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72"/>
  </p:notesMasterIdLst>
  <p:handoutMasterIdLst>
    <p:handoutMasterId r:id="rId73"/>
  </p:handoutMasterIdLst>
  <p:sldIdLst>
    <p:sldId id="265" r:id="rId5"/>
    <p:sldId id="256" r:id="rId6"/>
    <p:sldId id="335" r:id="rId7"/>
    <p:sldId id="294" r:id="rId8"/>
    <p:sldId id="336" r:id="rId9"/>
    <p:sldId id="454" r:id="rId10"/>
    <p:sldId id="455" r:id="rId11"/>
    <p:sldId id="456" r:id="rId12"/>
    <p:sldId id="457" r:id="rId13"/>
    <p:sldId id="458" r:id="rId14"/>
    <p:sldId id="409" r:id="rId15"/>
    <p:sldId id="459" r:id="rId16"/>
    <p:sldId id="460" r:id="rId17"/>
    <p:sldId id="311" r:id="rId18"/>
    <p:sldId id="312" r:id="rId19"/>
    <p:sldId id="320" r:id="rId20"/>
    <p:sldId id="313" r:id="rId21"/>
    <p:sldId id="321" r:id="rId22"/>
    <p:sldId id="322" r:id="rId23"/>
    <p:sldId id="314" r:id="rId24"/>
    <p:sldId id="323" r:id="rId25"/>
    <p:sldId id="315" r:id="rId26"/>
    <p:sldId id="324" r:id="rId27"/>
    <p:sldId id="316" r:id="rId28"/>
    <p:sldId id="329" r:id="rId29"/>
    <p:sldId id="330" r:id="rId30"/>
    <p:sldId id="331" r:id="rId31"/>
    <p:sldId id="332" r:id="rId32"/>
    <p:sldId id="333" r:id="rId33"/>
    <p:sldId id="328" r:id="rId34"/>
    <p:sldId id="433" r:id="rId35"/>
    <p:sldId id="415" r:id="rId36"/>
    <p:sldId id="396" r:id="rId37"/>
    <p:sldId id="400" r:id="rId38"/>
    <p:sldId id="421" r:id="rId39"/>
    <p:sldId id="407" r:id="rId40"/>
    <p:sldId id="405" r:id="rId41"/>
    <p:sldId id="422" r:id="rId42"/>
    <p:sldId id="411" r:id="rId43"/>
    <p:sldId id="389" r:id="rId44"/>
    <p:sldId id="423" r:id="rId45"/>
    <p:sldId id="445" r:id="rId46"/>
    <p:sldId id="424" r:id="rId47"/>
    <p:sldId id="425" r:id="rId48"/>
    <p:sldId id="486" r:id="rId49"/>
    <p:sldId id="444" r:id="rId50"/>
    <p:sldId id="342" r:id="rId51"/>
    <p:sldId id="399" r:id="rId52"/>
    <p:sldId id="406" r:id="rId53"/>
    <p:sldId id="364" r:id="rId54"/>
    <p:sldId id="398" r:id="rId55"/>
    <p:sldId id="469" r:id="rId56"/>
    <p:sldId id="397" r:id="rId57"/>
    <p:sldId id="386" r:id="rId58"/>
    <p:sldId id="346" r:id="rId59"/>
    <p:sldId id="345" r:id="rId60"/>
    <p:sldId id="338" r:id="rId61"/>
    <p:sldId id="476" r:id="rId62"/>
    <p:sldId id="477" r:id="rId63"/>
    <p:sldId id="478" r:id="rId64"/>
    <p:sldId id="426" r:id="rId65"/>
    <p:sldId id="461" r:id="rId66"/>
    <p:sldId id="474" r:id="rId67"/>
    <p:sldId id="264" r:id="rId68"/>
    <p:sldId id="487" r:id="rId69"/>
    <p:sldId id="413" r:id="rId70"/>
    <p:sldId id="319"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2C3C05-6F57-1957-6834-02E4F5A089A2}" v="43" dt="2026-09-22T16:42:42.234"/>
    <p1510:client id="{DA8D632A-0D0D-0B0F-E5C6-A71979E3C648}" v="122" dt="2026-09-21T19:46:49.8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AD7BA79-8328-FC49-898D-020545C6ECEE}" type="datetimeFigureOut">
              <a:rPr lang="en-US" smtClean="0"/>
              <a:t>9/22/2026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76A831E-35B9-3943-B34C-03F122C82B8A}" type="slidenum">
              <a:rPr lang="en-US" smtClean="0"/>
              <a:t>‹#›</a:t>
            </a:fld>
            <a:endParaRPr lang="en-US"/>
          </a:p>
        </p:txBody>
      </p:sp>
    </p:spTree>
    <p:extLst>
      <p:ext uri="{BB962C8B-B14F-4D97-AF65-F5344CB8AC3E}">
        <p14:creationId xmlns:p14="http://schemas.microsoft.com/office/powerpoint/2010/main" val="44924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3BC5DE-F2A5-8149-A45E-3B443E210CB1}" type="datetimeFigureOut">
              <a:rPr lang="en-US" smtClean="0"/>
              <a:t>9/22/2026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720866-B769-8A49-931D-9DF88A11E7C1}" type="slidenum">
              <a:rPr lang="en-US" smtClean="0"/>
              <a:t>‹#›</a:t>
            </a:fld>
            <a:endParaRPr lang="en-US"/>
          </a:p>
        </p:txBody>
      </p:sp>
    </p:spTree>
    <p:extLst>
      <p:ext uri="{BB962C8B-B14F-4D97-AF65-F5344CB8AC3E}">
        <p14:creationId xmlns:p14="http://schemas.microsoft.com/office/powerpoint/2010/main" val="7475329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1"/>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CB3A488-1E80-E64E-9819-E4CD20B0B97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1997B2-A43C-B747-A952-16987EAAE8B0}" type="slidenum">
              <a:rPr lang="en-US" smtClean="0"/>
              <a:t>‹#›</a:t>
            </a:fld>
            <a:endParaRPr lang="en-US"/>
          </a:p>
        </p:txBody>
      </p:sp>
      <p:pic>
        <p:nvPicPr>
          <p:cNvPr id="11" name="Picture 10">
            <a:extLst>
              <a:ext uri="{FF2B5EF4-FFF2-40B4-BE49-F238E27FC236}">
                <a16:creationId xmlns:a16="http://schemas.microsoft.com/office/drawing/2014/main" id="{4BD70500-6FA0-6443-88AA-F694DB132741}"/>
              </a:ext>
              <a:ext uri="{C183D7F6-B498-43B3-948B-1728B52AA6E4}">
                <adec:decorative xmlns:adec="http://schemas.microsoft.com/office/drawing/2017/decorative" val="1"/>
              </a:ext>
            </a:extLst>
          </p:cNvPr>
          <p:cNvPicPr>
            <a:picLocks noChangeAspect="1"/>
          </p:cNvPicPr>
          <p:nvPr userDrawn="1"/>
        </p:nvPicPr>
        <p:blipFill rotWithShape="1">
          <a:blip r:embed="rId2"/>
          <a:srcRect l="24631" t="3968" r="51442" b="18977"/>
          <a:stretch/>
        </p:blipFill>
        <p:spPr>
          <a:xfrm>
            <a:off x="9141619" y="-1"/>
            <a:ext cx="3050383" cy="6356351"/>
          </a:xfrm>
          <a:prstGeom prst="rect">
            <a:avLst/>
          </a:prstGeom>
        </p:spPr>
      </p:pic>
    </p:spTree>
    <p:extLst>
      <p:ext uri="{BB962C8B-B14F-4D97-AF65-F5344CB8AC3E}">
        <p14:creationId xmlns:p14="http://schemas.microsoft.com/office/powerpoint/2010/main" val="211743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2B0BF5-6C93-3B4B-81AA-BC6769B74A35}"/>
              </a:ext>
            </a:extLst>
          </p:cNvPr>
          <p:cNvSpPr/>
          <p:nvPr userDrawn="1"/>
        </p:nvSpPr>
        <p:spPr>
          <a:xfrm>
            <a:off x="0" y="2"/>
            <a:ext cx="12192000" cy="1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62466" y="492508"/>
            <a:ext cx="11417713" cy="704963"/>
          </a:xfrm>
        </p:spPr>
        <p:txBody>
          <a:bodyPr/>
          <a:lstStyle/>
          <a:p>
            <a:r>
              <a:rPr lang="en-US"/>
              <a:t>Click to edit Master title style</a:t>
            </a:r>
          </a:p>
        </p:txBody>
      </p:sp>
      <p:sp>
        <p:nvSpPr>
          <p:cNvPr id="3" name="Content Placeholder 2"/>
          <p:cNvSpPr>
            <a:spLocks noGrp="1"/>
          </p:cNvSpPr>
          <p:nvPr>
            <p:ph idx="1"/>
          </p:nvPr>
        </p:nvSpPr>
        <p:spPr>
          <a:xfrm>
            <a:off x="938464" y="1708484"/>
            <a:ext cx="10299032" cy="4276264"/>
          </a:xfrm>
        </p:spPr>
        <p:txBody>
          <a:bodyPr/>
          <a:lstStyle>
            <a:lvl1pPr marL="182880" indent="-182880">
              <a:buFont typeface="Wingdings" pitchFamily="2" charset="2"/>
              <a:buChar char="Ø"/>
              <a:defRPr/>
            </a:lvl1pPr>
            <a:lvl2pPr marL="685800" indent="-182880">
              <a:buFont typeface="Wingdings" pitchFamily="2" charset="2"/>
              <a:buChar char="Ø"/>
              <a:defRPr/>
            </a:lvl2pPr>
            <a:lvl3pPr marL="1143000" indent="-182880">
              <a:buFont typeface="Wingdings" pitchFamily="2" charset="2"/>
              <a:buChar char="Ø"/>
              <a:defRPr/>
            </a:lvl3pPr>
            <a:lvl4pPr marL="1600200" indent="-182880">
              <a:buFont typeface="Wingdings" pitchFamily="2" charset="2"/>
              <a:buChar char="Ø"/>
              <a:defRPr/>
            </a:lvl4pPr>
            <a:lvl5pPr marL="2057400" indent="-182880">
              <a:buFont typeface="Wingdings" pitchFamily="2" charset="2"/>
              <a:buChar char="Ø"/>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B3A488-1E80-E64E-9819-E4CD20B0B97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2357699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B3A488-1E80-E64E-9819-E4CD20B0B97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34762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CB3A488-1E80-E64E-9819-E4CD20B0B970}" type="datetimeFigureOut">
              <a:rPr lang="en-US" smtClean="0"/>
              <a:t>9/22/2026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145633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CB3A488-1E80-E64E-9819-E4CD20B0B970}" type="datetimeFigureOut">
              <a:rPr lang="en-US" smtClean="0"/>
              <a:t>9/22/2026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1236972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8"/>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CB3A488-1E80-E64E-9819-E4CD20B0B970}" type="datetimeFigureOut">
              <a:rPr lang="en-US" smtClean="0"/>
              <a:t>9/22/2026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3029417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CB3A488-1E80-E64E-9819-E4CD20B0B970}" type="datetimeFigureOut">
              <a:rPr lang="en-US" smtClean="0"/>
              <a:t>9/22/2026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3376032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CB3A488-1E80-E64E-9819-E4CD20B0B970}"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1188054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CB3A488-1E80-E64E-9819-E4CD20B0B970}" type="datetimeFigureOut">
              <a:rPr lang="en-US" smtClean="0"/>
              <a:t>9/22/2026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2082370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5" y="767419"/>
            <a:ext cx="8115231"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CB3A488-1E80-E64E-9819-E4CD20B0B970}" type="datetimeFigureOut">
              <a:rPr lang="en-US" smtClean="0"/>
              <a:t>9/22/2026</a:t>
            </a:fld>
            <a:endParaRPr lang="en-US"/>
          </a:p>
        </p:txBody>
      </p:sp>
      <p:sp>
        <p:nvSpPr>
          <p:cNvPr id="9" name="Footer Placeholder 8"/>
          <p:cNvSpPr>
            <a:spLocks noGrp="1"/>
          </p:cNvSpPr>
          <p:nvPr>
            <p:ph type="ftr" sz="quarter" idx="11"/>
          </p:nvPr>
        </p:nvSpPr>
        <p:spPr>
          <a:xfrm>
            <a:off x="3499102" y="6356352"/>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224345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B3A488-1E80-E64E-9819-E4CD20B0B970}"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2561243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B3A488-1E80-E64E-9819-E4CD20B0B970}"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1997B2-A43C-B747-A952-16987EAAE8B0}" type="slidenum">
              <a:rPr lang="en-US" smtClean="0"/>
              <a:t>‹#›</a:t>
            </a:fld>
            <a:endParaRPr lang="en-US"/>
          </a:p>
        </p:txBody>
      </p:sp>
    </p:spTree>
    <p:extLst>
      <p:ext uri="{BB962C8B-B14F-4D97-AF65-F5344CB8AC3E}">
        <p14:creationId xmlns:p14="http://schemas.microsoft.com/office/powerpoint/2010/main" val="2776731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9"/>
            <a:ext cx="2947483" cy="460118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2"/>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latin typeface="Avenir Next" panose="020B0503020202020204" pitchFamily="34" charset="0"/>
              </a:defRPr>
            </a:lvl1pPr>
          </a:lstStyle>
          <a:p>
            <a:fld id="{5CB3A488-1E80-E64E-9819-E4CD20B0B970}" type="datetimeFigureOut">
              <a:rPr lang="en-US" smtClean="0"/>
              <a:pPr/>
              <a:t>9/22/2026</a:t>
            </a:fld>
            <a:endParaRPr lang="en-US"/>
          </a:p>
        </p:txBody>
      </p:sp>
      <p:sp>
        <p:nvSpPr>
          <p:cNvPr id="5" name="Footer Placeholder 4"/>
          <p:cNvSpPr>
            <a:spLocks noGrp="1"/>
          </p:cNvSpPr>
          <p:nvPr>
            <p:ph type="ftr" sz="quarter" idx="3"/>
          </p:nvPr>
        </p:nvSpPr>
        <p:spPr>
          <a:xfrm>
            <a:off x="3869268" y="6356352"/>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latin typeface="Avenir Next" panose="020B0503020202020204" pitchFamily="34" charset="0"/>
              </a:defRPr>
            </a:lvl1pPr>
          </a:lstStyle>
          <a:p>
            <a:endParaRPr lang="en-US"/>
          </a:p>
        </p:txBody>
      </p:sp>
      <p:sp>
        <p:nvSpPr>
          <p:cNvPr id="6" name="Slide Number Placeholder 5"/>
          <p:cNvSpPr>
            <a:spLocks noGrp="1"/>
          </p:cNvSpPr>
          <p:nvPr>
            <p:ph type="sldNum" sz="quarter" idx="4"/>
          </p:nvPr>
        </p:nvSpPr>
        <p:spPr>
          <a:xfrm>
            <a:off x="10634137" y="6356352"/>
            <a:ext cx="1530927" cy="365125"/>
          </a:xfrm>
          <a:prstGeom prst="rect">
            <a:avLst/>
          </a:prstGeom>
        </p:spPr>
        <p:txBody>
          <a:bodyPr vert="horz" lIns="91440" tIns="45720" rIns="91440" bIns="45720" rtlCol="0" anchor="ctr"/>
          <a:lstStyle>
            <a:lvl1pPr algn="r">
              <a:defRPr sz="1200" b="1">
                <a:solidFill>
                  <a:schemeClr val="accent1"/>
                </a:solidFill>
                <a:latin typeface="Avenir Next" panose="020B0503020202020204" pitchFamily="34" charset="0"/>
              </a:defRPr>
            </a:lvl1pPr>
          </a:lstStyle>
          <a:p>
            <a:fld id="{101997B2-A43C-B747-A952-16987EAAE8B0}" type="slidenum">
              <a:rPr lang="en-US" smtClean="0"/>
              <a:pPr/>
              <a:t>‹#›</a:t>
            </a:fld>
            <a:endParaRPr lang="en-US"/>
          </a:p>
        </p:txBody>
      </p:sp>
    </p:spTree>
    <p:extLst>
      <p:ext uri="{BB962C8B-B14F-4D97-AF65-F5344CB8AC3E}">
        <p14:creationId xmlns:p14="http://schemas.microsoft.com/office/powerpoint/2010/main" val="15898611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96"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l" defTabSz="914400" rtl="0" eaLnBrk="1" latinLnBrk="0" hangingPunct="1">
        <a:lnSpc>
          <a:spcPct val="90000"/>
        </a:lnSpc>
        <a:spcBef>
          <a:spcPct val="0"/>
        </a:spcBef>
        <a:buNone/>
        <a:defRPr sz="3600" b="1" i="0" kern="1200" spc="-60" baseline="0">
          <a:solidFill>
            <a:srgbClr val="FFFFFF"/>
          </a:solidFill>
          <a:latin typeface="Avenir Next Demi Bold" panose="020B0503020202020204" pitchFamily="34" charset="0"/>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b="0" i="0" kern="1200">
          <a:solidFill>
            <a:schemeClr val="tx1">
              <a:lumMod val="65000"/>
              <a:lumOff val="35000"/>
            </a:schemeClr>
          </a:solidFill>
          <a:latin typeface="Avenir Next Medium" panose="020B0503020202020204" pitchFamily="34"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b="0" i="0" kern="1200">
          <a:solidFill>
            <a:schemeClr val="tx1">
              <a:lumMod val="65000"/>
              <a:lumOff val="35000"/>
            </a:schemeClr>
          </a:solidFill>
          <a:latin typeface="Avenir Next" panose="020B0503020202020204" pitchFamily="34"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b="0" i="0" kern="1200">
          <a:solidFill>
            <a:schemeClr val="tx1">
              <a:lumMod val="65000"/>
              <a:lumOff val="35000"/>
            </a:schemeClr>
          </a:solidFill>
          <a:latin typeface="Avenir Next" panose="020B0503020202020204" pitchFamily="34"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b="0" i="0" kern="1200">
          <a:solidFill>
            <a:schemeClr val="tx1">
              <a:lumMod val="65000"/>
              <a:lumOff val="35000"/>
            </a:schemeClr>
          </a:solidFill>
          <a:latin typeface="Avenir Next" panose="020B0503020202020204" pitchFamily="34"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b="0" i="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osha.gov/safety-management/hazard-preventio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askjan.org/"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hyperlink" Target="https://www.osha.gov/safety-management" TargetMode="External"/><Relationship Id="rId2" Type="http://schemas.openxmlformats.org/officeDocument/2006/relationships/hyperlink" Target="https://www.michigan.gov/leo/-/media/Project/Websites/leo/Documents/MIOSHA/MTI_Course-Material/Recommended-Practices-for-Safety-and-Health-Programs.pdf" TargetMode="External"/><Relationship Id="rId1" Type="http://schemas.openxmlformats.org/officeDocument/2006/relationships/slideLayout" Target="../slideLayouts/slideLayout9.xml"/><Relationship Id="rId4" Type="http://schemas.openxmlformats.org/officeDocument/2006/relationships/hyperlink" Target="https://www.osha.gov/safety-management/hazard-prevention" TargetMode="External"/></Relationships>
</file>

<file path=ppt/slides/_rels/slide66.xml.rels><?xml version="1.0" encoding="UTF-8" standalone="yes"?>
<Relationships xmlns="http://schemas.openxmlformats.org/package/2006/relationships"><Relationship Id="rId2" Type="http://schemas.openxmlformats.org/officeDocument/2006/relationships/hyperlink" Target="https://www.cnsnevada.com/what-is-the-memory-capacity-of-a-human-brain/" TargetMode="Externa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47169E-D938-4845-95F1-170001C20B6D}"/>
              </a:ext>
              <a:ext uri="{C183D7F6-B498-43B3-948B-1728B52AA6E4}">
                <adec:decorative xmlns:adec="http://schemas.microsoft.com/office/drawing/2017/decorative" val="1"/>
              </a:ext>
            </a:extLst>
          </p:cNvPr>
          <p:cNvPicPr>
            <a:picLocks noChangeAspect="1"/>
          </p:cNvPicPr>
          <p:nvPr/>
        </p:nvPicPr>
        <p:blipFill rotWithShape="1">
          <a:blip r:embed="rId2"/>
          <a:srcRect l="12326" t="15321" r="48339" b="32314"/>
          <a:stretch/>
        </p:blipFill>
        <p:spPr>
          <a:xfrm>
            <a:off x="-2390587" y="-2488843"/>
            <a:ext cx="7961601" cy="6858000"/>
          </a:xfrm>
          <a:prstGeom prst="rect">
            <a:avLst/>
          </a:prstGeom>
        </p:spPr>
      </p:pic>
      <p:pic>
        <p:nvPicPr>
          <p:cNvPr id="8" name="Picture 7" descr="Incompass Michigan Logo">
            <a:extLst>
              <a:ext uri="{FF2B5EF4-FFF2-40B4-BE49-F238E27FC236}">
                <a16:creationId xmlns:a16="http://schemas.microsoft.com/office/drawing/2014/main" id="{FB6BF030-FDA5-AD4B-8D53-F9C57C5E444C}"/>
              </a:ext>
            </a:extLst>
          </p:cNvPr>
          <p:cNvPicPr>
            <a:picLocks noChangeAspect="1"/>
          </p:cNvPicPr>
          <p:nvPr/>
        </p:nvPicPr>
        <p:blipFill rotWithShape="1">
          <a:blip r:embed="rId3"/>
          <a:srcRect t="31338" b="29226"/>
          <a:stretch/>
        </p:blipFill>
        <p:spPr>
          <a:xfrm>
            <a:off x="5088081" y="940157"/>
            <a:ext cx="6335481" cy="2498502"/>
          </a:xfrm>
          <a:prstGeom prst="rect">
            <a:avLst/>
          </a:prstGeom>
        </p:spPr>
      </p:pic>
      <p:sp>
        <p:nvSpPr>
          <p:cNvPr id="11" name="TextBox 10">
            <a:extLst>
              <a:ext uri="{FF2B5EF4-FFF2-40B4-BE49-F238E27FC236}">
                <a16:creationId xmlns:a16="http://schemas.microsoft.com/office/drawing/2014/main" id="{B9DDB7D1-7823-CB42-92BC-349C932343DB}"/>
              </a:ext>
            </a:extLst>
          </p:cNvPr>
          <p:cNvSpPr txBox="1"/>
          <p:nvPr/>
        </p:nvSpPr>
        <p:spPr>
          <a:xfrm>
            <a:off x="7523101" y="4223361"/>
            <a:ext cx="4410303" cy="1200328"/>
          </a:xfrm>
          <a:prstGeom prst="rect">
            <a:avLst/>
          </a:prstGeom>
          <a:noFill/>
        </p:spPr>
        <p:txBody>
          <a:bodyPr wrap="square" rtlCol="0">
            <a:spAutoFit/>
          </a:bodyPr>
          <a:lstStyle/>
          <a:p>
            <a:r>
              <a:rPr lang="en-US" sz="2400" i="1">
                <a:solidFill>
                  <a:schemeClr val="tx2"/>
                </a:solidFill>
                <a:latin typeface="Avenir Next" panose="020B0503020202020204" pitchFamily="34" charset="0"/>
              </a:rPr>
              <a:t>SAFETY INCLUDED</a:t>
            </a:r>
          </a:p>
          <a:p>
            <a:r>
              <a:rPr lang="en-US" sz="2400" i="1">
                <a:solidFill>
                  <a:schemeClr val="tx2"/>
                </a:solidFill>
                <a:latin typeface="Avenir Next" panose="020B0503020202020204" pitchFamily="34" charset="0"/>
              </a:rPr>
              <a:t>Workplace Health and Safety</a:t>
            </a:r>
          </a:p>
          <a:p>
            <a:r>
              <a:rPr lang="en-US" sz="2400" i="1">
                <a:solidFill>
                  <a:schemeClr val="tx2"/>
                </a:solidFill>
                <a:latin typeface="Avenir Next" panose="020B0503020202020204" pitchFamily="34" charset="0"/>
              </a:rPr>
              <a:t>Training Series</a:t>
            </a:r>
          </a:p>
        </p:txBody>
      </p:sp>
    </p:spTree>
    <p:extLst>
      <p:ext uri="{BB962C8B-B14F-4D97-AF65-F5344CB8AC3E}">
        <p14:creationId xmlns:p14="http://schemas.microsoft.com/office/powerpoint/2010/main" val="2121131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78F5-3FD4-4F4F-A2D2-781196E8B8A9}"/>
              </a:ext>
            </a:extLst>
          </p:cNvPr>
          <p:cNvSpPr>
            <a:spLocks noGrp="1"/>
          </p:cNvSpPr>
          <p:nvPr>
            <p:ph type="ctrTitle"/>
          </p:nvPr>
        </p:nvSpPr>
        <p:spPr>
          <a:xfrm>
            <a:off x="1049528" y="404368"/>
            <a:ext cx="7315200" cy="3255264"/>
          </a:xfrm>
        </p:spPr>
        <p:txBody>
          <a:bodyPr>
            <a:normAutofit/>
          </a:bodyPr>
          <a:lstStyle/>
          <a:p>
            <a:r>
              <a:rPr lang="en-US" sz="4000"/>
              <a:t>EFFECTIVE</a:t>
            </a:r>
            <a:br>
              <a:rPr lang="en-US" sz="4000"/>
            </a:br>
            <a:r>
              <a:rPr lang="en-US" sz="4000"/>
              <a:t>SAFETY AND</a:t>
            </a:r>
            <a:br>
              <a:rPr lang="en-US" sz="4000"/>
            </a:br>
            <a:r>
              <a:rPr lang="en-US" sz="4000"/>
              <a:t>HEALTH</a:t>
            </a:r>
            <a:br>
              <a:rPr lang="en-US" sz="4000"/>
            </a:br>
            <a:r>
              <a:rPr lang="en-US" sz="4000"/>
              <a:t>PROGRAMS</a:t>
            </a:r>
          </a:p>
        </p:txBody>
      </p:sp>
      <p:sp>
        <p:nvSpPr>
          <p:cNvPr id="3" name="Subtitle 2">
            <a:extLst>
              <a:ext uri="{FF2B5EF4-FFF2-40B4-BE49-F238E27FC236}">
                <a16:creationId xmlns:a16="http://schemas.microsoft.com/office/drawing/2014/main" id="{BDD766F0-A5F2-4348-ACEF-329784F34022}"/>
              </a:ext>
            </a:extLst>
          </p:cNvPr>
          <p:cNvSpPr>
            <a:spLocks noGrp="1"/>
          </p:cNvSpPr>
          <p:nvPr>
            <p:ph type="subTitle" idx="1"/>
          </p:nvPr>
        </p:nvSpPr>
        <p:spPr>
          <a:xfrm>
            <a:off x="1100015" y="4145280"/>
            <a:ext cx="7315200" cy="1439366"/>
          </a:xfrm>
        </p:spPr>
        <p:txBody>
          <a:bodyPr>
            <a:normAutofit fontScale="92500" lnSpcReduction="20000"/>
          </a:bodyPr>
          <a:lstStyle/>
          <a:p>
            <a:r>
              <a:rPr lang="en-US">
                <a:latin typeface="Avenir Next Medium"/>
              </a:rPr>
              <a:t>Presenters: 	</a:t>
            </a:r>
          </a:p>
          <a:p>
            <a:r>
              <a:rPr lang="en-US">
                <a:latin typeface="Avenir Next Medium"/>
              </a:rPr>
              <a:t>Todd Culver, President and CEO</a:t>
            </a:r>
          </a:p>
          <a:p>
            <a:r>
              <a:rPr lang="en-US">
                <a:latin typeface="Avenir Next Medium"/>
              </a:rPr>
              <a:t>Katie Kinde, Education Coordinator</a:t>
            </a:r>
          </a:p>
          <a:p>
            <a:r>
              <a:rPr lang="en-US" err="1">
                <a:latin typeface="Avenir Next Medium"/>
              </a:rPr>
              <a:t>Incompass</a:t>
            </a:r>
            <a:r>
              <a:rPr lang="en-US">
                <a:latin typeface="Avenir Next Medium"/>
              </a:rPr>
              <a:t> Michigan </a:t>
            </a:r>
          </a:p>
        </p:txBody>
      </p:sp>
      <p:pic>
        <p:nvPicPr>
          <p:cNvPr id="4" name="Picture 3" descr="MIOSHA_logo_512323_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2849" y="1159065"/>
            <a:ext cx="2540000" cy="2349500"/>
          </a:xfrm>
          <a:prstGeom prst="rect">
            <a:avLst/>
          </a:prstGeom>
        </p:spPr>
      </p:pic>
    </p:spTree>
    <p:extLst>
      <p:ext uri="{BB962C8B-B14F-4D97-AF65-F5344CB8AC3E}">
        <p14:creationId xmlns:p14="http://schemas.microsoft.com/office/powerpoint/2010/main" val="1829738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ED424-0A33-A227-5ACD-369D389594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A0D61-33CC-0F2D-0E1A-1A785167A563}"/>
              </a:ext>
            </a:extLst>
          </p:cNvPr>
          <p:cNvSpPr>
            <a:spLocks noGrp="1"/>
          </p:cNvSpPr>
          <p:nvPr>
            <p:ph type="title"/>
          </p:nvPr>
        </p:nvSpPr>
        <p:spPr>
          <a:xfrm>
            <a:off x="256032" y="1858617"/>
            <a:ext cx="2834640" cy="2377440"/>
          </a:xfrm>
        </p:spPr>
        <p:txBody>
          <a:bodyPr>
            <a:normAutofit fontScale="90000"/>
          </a:bodyPr>
          <a:lstStyle/>
          <a:p>
            <a:r>
              <a:rPr lang="en-US"/>
              <a:t>INTOUCH SAFETY</a:t>
            </a:r>
            <a:br>
              <a:rPr lang="en-US"/>
            </a:br>
            <a:r>
              <a:rPr lang="en-US"/>
              <a:t>Training Project in Partnership with MIOSHA CET Division</a:t>
            </a:r>
          </a:p>
        </p:txBody>
      </p:sp>
      <p:sp>
        <p:nvSpPr>
          <p:cNvPr id="3" name="Content Placeholder 2">
            <a:extLst>
              <a:ext uri="{FF2B5EF4-FFF2-40B4-BE49-F238E27FC236}">
                <a16:creationId xmlns:a16="http://schemas.microsoft.com/office/drawing/2014/main" id="{236291C5-4EE7-9282-3043-0854DE5326A5}"/>
              </a:ext>
            </a:extLst>
          </p:cNvPr>
          <p:cNvSpPr>
            <a:spLocks noGrp="1"/>
          </p:cNvSpPr>
          <p:nvPr>
            <p:ph idx="1"/>
          </p:nvPr>
        </p:nvSpPr>
        <p:spPr>
          <a:xfrm>
            <a:off x="3829277" y="302009"/>
            <a:ext cx="7747363" cy="6047276"/>
          </a:xfrm>
        </p:spPr>
        <p:txBody>
          <a:bodyPr>
            <a:normAutofit/>
          </a:bodyPr>
          <a:lstStyle/>
          <a:p>
            <a:pPr>
              <a:buFont typeface="Wingdings" pitchFamily="18" charset="2"/>
              <a:buChar char="Ø"/>
            </a:pPr>
            <a:endParaRPr lang="en-US"/>
          </a:p>
          <a:p>
            <a:pPr>
              <a:buFont typeface="Wingdings" pitchFamily="18" charset="2"/>
              <a:buChar char="Ø"/>
            </a:pPr>
            <a:r>
              <a:rPr lang="en-US" sz="2400" dirty="0">
                <a:latin typeface="Avenir Next Medium"/>
              </a:rPr>
              <a:t>This material was prepared under a Consultation Education and Training (CET) Grant, awarded by the Michigan Occupational Safety and Health Administration (MIOSHA).  MIOSHA is a part of the Department of Labor and Economic Opportunity (LEO).  Points of view or opinions stated in this document do not necessarily reflect the view or policies of LEO.</a:t>
            </a:r>
            <a:endParaRPr lang="en-US" b="1" i="1" dirty="0">
              <a:latin typeface="Avenir Next Medium"/>
            </a:endParaRPr>
          </a:p>
        </p:txBody>
      </p:sp>
      <p:sp>
        <p:nvSpPr>
          <p:cNvPr id="4" name="Text Placeholder 3">
            <a:extLst>
              <a:ext uri="{FF2B5EF4-FFF2-40B4-BE49-F238E27FC236}">
                <a16:creationId xmlns:a16="http://schemas.microsoft.com/office/drawing/2014/main" id="{FFD5D11E-5988-61F9-C503-C1B96B305F82}"/>
              </a:ext>
            </a:extLst>
          </p:cNvPr>
          <p:cNvSpPr>
            <a:spLocks noGrp="1"/>
          </p:cNvSpPr>
          <p:nvPr>
            <p:ph type="body" sz="half" idx="2"/>
          </p:nvPr>
        </p:nvSpPr>
        <p:spPr/>
        <p:txBody>
          <a:bodyPr/>
          <a:lstStyle/>
          <a:p>
            <a:endParaRPr lang="en-US"/>
          </a:p>
          <a:p>
            <a:endParaRPr lang="en-US"/>
          </a:p>
        </p:txBody>
      </p:sp>
    </p:spTree>
    <p:extLst>
      <p:ext uri="{BB962C8B-B14F-4D97-AF65-F5344CB8AC3E}">
        <p14:creationId xmlns:p14="http://schemas.microsoft.com/office/powerpoint/2010/main" val="1293250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780F2-8901-154B-BC18-F3888A887E99}"/>
              </a:ext>
            </a:extLst>
          </p:cNvPr>
          <p:cNvSpPr>
            <a:spLocks noGrp="1"/>
          </p:cNvSpPr>
          <p:nvPr>
            <p:ph type="title"/>
          </p:nvPr>
        </p:nvSpPr>
        <p:spPr>
          <a:xfrm>
            <a:off x="256032" y="1858617"/>
            <a:ext cx="2834640" cy="2377440"/>
          </a:xfrm>
        </p:spPr>
        <p:txBody>
          <a:bodyPr>
            <a:normAutofit/>
          </a:bodyPr>
          <a:lstStyle/>
          <a:p>
            <a:r>
              <a:rPr lang="en-US"/>
              <a:t>ABOUT YOUR PRESENTERS:</a:t>
            </a:r>
            <a:br>
              <a:rPr lang="en-US"/>
            </a:br>
            <a:br>
              <a:rPr lang="en-US"/>
            </a:br>
            <a:r>
              <a:rPr lang="en-US"/>
              <a:t>Todd Culver</a:t>
            </a:r>
          </a:p>
        </p:txBody>
      </p:sp>
      <p:sp>
        <p:nvSpPr>
          <p:cNvPr id="3" name="Content Placeholder 2">
            <a:extLst>
              <a:ext uri="{FF2B5EF4-FFF2-40B4-BE49-F238E27FC236}">
                <a16:creationId xmlns:a16="http://schemas.microsoft.com/office/drawing/2014/main" id="{0B03FFD3-6292-F340-ADFC-3CE4DBEBF682}"/>
              </a:ext>
            </a:extLst>
          </p:cNvPr>
          <p:cNvSpPr>
            <a:spLocks noGrp="1"/>
          </p:cNvSpPr>
          <p:nvPr>
            <p:ph idx="1"/>
          </p:nvPr>
        </p:nvSpPr>
        <p:spPr>
          <a:xfrm>
            <a:off x="3829277" y="302009"/>
            <a:ext cx="7747363" cy="6047276"/>
          </a:xfrm>
        </p:spPr>
        <p:txBody>
          <a:bodyPr>
            <a:normAutofit/>
          </a:bodyPr>
          <a:lstStyle/>
          <a:p>
            <a:pPr marL="0" indent="0">
              <a:buNone/>
            </a:pPr>
            <a:endParaRPr lang="en-US"/>
          </a:p>
          <a:p>
            <a:pPr>
              <a:buFont typeface="Wingdings" pitchFamily="18" charset="2"/>
              <a:buChar char="Ø"/>
            </a:pPr>
            <a:endParaRPr lang="en-US" b="1" i="1" dirty="0"/>
          </a:p>
          <a:p>
            <a:pPr>
              <a:buFont typeface="Wingdings" pitchFamily="18" charset="2"/>
              <a:buChar char="Ø"/>
            </a:pPr>
            <a:r>
              <a:rPr lang="en-US" sz="2200" dirty="0">
                <a:latin typeface="Avenir Next Medium"/>
              </a:rPr>
              <a:t>Todd provides leadership in developing programs, strategic initiatives, and financial plans, in accordance with the purpose, vision and values of the association. </a:t>
            </a:r>
            <a:endParaRPr lang="en-US">
              <a:latin typeface="Avenir Next Medium"/>
            </a:endParaRPr>
          </a:p>
          <a:p>
            <a:pPr>
              <a:buFont typeface="Wingdings" pitchFamily="18" charset="2"/>
              <a:buChar char="Ø"/>
            </a:pPr>
            <a:r>
              <a:rPr lang="en-US" sz="2200" dirty="0">
                <a:latin typeface="Avenir Next Medium"/>
              </a:rPr>
              <a:t>He has been with the Association since 1995, also serving as Project Director and Assistant Director.</a:t>
            </a:r>
          </a:p>
          <a:p>
            <a:pPr>
              <a:buFont typeface="Wingdings" pitchFamily="18" charset="2"/>
              <a:buChar char="Ø"/>
            </a:pPr>
            <a:r>
              <a:rPr lang="en-US" sz="2200" dirty="0">
                <a:latin typeface="Avenir Next Medium"/>
              </a:rPr>
              <a:t>As Project Director,  lead a technical assistance and training project, focusing on Occupational Health and Safety for member organizations.</a:t>
            </a:r>
          </a:p>
          <a:p>
            <a:pPr>
              <a:buFont typeface="Wingdings" pitchFamily="18" charset="2"/>
              <a:buChar char="Ø"/>
            </a:pPr>
            <a:r>
              <a:rPr lang="en-US" sz="2200" dirty="0">
                <a:latin typeface="Avenir Next Medium"/>
              </a:rPr>
              <a:t>Prior to coming to </a:t>
            </a:r>
            <a:r>
              <a:rPr lang="en-US" sz="2200" dirty="0" err="1">
                <a:latin typeface="Avenir Next Medium"/>
              </a:rPr>
              <a:t>Incompass</a:t>
            </a:r>
            <a:r>
              <a:rPr lang="en-US" sz="2200" dirty="0">
                <a:latin typeface="Avenir Next Medium"/>
              </a:rPr>
              <a:t>, Todd worked in manufacturing for an automotive supplier, with plant management responsibilities that included environmental health and safety compliance</a:t>
            </a:r>
            <a:br>
              <a:rPr lang="en-US" sz="2200" dirty="0">
                <a:latin typeface="Montserrat"/>
              </a:rPr>
            </a:br>
            <a:endParaRPr lang="en-US" sz="2200">
              <a:solidFill>
                <a:srgbClr val="000000"/>
              </a:solidFill>
              <a:latin typeface="Montserrat"/>
            </a:endParaRPr>
          </a:p>
          <a:p>
            <a:pPr>
              <a:buFont typeface="Wingdings" pitchFamily="18" charset="2"/>
              <a:buChar char="Ø"/>
            </a:pPr>
            <a:endParaRPr lang="en-US" sz="2200">
              <a:solidFill>
                <a:srgbClr val="000000"/>
              </a:solidFill>
              <a:latin typeface="Montserrat"/>
            </a:endParaRPr>
          </a:p>
        </p:txBody>
      </p:sp>
      <p:sp>
        <p:nvSpPr>
          <p:cNvPr id="4" name="Text Placeholder 3">
            <a:extLst>
              <a:ext uri="{FF2B5EF4-FFF2-40B4-BE49-F238E27FC236}">
                <a16:creationId xmlns:a16="http://schemas.microsoft.com/office/drawing/2014/main" id="{6671C96C-0FDD-7044-9863-2AA13B48E186}"/>
              </a:ext>
            </a:extLst>
          </p:cNvPr>
          <p:cNvSpPr>
            <a:spLocks noGrp="1"/>
          </p:cNvSpPr>
          <p:nvPr>
            <p:ph type="body" sz="half" idx="2"/>
          </p:nvPr>
        </p:nvSpPr>
        <p:spPr/>
        <p:txBody>
          <a:bodyPr/>
          <a:lstStyle/>
          <a:p>
            <a:endParaRPr lang="en-US"/>
          </a:p>
          <a:p>
            <a:endParaRPr lang="en-US"/>
          </a:p>
        </p:txBody>
      </p:sp>
    </p:spTree>
    <p:extLst>
      <p:ext uri="{BB962C8B-B14F-4D97-AF65-F5344CB8AC3E}">
        <p14:creationId xmlns:p14="http://schemas.microsoft.com/office/powerpoint/2010/main" val="369096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65E0F-0479-E794-E09D-425231C0A5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519A63-C6C2-28E0-3FD6-0E70E2773A41}"/>
              </a:ext>
            </a:extLst>
          </p:cNvPr>
          <p:cNvSpPr>
            <a:spLocks noGrp="1"/>
          </p:cNvSpPr>
          <p:nvPr>
            <p:ph type="title"/>
          </p:nvPr>
        </p:nvSpPr>
        <p:spPr>
          <a:xfrm>
            <a:off x="256032" y="1858617"/>
            <a:ext cx="2834640" cy="2377440"/>
          </a:xfrm>
        </p:spPr>
        <p:txBody>
          <a:bodyPr>
            <a:normAutofit/>
          </a:bodyPr>
          <a:lstStyle/>
          <a:p>
            <a:r>
              <a:rPr lang="en-US"/>
              <a:t>ABOUT YOUR PRESENTERS:</a:t>
            </a:r>
            <a:br>
              <a:rPr lang="en-US"/>
            </a:br>
            <a:br>
              <a:rPr lang="en-US"/>
            </a:br>
            <a:r>
              <a:rPr lang="en-US"/>
              <a:t>Katie Kinde</a:t>
            </a:r>
          </a:p>
        </p:txBody>
      </p:sp>
      <p:sp>
        <p:nvSpPr>
          <p:cNvPr id="3" name="Content Placeholder 2">
            <a:extLst>
              <a:ext uri="{FF2B5EF4-FFF2-40B4-BE49-F238E27FC236}">
                <a16:creationId xmlns:a16="http://schemas.microsoft.com/office/drawing/2014/main" id="{9B9D0451-4F9E-231E-2D2E-4B713755F83C}"/>
              </a:ext>
            </a:extLst>
          </p:cNvPr>
          <p:cNvSpPr>
            <a:spLocks noGrp="1"/>
          </p:cNvSpPr>
          <p:nvPr>
            <p:ph idx="1"/>
          </p:nvPr>
        </p:nvSpPr>
        <p:spPr>
          <a:xfrm>
            <a:off x="3829277" y="302009"/>
            <a:ext cx="7747363" cy="6047276"/>
          </a:xfrm>
        </p:spPr>
        <p:txBody>
          <a:bodyPr>
            <a:normAutofit fontScale="92500" lnSpcReduction="10000"/>
          </a:bodyPr>
          <a:lstStyle/>
          <a:p>
            <a:pPr marL="0" indent="0">
              <a:buNone/>
            </a:pPr>
            <a:endParaRPr lang="en-US"/>
          </a:p>
          <a:p>
            <a:pPr>
              <a:buFont typeface="Wingdings" pitchFamily="18" charset="2"/>
              <a:buChar char="Ø"/>
            </a:pPr>
            <a:endParaRPr lang="en-US" b="1" i="1">
              <a:highlight>
                <a:srgbClr val="FFFF00"/>
              </a:highlight>
            </a:endParaRPr>
          </a:p>
          <a:p>
            <a:pPr>
              <a:buFont typeface="Wingdings" pitchFamily="18" charset="2"/>
              <a:buChar char="Ø"/>
            </a:pPr>
            <a:r>
              <a:rPr lang="en-US" sz="2400" dirty="0">
                <a:latin typeface="Avenir Next Medium"/>
              </a:rPr>
              <a:t>Katie is a 36 year old Autistic self advocate, who loves learning and helping others learn. Katie graduated with a Masters in Education with a focus in Learning Design and Technology in 2021 from Wayne State University. </a:t>
            </a:r>
            <a:endParaRPr lang="en-US" sz="2400" dirty="0"/>
          </a:p>
          <a:p>
            <a:pPr>
              <a:buFont typeface="Wingdings" pitchFamily="18" charset="2"/>
              <a:buChar char="Ø"/>
            </a:pPr>
            <a:r>
              <a:rPr lang="en-US" sz="2400" dirty="0">
                <a:latin typeface="Avenir Next Medium"/>
              </a:rPr>
              <a:t>She currently works for Incompass Michigan as the Education Coordinator, creating trainings, coordinating events, and handling certificate distribution. </a:t>
            </a:r>
            <a:endParaRPr lang="en-US" sz="2400"/>
          </a:p>
          <a:p>
            <a:pPr>
              <a:buFont typeface="Wingdings" pitchFamily="18" charset="2"/>
              <a:buChar char="Ø"/>
            </a:pPr>
            <a:r>
              <a:rPr lang="en-US" sz="2400" dirty="0">
                <a:latin typeface="Avenir Next Medium"/>
              </a:rPr>
              <a:t>Katie has completed multiple Leadership programs in 2023-4, and has presented multiple times about Autism in the workplace. </a:t>
            </a:r>
            <a:endParaRPr lang="en-US"/>
          </a:p>
          <a:p>
            <a:pPr>
              <a:buFont typeface="Wingdings" pitchFamily="18" charset="2"/>
              <a:buChar char="Ø"/>
            </a:pPr>
            <a:r>
              <a:rPr lang="en-US" sz="2400" dirty="0">
                <a:latin typeface="Avenir Next Medium"/>
              </a:rPr>
              <a:t>She became a co-leader in 2024 for the Michigan Advocates to End Seclusion and Restraint, and is now on the EndSAR Board. </a:t>
            </a:r>
            <a:endParaRPr lang="en-US"/>
          </a:p>
          <a:p>
            <a:pPr>
              <a:buFont typeface="Wingdings" pitchFamily="18" charset="2"/>
              <a:buChar char="Ø"/>
            </a:pPr>
            <a:r>
              <a:rPr lang="en-US" sz="2400" dirty="0">
                <a:latin typeface="Avenir Next Medium"/>
              </a:rPr>
              <a:t>She loves playing videogames with her husband Andrew, walking her rescue yorkie Agro, and drawing.</a:t>
            </a:r>
            <a:endParaRPr lang="en-US" sz="2400" dirty="0"/>
          </a:p>
        </p:txBody>
      </p:sp>
      <p:sp>
        <p:nvSpPr>
          <p:cNvPr id="4" name="Text Placeholder 3">
            <a:extLst>
              <a:ext uri="{FF2B5EF4-FFF2-40B4-BE49-F238E27FC236}">
                <a16:creationId xmlns:a16="http://schemas.microsoft.com/office/drawing/2014/main" id="{93D30BC8-38B4-BCCA-7D70-626903F4E434}"/>
              </a:ext>
            </a:extLst>
          </p:cNvPr>
          <p:cNvSpPr>
            <a:spLocks noGrp="1"/>
          </p:cNvSpPr>
          <p:nvPr>
            <p:ph type="body" sz="half" idx="2"/>
          </p:nvPr>
        </p:nvSpPr>
        <p:spPr/>
        <p:txBody>
          <a:bodyPr/>
          <a:lstStyle/>
          <a:p>
            <a:endParaRPr lang="en-US"/>
          </a:p>
          <a:p>
            <a:endParaRPr lang="en-US"/>
          </a:p>
        </p:txBody>
      </p:sp>
    </p:spTree>
    <p:extLst>
      <p:ext uri="{BB962C8B-B14F-4D97-AF65-F5344CB8AC3E}">
        <p14:creationId xmlns:p14="http://schemas.microsoft.com/office/powerpoint/2010/main" val="18173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043D3-4343-64B4-D775-210D7013D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23870-8077-3B2E-584E-2D0C16CA8CD5}"/>
              </a:ext>
            </a:extLst>
          </p:cNvPr>
          <p:cNvSpPr>
            <a:spLocks noGrp="1"/>
          </p:cNvSpPr>
          <p:nvPr>
            <p:ph type="title"/>
          </p:nvPr>
        </p:nvSpPr>
        <p:spPr>
          <a:xfrm>
            <a:off x="256032" y="1858617"/>
            <a:ext cx="2834640" cy="2377440"/>
          </a:xfrm>
        </p:spPr>
        <p:txBody>
          <a:bodyPr>
            <a:normAutofit/>
          </a:bodyPr>
          <a:lstStyle/>
          <a:p>
            <a:r>
              <a:rPr lang="en-US">
                <a:latin typeface="Avenir Next Demi Bold"/>
              </a:rPr>
              <a:t>ABOUT THE CONTENT</a:t>
            </a:r>
            <a:endParaRPr lang="en-US"/>
          </a:p>
        </p:txBody>
      </p:sp>
      <p:sp>
        <p:nvSpPr>
          <p:cNvPr id="3" name="Content Placeholder 2">
            <a:extLst>
              <a:ext uri="{FF2B5EF4-FFF2-40B4-BE49-F238E27FC236}">
                <a16:creationId xmlns:a16="http://schemas.microsoft.com/office/drawing/2014/main" id="{9A19590F-E400-7EA9-76AE-9D907A568DEE}"/>
              </a:ext>
            </a:extLst>
          </p:cNvPr>
          <p:cNvSpPr>
            <a:spLocks noGrp="1"/>
          </p:cNvSpPr>
          <p:nvPr>
            <p:ph idx="1"/>
          </p:nvPr>
        </p:nvSpPr>
        <p:spPr>
          <a:xfrm>
            <a:off x="3829277" y="302009"/>
            <a:ext cx="7747363" cy="6047276"/>
          </a:xfrm>
        </p:spPr>
        <p:txBody>
          <a:bodyPr>
            <a:normAutofit/>
          </a:bodyPr>
          <a:lstStyle/>
          <a:p>
            <a:pPr>
              <a:buFont typeface="Wingdings" pitchFamily="18" charset="2"/>
              <a:buChar char="Ø"/>
            </a:pPr>
            <a:endParaRPr lang="en-US"/>
          </a:p>
          <a:p>
            <a:pPr>
              <a:buFont typeface="Wingdings" pitchFamily="18" charset="2"/>
              <a:buChar char="Ø"/>
            </a:pPr>
            <a:endParaRPr lang="en-US" b="1" i="1">
              <a:highlight>
                <a:srgbClr val="FFFF00"/>
              </a:highlight>
            </a:endParaRPr>
          </a:p>
          <a:p>
            <a:pPr>
              <a:buFont typeface="Wingdings" pitchFamily="18" charset="2"/>
              <a:buChar char="Ø"/>
            </a:pPr>
            <a:r>
              <a:rPr lang="en-US" sz="2400" dirty="0">
                <a:latin typeface="Avenir Next Demi Bold"/>
              </a:rPr>
              <a:t>Inclusivity is very important to us</a:t>
            </a:r>
          </a:p>
          <a:p>
            <a:pPr>
              <a:buFont typeface="Wingdings" pitchFamily="18" charset="2"/>
              <a:buChar char="Ø"/>
            </a:pPr>
            <a:r>
              <a:rPr lang="en-US" sz="2400" dirty="0">
                <a:latin typeface="Avenir Next Medium"/>
              </a:rPr>
              <a:t>This presentation is made with all needs in mind. We try to avoid using too many colors and pictures, and when we do, we describe them for low vision users</a:t>
            </a:r>
            <a:endParaRPr lang="en-US">
              <a:latin typeface="Avenir Next Medium"/>
            </a:endParaRPr>
          </a:p>
          <a:p>
            <a:pPr>
              <a:buFont typeface="Wingdings" pitchFamily="18" charset="2"/>
              <a:buChar char="Ø"/>
            </a:pPr>
            <a:r>
              <a:rPr lang="en-US" sz="2400" dirty="0">
                <a:latin typeface="Avenir Next Medium"/>
              </a:rPr>
              <a:t>Handouts are available, link to our site with files will be posted in the chat</a:t>
            </a:r>
          </a:p>
        </p:txBody>
      </p:sp>
      <p:sp>
        <p:nvSpPr>
          <p:cNvPr id="4" name="Text Placeholder 3">
            <a:extLst>
              <a:ext uri="{FF2B5EF4-FFF2-40B4-BE49-F238E27FC236}">
                <a16:creationId xmlns:a16="http://schemas.microsoft.com/office/drawing/2014/main" id="{C4B4EC52-C3FC-FF5E-B542-D74B1CF31531}"/>
              </a:ext>
            </a:extLst>
          </p:cNvPr>
          <p:cNvSpPr>
            <a:spLocks noGrp="1"/>
          </p:cNvSpPr>
          <p:nvPr>
            <p:ph type="body" sz="half" idx="2"/>
          </p:nvPr>
        </p:nvSpPr>
        <p:spPr/>
        <p:txBody>
          <a:bodyPr/>
          <a:lstStyle/>
          <a:p>
            <a:endParaRPr lang="en-US"/>
          </a:p>
          <a:p>
            <a:endParaRPr lang="en-US"/>
          </a:p>
        </p:txBody>
      </p:sp>
    </p:spTree>
    <p:extLst>
      <p:ext uri="{BB962C8B-B14F-4D97-AF65-F5344CB8AC3E}">
        <p14:creationId xmlns:p14="http://schemas.microsoft.com/office/powerpoint/2010/main" val="21928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latin typeface="Avenir Next Demi Bold"/>
              </a:rPr>
              <a:t>Safety Included 2026</a:t>
            </a:r>
            <a:endParaRPr lang="en-US"/>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489776" y="2059083"/>
            <a:ext cx="10919903" cy="4115885"/>
          </a:xfrm>
        </p:spPr>
        <p:txBody>
          <a:bodyPr>
            <a:noAutofit/>
          </a:bodyPr>
          <a:lstStyle/>
          <a:p>
            <a:r>
              <a:rPr lang="en-US" sz="3200">
                <a:latin typeface="Avenir Next Medium"/>
              </a:rPr>
              <a:t>OSHA’s recommended practices for safety and health programs present a step-by-step approach to implementing a safety and health program, built around seven core elements that make up a successful program.</a:t>
            </a:r>
          </a:p>
          <a:p>
            <a:r>
              <a:rPr lang="en-US" sz="3200">
                <a:latin typeface="Avenir Next Medium"/>
              </a:rPr>
              <a:t>The main goal of safety and health programs is to prevent workplace injuries, illnesses, and deaths, as well as the suffering and financial hardship these events can cause for workers, their families, and employers</a:t>
            </a:r>
            <a:r>
              <a:rPr lang="en-US">
                <a:latin typeface="Avenir Next Medium"/>
              </a:rPr>
              <a:t>.</a:t>
            </a:r>
            <a:r>
              <a:rPr lang="en-US">
                <a:solidFill>
                  <a:schemeClr val="tx2">
                    <a:lumMod val="76000"/>
                  </a:schemeClr>
                </a:solidFill>
                <a:latin typeface="Avenir Next Medium"/>
              </a:rPr>
              <a:t> </a:t>
            </a:r>
            <a:endParaRPr lang="en-US" sz="2200">
              <a:solidFill>
                <a:schemeClr val="tx2">
                  <a:lumMod val="76000"/>
                </a:schemeClr>
              </a:solidFill>
              <a:latin typeface="Avenir Next Medium"/>
            </a:endParaRPr>
          </a:p>
        </p:txBody>
      </p:sp>
    </p:spTree>
    <p:extLst>
      <p:ext uri="{BB962C8B-B14F-4D97-AF65-F5344CB8AC3E}">
        <p14:creationId xmlns:p14="http://schemas.microsoft.com/office/powerpoint/2010/main" val="717822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b="0">
                <a:latin typeface="Avenir Next Demi Bold"/>
              </a:rPr>
              <a:t>Safety Included 2026</a:t>
            </a:r>
            <a:endParaRPr lang="en-US"/>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11370" y="2343563"/>
            <a:ext cx="10919903" cy="4115885"/>
          </a:xfrm>
        </p:spPr>
        <p:txBody>
          <a:bodyPr>
            <a:noAutofit/>
          </a:bodyPr>
          <a:lstStyle/>
          <a:p>
            <a:r>
              <a:rPr lang="en-US" sz="3200">
                <a:latin typeface="Avenir Next Medium"/>
              </a:rPr>
              <a:t>The recommended practices use a proactive approach to managing workplace safety and health. </a:t>
            </a:r>
          </a:p>
          <a:p>
            <a:r>
              <a:rPr lang="en-US" sz="3200">
                <a:latin typeface="Avenir Next Medium"/>
              </a:rPr>
              <a:t>Traditional approaches are often reactive – problems are addressed only after a worker is injured or becomes sick, a new standard or regulation is published, or an outside inspection finds a problem that must be fixed. </a:t>
            </a:r>
          </a:p>
          <a:p>
            <a:r>
              <a:rPr lang="en-US" sz="3200">
                <a:latin typeface="Avenir Next Medium"/>
              </a:rPr>
              <a:t>These recommended practices recognize that finding and fixing hazards before they cause injury or illness is a far more effective approach.</a:t>
            </a:r>
          </a:p>
          <a:p>
            <a:pPr marL="502920" lvl="1" indent="0">
              <a:buNone/>
            </a:pPr>
            <a:endParaRPr lang="en-US" sz="3200"/>
          </a:p>
        </p:txBody>
      </p:sp>
    </p:spTree>
    <p:extLst>
      <p:ext uri="{BB962C8B-B14F-4D97-AF65-F5344CB8AC3E}">
        <p14:creationId xmlns:p14="http://schemas.microsoft.com/office/powerpoint/2010/main" val="3399261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b="0">
                <a:latin typeface="Avenir Next Demi Bold"/>
              </a:rPr>
              <a:t>Safety Included 2026</a:t>
            </a:r>
            <a:endParaRPr lang="en-US"/>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11370" y="2343563"/>
            <a:ext cx="10919903" cy="4115885"/>
          </a:xfrm>
        </p:spPr>
        <p:txBody>
          <a:bodyPr>
            <a:noAutofit/>
          </a:bodyPr>
          <a:lstStyle/>
          <a:p>
            <a:r>
              <a:rPr lang="en-US" sz="3200">
                <a:latin typeface="Avenir Next Medium"/>
              </a:rPr>
              <a:t>The most rigorous preventive safety program takes the view that there is ALWAYS something about an incident leading to injury that could have been different.</a:t>
            </a:r>
          </a:p>
          <a:p>
            <a:r>
              <a:rPr lang="en-US" sz="3200">
                <a:latin typeface="Avenir Next Medium"/>
              </a:rPr>
              <a:t>Accidents don’t “just happen.”</a:t>
            </a:r>
          </a:p>
          <a:p>
            <a:r>
              <a:rPr lang="en-US" sz="3200">
                <a:latin typeface="Avenir Next Medium"/>
              </a:rPr>
              <a:t>It is incumbent upon us to continuously assess the landscape to identify the potential for a problem, and fix it before one occurs.</a:t>
            </a:r>
          </a:p>
          <a:p>
            <a:r>
              <a:rPr lang="en-US" sz="3200">
                <a:latin typeface="Avenir Next Medium"/>
              </a:rPr>
              <a:t>That’s what this presentation is all about, providing a framework for effective safety programs that promote prevention.</a:t>
            </a:r>
          </a:p>
          <a:p>
            <a:pPr marL="502920" lvl="1" indent="0">
              <a:buNone/>
            </a:pPr>
            <a:endParaRPr lang="en-US" sz="3200"/>
          </a:p>
        </p:txBody>
      </p:sp>
    </p:spTree>
    <p:extLst>
      <p:ext uri="{BB962C8B-B14F-4D97-AF65-F5344CB8AC3E}">
        <p14:creationId xmlns:p14="http://schemas.microsoft.com/office/powerpoint/2010/main" val="97500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F1EC4-6EB9-0AD3-07DA-F0AD79064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9F7026-39C7-CFD0-7F7C-5378CB2AF1D0}"/>
              </a:ext>
            </a:extLst>
          </p:cNvPr>
          <p:cNvSpPr>
            <a:spLocks noGrp="1"/>
          </p:cNvSpPr>
          <p:nvPr>
            <p:ph type="title"/>
          </p:nvPr>
        </p:nvSpPr>
        <p:spPr/>
        <p:txBody>
          <a:bodyPr>
            <a:normAutofit/>
          </a:bodyPr>
          <a:lstStyle/>
          <a:p>
            <a:r>
              <a:rPr lang="en-US" b="0">
                <a:latin typeface="Avenir Next Demi Bold"/>
              </a:rPr>
              <a:t>Safety Included 2026</a:t>
            </a:r>
            <a:endParaRPr lang="en-US"/>
          </a:p>
        </p:txBody>
      </p:sp>
      <p:sp>
        <p:nvSpPr>
          <p:cNvPr id="3" name="Content Placeholder 2">
            <a:extLst>
              <a:ext uri="{FF2B5EF4-FFF2-40B4-BE49-F238E27FC236}">
                <a16:creationId xmlns:a16="http://schemas.microsoft.com/office/drawing/2014/main" id="{2C2B644C-6B2F-65A4-72F9-CDE8607ABC77}"/>
              </a:ext>
            </a:extLst>
          </p:cNvPr>
          <p:cNvSpPr>
            <a:spLocks noGrp="1"/>
          </p:cNvSpPr>
          <p:nvPr>
            <p:ph idx="1"/>
          </p:nvPr>
        </p:nvSpPr>
        <p:spPr>
          <a:xfrm>
            <a:off x="262466" y="2343563"/>
            <a:ext cx="11508002" cy="4115885"/>
          </a:xfrm>
        </p:spPr>
        <p:txBody>
          <a:bodyPr>
            <a:noAutofit/>
          </a:bodyPr>
          <a:lstStyle/>
          <a:p>
            <a:r>
              <a:rPr lang="en-US" sz="3200">
                <a:latin typeface="Avenir Next Medium"/>
              </a:rPr>
              <a:t>Clear, structured visuals and graphics to support comprehension</a:t>
            </a:r>
          </a:p>
          <a:p>
            <a:r>
              <a:rPr lang="en-US" sz="3200">
                <a:latin typeface="Avenir Next Medium"/>
              </a:rPr>
              <a:t>Minimized sensory distractions in both virtual and in-person settings</a:t>
            </a:r>
          </a:p>
          <a:p>
            <a:r>
              <a:rPr lang="en-US" sz="3200">
                <a:latin typeface="Avenir Next Medium"/>
              </a:rPr>
              <a:t>Options for verbal and non-verbal participation</a:t>
            </a:r>
          </a:p>
          <a:p>
            <a:r>
              <a:rPr lang="en-US" sz="3200">
                <a:latin typeface="Avenir Next Medium"/>
              </a:rPr>
              <a:t>Interactive components that promote engagement without overwhelming</a:t>
            </a:r>
          </a:p>
          <a:p>
            <a:r>
              <a:rPr lang="en-US" sz="3200">
                <a:latin typeface="Avenir Next Medium"/>
              </a:rPr>
              <a:t>Time-buffered schedules to allow for processing and reflection</a:t>
            </a:r>
          </a:p>
          <a:p>
            <a:pPr marL="502920" lvl="1" indent="0">
              <a:buNone/>
            </a:pPr>
            <a:endParaRPr lang="en-US" sz="3200"/>
          </a:p>
        </p:txBody>
      </p:sp>
    </p:spTree>
    <p:extLst>
      <p:ext uri="{BB962C8B-B14F-4D97-AF65-F5344CB8AC3E}">
        <p14:creationId xmlns:p14="http://schemas.microsoft.com/office/powerpoint/2010/main" val="799751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1" name="Rectangle 10">
            <a:extLst>
              <a:ext uri="{FF2B5EF4-FFF2-40B4-BE49-F238E27FC236}">
                <a16:creationId xmlns:a16="http://schemas.microsoft.com/office/drawing/2014/main" id="{57F231E5-F402-49E1-82B4-C762909ED2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F0BA12B-74D1-4DB1-9A3F-C9BA27B815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Freeform: Shape 14">
            <a:extLst>
              <a:ext uri="{FF2B5EF4-FFF2-40B4-BE49-F238E27FC236}">
                <a16:creationId xmlns:a16="http://schemas.microsoft.com/office/drawing/2014/main" id="{515FCC40-AA93-4D3B-90D0-69BC824EAD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2A69951-2FD5-63A2-16FC-6BE2218FDD84}"/>
              </a:ext>
            </a:extLst>
          </p:cNvPr>
          <p:cNvSpPr>
            <a:spLocks noGrp="1"/>
          </p:cNvSpPr>
          <p:nvPr>
            <p:ph type="title"/>
          </p:nvPr>
        </p:nvSpPr>
        <p:spPr>
          <a:xfrm>
            <a:off x="4569866" y="1974416"/>
            <a:ext cx="7315200" cy="3255264"/>
          </a:xfrm>
        </p:spPr>
        <p:txBody>
          <a:bodyPr vert="horz" lIns="91440" tIns="45720" rIns="91440" bIns="45720" rtlCol="0" anchor="b">
            <a:normAutofit/>
          </a:bodyPr>
          <a:lstStyle/>
          <a:p>
            <a:r>
              <a:rPr lang="en-US" sz="4600" b="0">
                <a:solidFill>
                  <a:schemeClr val="tx2"/>
                </a:solidFill>
                <a:latin typeface="+mj-lt"/>
              </a:rPr>
              <a:t>A SAFE WORKPLACE IS SOUND BUSINESS – </a:t>
            </a:r>
            <a:endParaRPr lang="en-US" sz="4600">
              <a:solidFill>
                <a:schemeClr val="tx2"/>
              </a:solidFill>
              <a:latin typeface="+mj-lt"/>
            </a:endParaRPr>
          </a:p>
          <a:p>
            <a:r>
              <a:rPr lang="en-US" sz="4600" b="0">
                <a:solidFill>
                  <a:schemeClr val="tx2"/>
                </a:solidFill>
                <a:latin typeface="+mj-lt"/>
              </a:rPr>
              <a:t>FOR EVERYBODY REGARDLESS OF NEUROTYPE</a:t>
            </a:r>
            <a:endParaRPr lang="en-US" sz="4600">
              <a:solidFill>
                <a:schemeClr val="tx2"/>
              </a:solidFill>
              <a:latin typeface="+mj-lt"/>
            </a:endParaRPr>
          </a:p>
        </p:txBody>
      </p:sp>
    </p:spTree>
    <p:extLst>
      <p:ext uri="{BB962C8B-B14F-4D97-AF65-F5344CB8AC3E}">
        <p14:creationId xmlns:p14="http://schemas.microsoft.com/office/powerpoint/2010/main" val="783290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latin typeface="Avenir Next Demi Bold"/>
              </a:rPr>
              <a:t>Training Objectives</a:t>
            </a:r>
            <a:endParaRPr lang="en-US"/>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1800112" y="2409152"/>
            <a:ext cx="8341810" cy="4115885"/>
          </a:xfrm>
        </p:spPr>
        <p:txBody>
          <a:bodyPr>
            <a:noAutofit/>
          </a:bodyPr>
          <a:lstStyle/>
          <a:p>
            <a:r>
              <a:rPr lang="en-US" sz="3200" u="sng" dirty="0">
                <a:latin typeface="Avenir Next Medium"/>
              </a:rPr>
              <a:t>RECOMMENDED PRACTICES</a:t>
            </a:r>
            <a:endParaRPr lang="en-US" sz="3200"/>
          </a:p>
          <a:p>
            <a:pPr lvl="1"/>
            <a:r>
              <a:rPr lang="en-US" sz="3200" dirty="0">
                <a:latin typeface="Avenir Next"/>
              </a:rPr>
              <a:t>Management Leadership</a:t>
            </a:r>
            <a:endParaRPr lang="en-US" sz="3200" dirty="0">
              <a:solidFill>
                <a:srgbClr val="000000"/>
              </a:solidFill>
              <a:latin typeface="Avenir Next"/>
            </a:endParaRPr>
          </a:p>
          <a:p>
            <a:pPr lvl="1"/>
            <a:r>
              <a:rPr lang="en-US" sz="3200" dirty="0">
                <a:latin typeface="Avenir Next"/>
              </a:rPr>
              <a:t>Worker Participation</a:t>
            </a:r>
            <a:endParaRPr lang="en-US" sz="3200" dirty="0">
              <a:solidFill>
                <a:srgbClr val="000000"/>
              </a:solidFill>
            </a:endParaRPr>
          </a:p>
          <a:p>
            <a:pPr lvl="1"/>
            <a:r>
              <a:rPr lang="en-US" sz="3200" dirty="0">
                <a:latin typeface="Avenir Next"/>
              </a:rPr>
              <a:t>Hazard Identification and Assessment</a:t>
            </a:r>
            <a:endParaRPr lang="en-US" sz="3200" dirty="0">
              <a:solidFill>
                <a:srgbClr val="000000"/>
              </a:solidFill>
            </a:endParaRPr>
          </a:p>
          <a:p>
            <a:pPr lvl="1"/>
            <a:r>
              <a:rPr lang="en-US" sz="3200" dirty="0">
                <a:latin typeface="Avenir Next"/>
              </a:rPr>
              <a:t>Hazard Prevention and Control</a:t>
            </a:r>
            <a:endParaRPr lang="en-US" sz="3200" dirty="0">
              <a:solidFill>
                <a:srgbClr val="000000"/>
              </a:solidFill>
              <a:latin typeface="Avenir Next"/>
            </a:endParaRPr>
          </a:p>
          <a:p>
            <a:pPr lvl="1"/>
            <a:r>
              <a:rPr lang="en-US" sz="3200" dirty="0">
                <a:latin typeface="Avenir Next"/>
              </a:rPr>
              <a:t>Education and Training</a:t>
            </a:r>
            <a:endParaRPr lang="en-US" sz="3200" dirty="0">
              <a:solidFill>
                <a:srgbClr val="000000"/>
              </a:solidFill>
            </a:endParaRPr>
          </a:p>
          <a:p>
            <a:pPr lvl="1"/>
            <a:r>
              <a:rPr lang="en-US" sz="3200" dirty="0">
                <a:latin typeface="Avenir Next"/>
              </a:rPr>
              <a:t>Program Evaluation and Improvement</a:t>
            </a:r>
            <a:endParaRPr lang="en-US" sz="3200" dirty="0">
              <a:solidFill>
                <a:srgbClr val="000000"/>
              </a:solidFill>
              <a:latin typeface="Avenir Next"/>
            </a:endParaRPr>
          </a:p>
          <a:p>
            <a:pPr lvl="1"/>
            <a:r>
              <a:rPr lang="en-US" sz="3200" dirty="0">
                <a:latin typeface="Avenir Next"/>
              </a:rPr>
              <a:t>Communication and Coordination</a:t>
            </a:r>
            <a:endParaRPr lang="en-US" sz="3200" dirty="0">
              <a:solidFill>
                <a:srgbClr val="000000"/>
              </a:solidFill>
              <a:latin typeface="Avenir Next"/>
            </a:endParaRPr>
          </a:p>
          <a:p>
            <a:endParaRPr lang="en-US" sz="3200" u="sng" dirty="0">
              <a:latin typeface="Avenir Next Medium"/>
            </a:endParaRPr>
          </a:p>
          <a:p>
            <a:pPr marL="502920" lvl="1" indent="0">
              <a:buNone/>
            </a:pPr>
            <a:endParaRPr lang="en-US" sz="2200"/>
          </a:p>
        </p:txBody>
      </p:sp>
    </p:spTree>
    <p:extLst>
      <p:ext uri="{BB962C8B-B14F-4D97-AF65-F5344CB8AC3E}">
        <p14:creationId xmlns:p14="http://schemas.microsoft.com/office/powerpoint/2010/main" val="2545047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DB7D5-780D-6618-C32B-90A1854952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6A7B43-90B1-7D2C-6AA4-4A3CD914C32C}"/>
              </a:ext>
            </a:extLst>
          </p:cNvPr>
          <p:cNvSpPr>
            <a:spLocks noGrp="1"/>
          </p:cNvSpPr>
          <p:nvPr>
            <p:ph type="title"/>
          </p:nvPr>
        </p:nvSpPr>
        <p:spPr/>
        <p:txBody>
          <a:bodyPr>
            <a:normAutofit/>
          </a:bodyPr>
          <a:lstStyle/>
          <a:p>
            <a:r>
              <a:rPr lang="en-US">
                <a:latin typeface="Avenir Next Demi Bold"/>
              </a:rPr>
              <a:t>Training Objectives </a:t>
            </a:r>
          </a:p>
        </p:txBody>
      </p:sp>
      <p:sp>
        <p:nvSpPr>
          <p:cNvPr id="3" name="Content Placeholder 2">
            <a:extLst>
              <a:ext uri="{FF2B5EF4-FFF2-40B4-BE49-F238E27FC236}">
                <a16:creationId xmlns:a16="http://schemas.microsoft.com/office/drawing/2014/main" id="{0DB86F09-FF54-C3BD-40BA-45316533D717}"/>
              </a:ext>
            </a:extLst>
          </p:cNvPr>
          <p:cNvSpPr>
            <a:spLocks noGrp="1"/>
          </p:cNvSpPr>
          <p:nvPr>
            <p:ph idx="1"/>
          </p:nvPr>
        </p:nvSpPr>
        <p:spPr>
          <a:xfrm>
            <a:off x="1612801" y="2059083"/>
            <a:ext cx="8193600" cy="4115885"/>
          </a:xfrm>
        </p:spPr>
        <p:txBody>
          <a:bodyPr>
            <a:noAutofit/>
          </a:bodyPr>
          <a:lstStyle/>
          <a:p>
            <a:endParaRPr lang="en-US" sz="2600" u="sng">
              <a:latin typeface="Avenir Next Medium"/>
            </a:endParaRPr>
          </a:p>
          <a:p>
            <a:r>
              <a:rPr lang="en-US" sz="2600" u="sng">
                <a:latin typeface="Avenir Next Medium"/>
              </a:rPr>
              <a:t>Employee Training Considerations</a:t>
            </a:r>
            <a:endParaRPr lang="en-US" sz="2600" u="sng">
              <a:solidFill>
                <a:srgbClr val="000000"/>
              </a:solidFill>
              <a:latin typeface="Avenir Next Medium"/>
            </a:endParaRPr>
          </a:p>
          <a:p>
            <a:pPr lvl="1"/>
            <a:r>
              <a:rPr lang="en-US" sz="2400">
                <a:latin typeface="avenir next"/>
              </a:rPr>
              <a:t>Building Trust </a:t>
            </a:r>
            <a:endParaRPr lang="en-US" sz="2400">
              <a:solidFill>
                <a:srgbClr val="000000"/>
              </a:solidFill>
              <a:latin typeface="avenir next"/>
            </a:endParaRPr>
          </a:p>
          <a:p>
            <a:pPr lvl="1"/>
            <a:r>
              <a:rPr lang="en-US" sz="2400">
                <a:latin typeface="avenir next"/>
              </a:rPr>
              <a:t>Sensory Overload and Sensitivities</a:t>
            </a:r>
            <a:endParaRPr lang="en-US" sz="2400">
              <a:solidFill>
                <a:srgbClr val="000000"/>
              </a:solidFill>
              <a:latin typeface="avenir next"/>
            </a:endParaRPr>
          </a:p>
          <a:p>
            <a:pPr lvl="1"/>
            <a:r>
              <a:rPr lang="en-US" sz="2400">
                <a:latin typeface="avenir next"/>
              </a:rPr>
              <a:t>Accommodations</a:t>
            </a:r>
            <a:endParaRPr lang="en-US" sz="2400">
              <a:solidFill>
                <a:srgbClr val="000000"/>
              </a:solidFill>
              <a:latin typeface="avenir next"/>
            </a:endParaRPr>
          </a:p>
          <a:p>
            <a:pPr lvl="1"/>
            <a:r>
              <a:rPr lang="en-US" sz="2400">
                <a:latin typeface="avenir next"/>
              </a:rPr>
              <a:t>Verbal vs Non-Verbal</a:t>
            </a:r>
            <a:endParaRPr lang="en-US" sz="2400">
              <a:solidFill>
                <a:srgbClr val="000000"/>
              </a:solidFill>
              <a:effectLst/>
              <a:latin typeface="avenir next"/>
            </a:endParaRPr>
          </a:p>
          <a:p>
            <a:pPr lvl="1"/>
            <a:r>
              <a:rPr lang="en-US" sz="2400">
                <a:latin typeface="avenir next"/>
              </a:rPr>
              <a:t>Clear Signs</a:t>
            </a:r>
            <a:endParaRPr lang="en-US" sz="2400">
              <a:solidFill>
                <a:srgbClr val="000000"/>
              </a:solidFill>
              <a:effectLst/>
              <a:latin typeface="avenir next"/>
            </a:endParaRPr>
          </a:p>
          <a:p>
            <a:pPr lvl="1"/>
            <a:r>
              <a:rPr lang="en-US" sz="2400">
                <a:latin typeface="avenir next"/>
              </a:rPr>
              <a:t>Proprioception</a:t>
            </a:r>
            <a:endParaRPr lang="en-US" sz="2400">
              <a:solidFill>
                <a:srgbClr val="000000"/>
              </a:solidFill>
              <a:effectLst/>
              <a:latin typeface="avenir next"/>
            </a:endParaRPr>
          </a:p>
          <a:p>
            <a:pPr lvl="1"/>
            <a:r>
              <a:rPr lang="en-US" sz="2400">
                <a:latin typeface="avenir next"/>
              </a:rPr>
              <a:t>Time Buffered Schedules and Memory Capacity</a:t>
            </a:r>
            <a:endParaRPr lang="en-US" sz="2400">
              <a:solidFill>
                <a:srgbClr val="000000"/>
              </a:solidFill>
              <a:effectLst/>
              <a:latin typeface="avenir next"/>
            </a:endParaRPr>
          </a:p>
          <a:p>
            <a:pPr lvl="1"/>
            <a:r>
              <a:rPr lang="en-US" sz="2400">
                <a:latin typeface="avenir next"/>
              </a:rPr>
              <a:t>Training Locations</a:t>
            </a:r>
            <a:endParaRPr lang="en-US" sz="2400">
              <a:solidFill>
                <a:srgbClr val="000000"/>
              </a:solidFill>
              <a:latin typeface="avenir next"/>
            </a:endParaRPr>
          </a:p>
          <a:p>
            <a:pPr marL="0" indent="0">
              <a:buNone/>
            </a:pPr>
            <a:endParaRPr lang="en-US" sz="2800">
              <a:effectLst/>
            </a:endParaRPr>
          </a:p>
        </p:txBody>
      </p:sp>
    </p:spTree>
    <p:extLst>
      <p:ext uri="{BB962C8B-B14F-4D97-AF65-F5344CB8AC3E}">
        <p14:creationId xmlns:p14="http://schemas.microsoft.com/office/powerpoint/2010/main" val="1725991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MANAGEMENT LEADERSHIP</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445770" y="1976533"/>
            <a:ext cx="11098530" cy="4522047"/>
          </a:xfrm>
        </p:spPr>
        <p:txBody>
          <a:bodyPr>
            <a:noAutofit/>
          </a:bodyPr>
          <a:lstStyle/>
          <a:p>
            <a:r>
              <a:rPr lang="en-US" sz="2400"/>
              <a:t>Management provides the leadership, vision, and resources needed to implement an effective safety and health program. </a:t>
            </a:r>
          </a:p>
          <a:p>
            <a:r>
              <a:rPr lang="en-US" sz="2400"/>
              <a:t>Management leadership means that business owners, managers, and supervisors:</a:t>
            </a:r>
          </a:p>
          <a:p>
            <a:pPr lvl="1"/>
            <a:r>
              <a:rPr lang="en-US" sz="2200"/>
              <a:t>Make worker safety and health a core organizational value.</a:t>
            </a:r>
          </a:p>
          <a:p>
            <a:pPr lvl="1"/>
            <a:r>
              <a:rPr lang="en-US" sz="2200"/>
              <a:t>Are fully committed to eliminating hazards, protecting workers, and continuously improving workplace safety and health.</a:t>
            </a:r>
          </a:p>
          <a:p>
            <a:pPr lvl="1"/>
            <a:r>
              <a:rPr lang="en-US" sz="2200"/>
              <a:t>Provide sufficient resources to implement and maintain the safety and health program.</a:t>
            </a:r>
          </a:p>
          <a:p>
            <a:pPr lvl="1"/>
            <a:r>
              <a:rPr lang="en-US" sz="2200"/>
              <a:t>Visibly demonstrate and communicate their safety and health commitment to workers and others.</a:t>
            </a:r>
          </a:p>
          <a:p>
            <a:pPr lvl="1"/>
            <a:r>
              <a:rPr lang="en-US" sz="2200"/>
              <a:t>Set an example through their own actions.</a:t>
            </a:r>
          </a:p>
          <a:p>
            <a:pPr marL="502920" lvl="1" indent="0">
              <a:buNone/>
            </a:pPr>
            <a:endParaRPr lang="en-US" sz="2400"/>
          </a:p>
        </p:txBody>
      </p:sp>
    </p:spTree>
    <p:extLst>
      <p:ext uri="{BB962C8B-B14F-4D97-AF65-F5344CB8AC3E}">
        <p14:creationId xmlns:p14="http://schemas.microsoft.com/office/powerpoint/2010/main" val="4060655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WORKER PARTICIPATION</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714058" y="1755110"/>
            <a:ext cx="10386629" cy="5000020"/>
          </a:xfrm>
        </p:spPr>
        <p:txBody>
          <a:bodyPr>
            <a:noAutofit/>
          </a:bodyPr>
          <a:lstStyle/>
          <a:p>
            <a:r>
              <a:rPr lang="en-US" sz="2400"/>
              <a:t>To be effective, any safety and health program needs the meaningful participation of workers and their representatives. Workers have much to gain from a successful program and the most to lose if the program fails. They also often know the most about potential hazards associated with their jobs. Successful programs tap into this knowledge base.</a:t>
            </a:r>
          </a:p>
          <a:p>
            <a:r>
              <a:rPr lang="en-US" sz="2400"/>
              <a:t>Worker participation means that workers are involved in establishing, operating, evaluating, and improving the safety and health program. </a:t>
            </a:r>
          </a:p>
          <a:p>
            <a:r>
              <a:rPr lang="en-US" sz="2400"/>
              <a:t>All workers at a worksite should participate, including those employed by contractors, subcontractors, and temporary staffing agencies.</a:t>
            </a:r>
          </a:p>
          <a:p>
            <a:pPr lvl="1"/>
            <a:endParaRPr lang="en-US" sz="2400"/>
          </a:p>
          <a:p>
            <a:pPr marL="502920" lvl="1" indent="0">
              <a:buNone/>
            </a:pPr>
            <a:endParaRPr lang="en-US" sz="2400"/>
          </a:p>
        </p:txBody>
      </p:sp>
    </p:spTree>
    <p:extLst>
      <p:ext uri="{BB962C8B-B14F-4D97-AF65-F5344CB8AC3E}">
        <p14:creationId xmlns:p14="http://schemas.microsoft.com/office/powerpoint/2010/main" val="1595092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WORKER PARTICIPATION</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668338" y="2098010"/>
            <a:ext cx="9927191" cy="5000020"/>
          </a:xfrm>
        </p:spPr>
        <p:txBody>
          <a:bodyPr>
            <a:noAutofit/>
          </a:bodyPr>
          <a:lstStyle/>
          <a:p>
            <a:r>
              <a:rPr lang="en-US" sz="2400"/>
              <a:t>In an effective safety and health program, all workers:</a:t>
            </a:r>
          </a:p>
          <a:p>
            <a:pPr lvl="1"/>
            <a:r>
              <a:rPr lang="en-US" sz="2400"/>
              <a:t>Are encouraged to participate in the program and feel comfortable providing input and reporting safety or health concerns.</a:t>
            </a:r>
          </a:p>
          <a:p>
            <a:pPr lvl="1"/>
            <a:r>
              <a:rPr lang="en-US" sz="2400"/>
              <a:t>Have access to information they need to participate effectively in the program.</a:t>
            </a:r>
          </a:p>
          <a:p>
            <a:pPr lvl="1"/>
            <a:r>
              <a:rPr lang="en-US" sz="2400"/>
              <a:t>Have opportunities to participate in all phases of program design and implementation.</a:t>
            </a:r>
          </a:p>
          <a:p>
            <a:pPr lvl="1"/>
            <a:r>
              <a:rPr lang="en-US" sz="2400"/>
              <a:t>Do not experience retaliation when they raise safety and health concerns; report injuries, illnesses, and hazards; participate in the program; or exercise safety and health rights.</a:t>
            </a:r>
          </a:p>
          <a:p>
            <a:pPr lvl="1"/>
            <a:endParaRPr lang="en-US" sz="2400"/>
          </a:p>
          <a:p>
            <a:pPr marL="502920" lvl="1" indent="0">
              <a:buNone/>
            </a:pPr>
            <a:endParaRPr lang="en-US" sz="2400"/>
          </a:p>
        </p:txBody>
      </p:sp>
    </p:spTree>
    <p:extLst>
      <p:ext uri="{BB962C8B-B14F-4D97-AF65-F5344CB8AC3E}">
        <p14:creationId xmlns:p14="http://schemas.microsoft.com/office/powerpoint/2010/main" val="132137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HAZARD IDENTIFICATION AND ASSESSMENT</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496888" y="1857980"/>
            <a:ext cx="10898821" cy="5000020"/>
          </a:xfrm>
        </p:spPr>
        <p:txBody>
          <a:bodyPr>
            <a:noAutofit/>
          </a:bodyPr>
          <a:lstStyle/>
          <a:p>
            <a:r>
              <a:rPr lang="en-US" sz="2400"/>
              <a:t>One of the "root causes" of workplace injuries, illnesses, and incidents is the failure to identify or recognize hazards that are present, or that could have been anticipated. </a:t>
            </a:r>
          </a:p>
          <a:p>
            <a:r>
              <a:rPr lang="en-US" sz="2400"/>
              <a:t>A critical element of any effective safety and health program is a proactive, ongoing process to identify and assess such hazards.</a:t>
            </a:r>
          </a:p>
          <a:p>
            <a:r>
              <a:rPr lang="en-US" sz="2400"/>
              <a:t>To identify and assess hazards, employers and workers:</a:t>
            </a:r>
          </a:p>
          <a:p>
            <a:pPr lvl="1"/>
            <a:r>
              <a:rPr lang="en-US" sz="2200"/>
              <a:t>Collect and review information about the hazards present or likely to be present in the workplace.</a:t>
            </a:r>
          </a:p>
          <a:p>
            <a:pPr lvl="1"/>
            <a:r>
              <a:rPr lang="en-US" sz="2200"/>
              <a:t>Conduct initial and periodic workplace inspections of the workplace to identify new or recurring hazards.</a:t>
            </a:r>
          </a:p>
          <a:p>
            <a:pPr lvl="1"/>
            <a:endParaRPr lang="en-US" sz="2400"/>
          </a:p>
          <a:p>
            <a:pPr marL="502920" lvl="1" indent="0">
              <a:buNone/>
            </a:pPr>
            <a:endParaRPr lang="en-US" sz="2400"/>
          </a:p>
        </p:txBody>
      </p:sp>
    </p:spTree>
    <p:extLst>
      <p:ext uri="{BB962C8B-B14F-4D97-AF65-F5344CB8AC3E}">
        <p14:creationId xmlns:p14="http://schemas.microsoft.com/office/powerpoint/2010/main" val="19995088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HAZARD IDENTIFICATION AND ASSESSMENT</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496888" y="1857980"/>
            <a:ext cx="10898821" cy="5000020"/>
          </a:xfrm>
        </p:spPr>
        <p:txBody>
          <a:bodyPr>
            <a:noAutofit/>
          </a:bodyPr>
          <a:lstStyle/>
          <a:p>
            <a:r>
              <a:rPr lang="en-US" sz="2400"/>
              <a:t>Investigate injuries, illnesses, incidents, and close calls/near misses to determine the underlying hazards, their causes, and safety and health program shortcomings.</a:t>
            </a:r>
          </a:p>
          <a:p>
            <a:r>
              <a:rPr lang="en-US" sz="2400"/>
              <a:t>Group similar incidents and identify trends in injuries, illnesses, and hazards reported.</a:t>
            </a:r>
          </a:p>
          <a:p>
            <a:r>
              <a:rPr lang="en-US" sz="2400"/>
              <a:t>Consider hazards associated with emergency or nonroutine situations.</a:t>
            </a:r>
          </a:p>
          <a:p>
            <a:r>
              <a:rPr lang="en-US" sz="2400"/>
              <a:t>Determine the severity and likelihood of incidents that could result for each hazard identified, and use this information to prioritize corrective actions.</a:t>
            </a:r>
          </a:p>
          <a:p>
            <a:pPr lvl="1"/>
            <a:endParaRPr lang="en-US" sz="2400"/>
          </a:p>
          <a:p>
            <a:pPr marL="502920" lvl="1" indent="0">
              <a:buNone/>
            </a:pPr>
            <a:endParaRPr lang="en-US" sz="2400"/>
          </a:p>
        </p:txBody>
      </p:sp>
    </p:spTree>
    <p:extLst>
      <p:ext uri="{BB962C8B-B14F-4D97-AF65-F5344CB8AC3E}">
        <p14:creationId xmlns:p14="http://schemas.microsoft.com/office/powerpoint/2010/main" val="1776335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HAZARD IDENTIFICATION AND ASSESSMENT</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1011836" y="1544654"/>
            <a:ext cx="9784080" cy="5000020"/>
          </a:xfrm>
        </p:spPr>
        <p:txBody>
          <a:bodyPr>
            <a:noAutofit/>
          </a:bodyPr>
          <a:lstStyle/>
          <a:p>
            <a:r>
              <a:rPr lang="en-US" sz="2400"/>
              <a:t>Some hazards, such as housekeeping and tripping hazards, can and should be fixed as they are found. Fixing hazards on the spot emphasizes the importance of safety and health and takes advantage of a safety leadership opportunity. </a:t>
            </a:r>
          </a:p>
          <a:p>
            <a:r>
              <a:rPr lang="en-US" sz="2400"/>
              <a:t>To learn more about fixing other hazards identified using the processes described here, see "</a:t>
            </a:r>
            <a:r>
              <a:rPr lang="en-US" sz="2400">
                <a:hlinkClick r:id="rId2" tooltip="Hazard Prevention and Control"/>
              </a:rPr>
              <a:t>Hazard Prevention and Control</a:t>
            </a:r>
            <a:r>
              <a:rPr lang="en-US" sz="2400"/>
              <a:t>."</a:t>
            </a:r>
          </a:p>
          <a:p>
            <a:pPr marL="502920" lvl="1" indent="0">
              <a:buNone/>
            </a:pPr>
            <a:endParaRPr lang="en-US" sz="2400"/>
          </a:p>
        </p:txBody>
      </p:sp>
    </p:spTree>
    <p:extLst>
      <p:ext uri="{BB962C8B-B14F-4D97-AF65-F5344CB8AC3E}">
        <p14:creationId xmlns:p14="http://schemas.microsoft.com/office/powerpoint/2010/main" val="2545946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HAZARD PREVENTION AND CONTROL</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475363" y="1640570"/>
            <a:ext cx="11117695" cy="5000020"/>
          </a:xfrm>
        </p:spPr>
        <p:txBody>
          <a:bodyPr>
            <a:noAutofit/>
          </a:bodyPr>
          <a:lstStyle/>
          <a:p>
            <a:pPr lvl="0"/>
            <a:r>
              <a:rPr lang="en-US" sz="3200"/>
              <a:t>Effective controls protect workers from workplace hazards; help avoid injuries, illnesses, and incidents; minimize or eliminate safety and health risks; and help employers provide workers with safe and healthful working conditions. </a:t>
            </a:r>
          </a:p>
          <a:p>
            <a:pPr lvl="0"/>
            <a:r>
              <a:rPr lang="en-US" sz="3200"/>
              <a:t>The processes described in this section will help employers prevent and control hazards identified in the previous section.</a:t>
            </a:r>
            <a:endParaRPr lang="en-US" sz="2200"/>
          </a:p>
        </p:txBody>
      </p:sp>
    </p:spTree>
    <p:extLst>
      <p:ext uri="{BB962C8B-B14F-4D97-AF65-F5344CB8AC3E}">
        <p14:creationId xmlns:p14="http://schemas.microsoft.com/office/powerpoint/2010/main" val="13020509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HAZARD PREVENTION AND CONTROL</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474004" y="1697960"/>
            <a:ext cx="11206175" cy="5000020"/>
          </a:xfrm>
        </p:spPr>
        <p:txBody>
          <a:bodyPr>
            <a:noAutofit/>
          </a:bodyPr>
          <a:lstStyle/>
          <a:p>
            <a:r>
              <a:rPr lang="en-US" sz="2400"/>
              <a:t>To effectively control and prevent hazards, employers should:</a:t>
            </a:r>
          </a:p>
          <a:p>
            <a:pPr lvl="1"/>
            <a:r>
              <a:rPr lang="en-US" sz="2200"/>
              <a:t>Involve workers, who often have the best understanding of the conditions that create hazards and insights into how they can be controlled.</a:t>
            </a:r>
          </a:p>
          <a:p>
            <a:pPr lvl="1"/>
            <a:r>
              <a:rPr lang="en-US" sz="2200"/>
              <a:t>Identify and evaluate options for controlling hazards, using a "hierarchy of controls."</a:t>
            </a:r>
          </a:p>
          <a:p>
            <a:pPr lvl="1"/>
            <a:r>
              <a:rPr lang="en-US" sz="2200"/>
              <a:t>Use a hazard control plan to guide the selection and implementation of controls, and implement controls according to the plan.</a:t>
            </a:r>
          </a:p>
          <a:p>
            <a:pPr lvl="1"/>
            <a:r>
              <a:rPr lang="en-US" sz="2200"/>
              <a:t>Develop plans with measures to protect workers during emergencies and nonroutine activities.</a:t>
            </a:r>
          </a:p>
          <a:p>
            <a:pPr lvl="1"/>
            <a:r>
              <a:rPr lang="en-US" sz="2200"/>
              <a:t>Evaluate the effectiveness of existing controls to determine whether they continue to provide protection, or whether different controls may be more effective. Review new technologies for their potential to be more protective, more reliable, or less costly.</a:t>
            </a:r>
          </a:p>
        </p:txBody>
      </p:sp>
    </p:spTree>
    <p:extLst>
      <p:ext uri="{BB962C8B-B14F-4D97-AF65-F5344CB8AC3E}">
        <p14:creationId xmlns:p14="http://schemas.microsoft.com/office/powerpoint/2010/main" val="175452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EDUCATION AND TRAINING</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946882" y="1675100"/>
            <a:ext cx="9751598" cy="5000020"/>
          </a:xfrm>
        </p:spPr>
        <p:txBody>
          <a:bodyPr>
            <a:noAutofit/>
          </a:bodyPr>
          <a:lstStyle/>
          <a:p>
            <a:pPr lvl="0"/>
            <a:r>
              <a:rPr lang="en-US" sz="3200"/>
              <a:t>Education and training are important tools for informing workers and managers about workplace hazards and controls so they can work more safely and be more productive. </a:t>
            </a:r>
          </a:p>
          <a:p>
            <a:pPr lvl="0"/>
            <a:r>
              <a:rPr lang="en-US" sz="3200"/>
              <a:t>Another role is to provide workers and managers with a greater understanding of the safety and health program itself, so that they can contribute to its development and implementation.</a:t>
            </a:r>
            <a:endParaRPr lang="en-US" sz="2200"/>
          </a:p>
        </p:txBody>
      </p:sp>
    </p:spTree>
    <p:extLst>
      <p:ext uri="{BB962C8B-B14F-4D97-AF65-F5344CB8AC3E}">
        <p14:creationId xmlns:p14="http://schemas.microsoft.com/office/powerpoint/2010/main" val="3011957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EDUCATION AND TRAINING</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79120" y="1675100"/>
            <a:ext cx="10576560" cy="5000020"/>
          </a:xfrm>
        </p:spPr>
        <p:txBody>
          <a:bodyPr>
            <a:noAutofit/>
          </a:bodyPr>
          <a:lstStyle/>
          <a:p>
            <a:r>
              <a:rPr lang="en-US" sz="3200"/>
              <a:t>Education and training provides employers, managers, supervisors, and workers with:</a:t>
            </a:r>
          </a:p>
          <a:p>
            <a:pPr lvl="1"/>
            <a:r>
              <a:rPr lang="en-US" sz="3000"/>
              <a:t>Knowledge and skills needed to do their work safely and avoid creating hazards that could place themselves or others at risk.</a:t>
            </a:r>
          </a:p>
          <a:p>
            <a:pPr lvl="1"/>
            <a:r>
              <a:rPr lang="en-US" sz="3000"/>
              <a:t>Awareness and understanding of workplace hazards and how to identify, report, and control them.</a:t>
            </a:r>
          </a:p>
          <a:p>
            <a:pPr lvl="1"/>
            <a:r>
              <a:rPr lang="en-US" sz="3000"/>
              <a:t>Specialized training, when their work involves unique hazards.</a:t>
            </a:r>
          </a:p>
        </p:txBody>
      </p:sp>
    </p:spTree>
    <p:extLst>
      <p:ext uri="{BB962C8B-B14F-4D97-AF65-F5344CB8AC3E}">
        <p14:creationId xmlns:p14="http://schemas.microsoft.com/office/powerpoint/2010/main" val="1252230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PROGRAM EVALUATION AND IMPROVEMENT</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89280" y="1857980"/>
            <a:ext cx="10823702" cy="5000020"/>
          </a:xfrm>
        </p:spPr>
        <p:txBody>
          <a:bodyPr>
            <a:noAutofit/>
          </a:bodyPr>
          <a:lstStyle/>
          <a:p>
            <a:r>
              <a:rPr lang="en-US" sz="3200"/>
              <a:t>Once a safety and health program is established, it should be evaluated initially to verify that it is being implemented as intended. </a:t>
            </a:r>
          </a:p>
          <a:p>
            <a:r>
              <a:rPr lang="en-US" sz="3200"/>
              <a:t>Employers should annually assess what is working and what is not, and whether the program is on track to achieve its goals. </a:t>
            </a:r>
          </a:p>
          <a:p>
            <a:r>
              <a:rPr lang="en-US" sz="3200"/>
              <a:t>Sharing the results of monitoring and evaluation within the workplace, and celebrating successes, will help drive further improvement.</a:t>
            </a:r>
            <a:endParaRPr lang="en-US" sz="2200"/>
          </a:p>
        </p:txBody>
      </p:sp>
    </p:spTree>
    <p:extLst>
      <p:ext uri="{BB962C8B-B14F-4D97-AF65-F5344CB8AC3E}">
        <p14:creationId xmlns:p14="http://schemas.microsoft.com/office/powerpoint/2010/main" val="3309151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PROGRAM EVALUATION AND IMPROVEMENT</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89280" y="1857980"/>
            <a:ext cx="10823702" cy="5000020"/>
          </a:xfrm>
        </p:spPr>
        <p:txBody>
          <a:bodyPr>
            <a:noAutofit/>
          </a:bodyPr>
          <a:lstStyle/>
          <a:p>
            <a:r>
              <a:rPr lang="en-US" sz="3200"/>
              <a:t>Program evaluation and improvement includes:</a:t>
            </a:r>
          </a:p>
          <a:p>
            <a:pPr lvl="1"/>
            <a:r>
              <a:rPr lang="en-US" sz="3000"/>
              <a:t>Establishing, reporting, and tracking goals and targets that indicate whether the program is making progress.</a:t>
            </a:r>
          </a:p>
          <a:p>
            <a:pPr lvl="1"/>
            <a:r>
              <a:rPr lang="en-US" sz="3000"/>
              <a:t>Evaluating the program initially and periodically thereafter to identify shortcomings and opportunities for improvement.</a:t>
            </a:r>
          </a:p>
          <a:p>
            <a:pPr lvl="1"/>
            <a:r>
              <a:rPr lang="en-US" sz="3000"/>
              <a:t>Providing ways for workers to participate in program evaluation and improvement.</a:t>
            </a:r>
          </a:p>
        </p:txBody>
      </p:sp>
    </p:spTree>
    <p:extLst>
      <p:ext uri="{BB962C8B-B14F-4D97-AF65-F5344CB8AC3E}">
        <p14:creationId xmlns:p14="http://schemas.microsoft.com/office/powerpoint/2010/main" val="1757233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COMMUNICATION AND COORDINATION</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89280" y="1857980"/>
            <a:ext cx="10823702" cy="5000020"/>
          </a:xfrm>
        </p:spPr>
        <p:txBody>
          <a:bodyPr>
            <a:noAutofit/>
          </a:bodyPr>
          <a:lstStyle/>
          <a:p>
            <a:r>
              <a:rPr lang="en-US" sz="3200"/>
              <a:t>In the current labor market, an increasing number of workers are assigned by community rehabilitation organizations (CRO) or staffing agencies to work at specific </a:t>
            </a:r>
            <a:r>
              <a:rPr lang="en-US" sz="3200" i="1"/>
              <a:t>host</a:t>
            </a:r>
            <a:r>
              <a:rPr lang="en-US" sz="3200"/>
              <a:t> worksites under the direction and control of the host employer. </a:t>
            </a:r>
          </a:p>
          <a:p>
            <a:r>
              <a:rPr lang="en-US" sz="3200"/>
              <a:t>In these situations, it is important for the CRO or staffing agency and the host employer to communicate and coordinate to provide and maintain a safe work environment for their workers.</a:t>
            </a:r>
          </a:p>
        </p:txBody>
      </p:sp>
    </p:spTree>
    <p:extLst>
      <p:ext uri="{BB962C8B-B14F-4D97-AF65-F5344CB8AC3E}">
        <p14:creationId xmlns:p14="http://schemas.microsoft.com/office/powerpoint/2010/main" val="4105677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COMMUNICATION AND COORDINATION</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89280" y="1857980"/>
            <a:ext cx="10823702" cy="5000020"/>
          </a:xfrm>
        </p:spPr>
        <p:txBody>
          <a:bodyPr>
            <a:noAutofit/>
          </a:bodyPr>
          <a:lstStyle/>
          <a:p>
            <a:r>
              <a:rPr lang="en-US" sz="3200"/>
              <a:t>Safety is enhanced if employers coordinate their efforts and communicate effectively to afford all workers equal protection against hazards.</a:t>
            </a:r>
          </a:p>
          <a:p>
            <a:r>
              <a:rPr lang="en-US" sz="3200"/>
              <a:t>Failure to take these steps may undermine safety programs. </a:t>
            </a:r>
          </a:p>
          <a:p>
            <a:pPr lvl="1"/>
            <a:r>
              <a:rPr lang="en-US" sz="3000"/>
              <a:t>For example, if the different employers have inconsistent policies for when and where to wear personal protective equipment, workers may mistakenly believe that the equipment is not needed, leading to injury.</a:t>
            </a:r>
          </a:p>
        </p:txBody>
      </p:sp>
    </p:spTree>
    <p:extLst>
      <p:ext uri="{BB962C8B-B14F-4D97-AF65-F5344CB8AC3E}">
        <p14:creationId xmlns:p14="http://schemas.microsoft.com/office/powerpoint/2010/main" val="1162181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COMMUNICATION AND COORDINATION</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684149" y="1532860"/>
            <a:ext cx="10684891" cy="5000020"/>
          </a:xfrm>
        </p:spPr>
        <p:txBody>
          <a:bodyPr>
            <a:noAutofit/>
          </a:bodyPr>
          <a:lstStyle/>
          <a:p>
            <a:r>
              <a:rPr lang="en-US" sz="3200"/>
              <a:t>Inconsistent safety policies may also cause workers to question the credibility of safety and health programs, resulting in less meaningful employee engagement and participation.</a:t>
            </a:r>
          </a:p>
        </p:txBody>
      </p:sp>
    </p:spTree>
    <p:extLst>
      <p:ext uri="{BB962C8B-B14F-4D97-AF65-F5344CB8AC3E}">
        <p14:creationId xmlns:p14="http://schemas.microsoft.com/office/powerpoint/2010/main" val="923577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COMMUNICATION AND COORDINATION</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559471" y="1654780"/>
            <a:ext cx="10823702" cy="5000020"/>
          </a:xfrm>
        </p:spPr>
        <p:txBody>
          <a:bodyPr>
            <a:noAutofit/>
          </a:bodyPr>
          <a:lstStyle/>
          <a:p>
            <a:r>
              <a:rPr lang="en-US" sz="3200"/>
              <a:t>Effective communication and coordination among such employers means that, before coming on site, CROs and staffing agencies and their workers are aware of:</a:t>
            </a:r>
          </a:p>
          <a:p>
            <a:pPr lvl="1"/>
            <a:r>
              <a:rPr lang="en-US" sz="3000"/>
              <a:t>The types of hazards that may be present.</a:t>
            </a:r>
          </a:p>
          <a:p>
            <a:pPr lvl="1"/>
            <a:r>
              <a:rPr lang="en-US" sz="3000"/>
              <a:t>The procedures or measures they need to use to avoid or control their exposure to these hazards.</a:t>
            </a:r>
          </a:p>
          <a:p>
            <a:pPr lvl="1"/>
            <a:r>
              <a:rPr lang="en-US" sz="3000"/>
              <a:t>The appropriate contact (host employer/CRO/staffing agency) to report an injury, illness, or incident or if they have a safety concern.</a:t>
            </a:r>
          </a:p>
          <a:p>
            <a:pPr lvl="1"/>
            <a:r>
              <a:rPr lang="en-US" sz="3200"/>
              <a:t>What to do in case of an emergency.</a:t>
            </a:r>
          </a:p>
        </p:txBody>
      </p:sp>
    </p:spTree>
    <p:extLst>
      <p:ext uri="{BB962C8B-B14F-4D97-AF65-F5344CB8AC3E}">
        <p14:creationId xmlns:p14="http://schemas.microsoft.com/office/powerpoint/2010/main" val="83309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p:txBody>
          <a:bodyPr/>
          <a:lstStyle/>
          <a:p>
            <a:r>
              <a:rPr lang="en-US"/>
              <a:t>HEALTH AND SAFETY PROGRAM BENEFITS</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967202" y="1857980"/>
            <a:ext cx="10445780" cy="5000020"/>
          </a:xfrm>
        </p:spPr>
        <p:txBody>
          <a:bodyPr>
            <a:noAutofit/>
          </a:bodyPr>
          <a:lstStyle/>
          <a:p>
            <a:r>
              <a:rPr lang="en-US" sz="3200"/>
              <a:t>Safety and health programs help businesses:</a:t>
            </a:r>
          </a:p>
          <a:p>
            <a:pPr lvl="1"/>
            <a:r>
              <a:rPr lang="en-US" sz="3000" b="1"/>
              <a:t>Prevent</a:t>
            </a:r>
            <a:r>
              <a:rPr lang="en-US" sz="3000"/>
              <a:t> workplace injuries and illnesses</a:t>
            </a:r>
          </a:p>
          <a:p>
            <a:pPr lvl="1"/>
            <a:r>
              <a:rPr lang="en-US" sz="3000" b="1"/>
              <a:t>Improve</a:t>
            </a:r>
            <a:r>
              <a:rPr lang="en-US" sz="3000"/>
              <a:t> compliance with laws and regulations</a:t>
            </a:r>
          </a:p>
          <a:p>
            <a:pPr lvl="1"/>
            <a:r>
              <a:rPr lang="en-US" sz="3000" b="1"/>
              <a:t>Reduce</a:t>
            </a:r>
            <a:r>
              <a:rPr lang="en-US" sz="3000"/>
              <a:t> costs, including significant reductions in workers' compensation premiums</a:t>
            </a:r>
          </a:p>
          <a:p>
            <a:pPr lvl="1"/>
            <a:r>
              <a:rPr lang="en-US" sz="3000" b="1"/>
              <a:t>Engage</a:t>
            </a:r>
            <a:r>
              <a:rPr lang="en-US" sz="3000"/>
              <a:t> workers</a:t>
            </a:r>
          </a:p>
          <a:p>
            <a:pPr lvl="1"/>
            <a:r>
              <a:rPr lang="en-US" sz="3000" b="1"/>
              <a:t>Enhance</a:t>
            </a:r>
            <a:r>
              <a:rPr lang="en-US" sz="3000"/>
              <a:t> their social responsibility goals</a:t>
            </a:r>
          </a:p>
          <a:p>
            <a:pPr lvl="1"/>
            <a:r>
              <a:rPr lang="en-US" sz="3000" b="1"/>
              <a:t>Increase</a:t>
            </a:r>
            <a:r>
              <a:rPr lang="en-US" sz="3000"/>
              <a:t> productivity and enhance overall business operations</a:t>
            </a:r>
          </a:p>
          <a:p>
            <a:pPr marL="502920" lvl="1" indent="0">
              <a:buNone/>
            </a:pPr>
            <a:endParaRPr lang="en-US" sz="2200"/>
          </a:p>
        </p:txBody>
      </p:sp>
    </p:spTree>
    <p:extLst>
      <p:ext uri="{BB962C8B-B14F-4D97-AF65-F5344CB8AC3E}">
        <p14:creationId xmlns:p14="http://schemas.microsoft.com/office/powerpoint/2010/main" val="9358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C43A9E-BBEF-5BCA-3224-2DA52E004C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CF39AE-63E1-6B29-8123-1B71A1284092}"/>
              </a:ext>
            </a:extLst>
          </p:cNvPr>
          <p:cNvSpPr>
            <a:spLocks noGrp="1"/>
          </p:cNvSpPr>
          <p:nvPr>
            <p:ph type="ctrTitle"/>
          </p:nvPr>
        </p:nvSpPr>
        <p:spPr>
          <a:xfrm>
            <a:off x="419285" y="1330645"/>
            <a:ext cx="7315200" cy="3255264"/>
          </a:xfrm>
        </p:spPr>
        <p:txBody>
          <a:bodyPr>
            <a:normAutofit/>
          </a:bodyPr>
          <a:lstStyle/>
          <a:p>
            <a:r>
              <a:rPr lang="en-US">
                <a:latin typeface="Avenir Next Demi Bold"/>
              </a:rPr>
              <a:t>How to Train Effectively </a:t>
            </a:r>
            <a:endParaRPr lang="en-US"/>
          </a:p>
        </p:txBody>
      </p:sp>
      <p:sp>
        <p:nvSpPr>
          <p:cNvPr id="3" name="Content Placeholder 2">
            <a:extLst>
              <a:ext uri="{FF2B5EF4-FFF2-40B4-BE49-F238E27FC236}">
                <a16:creationId xmlns:a16="http://schemas.microsoft.com/office/drawing/2014/main" id="{BD019BF9-D7A2-E8BE-D461-DF0D81E248A4}"/>
              </a:ext>
            </a:extLst>
          </p:cNvPr>
          <p:cNvSpPr>
            <a:spLocks noGrp="1"/>
          </p:cNvSpPr>
          <p:nvPr>
            <p:ph type="subTitle" idx="1"/>
          </p:nvPr>
        </p:nvSpPr>
        <p:spPr>
          <a:xfrm>
            <a:off x="419284" y="4702443"/>
            <a:ext cx="6714232" cy="914400"/>
          </a:xfrm>
        </p:spPr>
        <p:txBody>
          <a:bodyPr>
            <a:normAutofit/>
          </a:bodyPr>
          <a:lstStyle/>
          <a:p>
            <a:r>
              <a:rPr lang="en-US" sz="1500">
                <a:solidFill>
                  <a:srgbClr val="FFFFFF"/>
                </a:solidFill>
                <a:latin typeface="Avenir Next Medium"/>
              </a:rPr>
              <a:t>Each person, regardless of neurotype, has a preferred learning method </a:t>
            </a:r>
          </a:p>
          <a:p>
            <a:r>
              <a:rPr lang="en-US" sz="1500">
                <a:solidFill>
                  <a:srgbClr val="FFFFFF"/>
                </a:solidFill>
                <a:latin typeface="Avenir Next Medium"/>
              </a:rPr>
              <a:t>The following is meant to help employers improve training methods for better outcomes</a:t>
            </a:r>
            <a:endParaRPr lang="en-US" sz="1500">
              <a:solidFill>
                <a:srgbClr val="FFFFFF"/>
              </a:solidFill>
            </a:endParaRPr>
          </a:p>
        </p:txBody>
      </p:sp>
    </p:spTree>
    <p:extLst>
      <p:ext uri="{BB962C8B-B14F-4D97-AF65-F5344CB8AC3E}">
        <p14:creationId xmlns:p14="http://schemas.microsoft.com/office/powerpoint/2010/main" val="696549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8C101-6B68-A473-0CA5-859ADA21C3ED}"/>
              </a:ext>
            </a:extLst>
          </p:cNvPr>
          <p:cNvSpPr>
            <a:spLocks noGrp="1"/>
          </p:cNvSpPr>
          <p:nvPr>
            <p:ph type="title"/>
          </p:nvPr>
        </p:nvSpPr>
        <p:spPr/>
        <p:txBody>
          <a:bodyPr>
            <a:normAutofit fontScale="90000"/>
          </a:bodyPr>
          <a:lstStyle/>
          <a:p>
            <a:r>
              <a:rPr lang="en-US">
                <a:latin typeface="Avenir Next Demi Bold"/>
              </a:rPr>
              <a:t>CONSIDERATIONS FOR NEURODIVERSE EMPLOYEES</a:t>
            </a:r>
            <a:endParaRPr lang="en-US"/>
          </a:p>
        </p:txBody>
      </p:sp>
      <p:sp>
        <p:nvSpPr>
          <p:cNvPr id="3" name="Content Placeholder 2">
            <a:extLst>
              <a:ext uri="{FF2B5EF4-FFF2-40B4-BE49-F238E27FC236}">
                <a16:creationId xmlns:a16="http://schemas.microsoft.com/office/drawing/2014/main" id="{2722845F-66FC-17F3-2871-B338734014CA}"/>
              </a:ext>
            </a:extLst>
          </p:cNvPr>
          <p:cNvSpPr>
            <a:spLocks noGrp="1"/>
          </p:cNvSpPr>
          <p:nvPr>
            <p:ph idx="1"/>
          </p:nvPr>
        </p:nvSpPr>
        <p:spPr>
          <a:xfrm>
            <a:off x="943648" y="1983219"/>
            <a:ext cx="10299032" cy="4276264"/>
          </a:xfrm>
        </p:spPr>
        <p:txBody>
          <a:bodyPr/>
          <a:lstStyle/>
          <a:p>
            <a:r>
              <a:rPr lang="en-US" sz="2800">
                <a:latin typeface="Avenir Next Medium"/>
              </a:rPr>
              <a:t>Employees of different neurotypes may have different needs to consider, talking to employees directly about their preferences is the best way to ensure learning needs are met</a:t>
            </a:r>
          </a:p>
          <a:p>
            <a:r>
              <a:rPr lang="en-US" sz="2800">
                <a:latin typeface="Avenir Next Medium"/>
              </a:rPr>
              <a:t>Gain trust by asking if employees would like to give input on ways to improving trainings and respect their feedback</a:t>
            </a:r>
          </a:p>
          <a:p>
            <a:endParaRPr lang="en-US"/>
          </a:p>
          <a:p>
            <a:endParaRPr lang="en-US"/>
          </a:p>
          <a:p>
            <a:endParaRPr lang="en-US"/>
          </a:p>
        </p:txBody>
      </p:sp>
    </p:spTree>
    <p:extLst>
      <p:ext uri="{BB962C8B-B14F-4D97-AF65-F5344CB8AC3E}">
        <p14:creationId xmlns:p14="http://schemas.microsoft.com/office/powerpoint/2010/main" val="1683314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68339-C33C-2E9D-E579-51A7EEA00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C20FA-44C8-9002-28E0-E26A17F405AF}"/>
              </a:ext>
            </a:extLst>
          </p:cNvPr>
          <p:cNvSpPr>
            <a:spLocks noGrp="1"/>
          </p:cNvSpPr>
          <p:nvPr>
            <p:ph type="title"/>
          </p:nvPr>
        </p:nvSpPr>
        <p:spPr/>
        <p:txBody>
          <a:bodyPr>
            <a:normAutofit fontScale="90000"/>
          </a:bodyPr>
          <a:lstStyle/>
          <a:p>
            <a:r>
              <a:rPr lang="en-US">
                <a:latin typeface="Avenir Next Demi Bold"/>
              </a:rPr>
              <a:t>CONSIDERATIONS FOR NEURODIVERSE EMPLOYEES</a:t>
            </a:r>
            <a:endParaRPr lang="en-US"/>
          </a:p>
        </p:txBody>
      </p:sp>
      <p:sp>
        <p:nvSpPr>
          <p:cNvPr id="3" name="Content Placeholder 2">
            <a:extLst>
              <a:ext uri="{FF2B5EF4-FFF2-40B4-BE49-F238E27FC236}">
                <a16:creationId xmlns:a16="http://schemas.microsoft.com/office/drawing/2014/main" id="{743518D1-9E01-63F6-69EC-FB8120F17D1B}"/>
              </a:ext>
            </a:extLst>
          </p:cNvPr>
          <p:cNvSpPr>
            <a:spLocks noGrp="1"/>
          </p:cNvSpPr>
          <p:nvPr>
            <p:ph idx="1"/>
          </p:nvPr>
        </p:nvSpPr>
        <p:spPr/>
        <p:txBody>
          <a:bodyPr/>
          <a:lstStyle/>
          <a:p>
            <a:pPr marL="0" indent="0">
              <a:buNone/>
            </a:pPr>
            <a:endParaRPr lang="en-US"/>
          </a:p>
          <a:p>
            <a:r>
              <a:rPr lang="en-US" sz="2800">
                <a:latin typeface="Avenir Next Medium"/>
              </a:rPr>
              <a:t>Create a trusting relationship so that in times of stress, like injury, employees can go to employers without fear. Neurodiverse employees can have anxiety so be patient</a:t>
            </a:r>
            <a:endParaRPr lang="en-US" sz="2800"/>
          </a:p>
          <a:p>
            <a:pPr lvl="1">
              <a:spcAft>
                <a:spcPts val="0"/>
              </a:spcAft>
              <a:buFont typeface="Courier New" pitchFamily="2" charset="2"/>
              <a:buChar char="o"/>
            </a:pPr>
            <a:r>
              <a:rPr lang="en-US" sz="2800">
                <a:latin typeface="Avenir Next"/>
              </a:rPr>
              <a:t>Speak concise and in a neutral tone</a:t>
            </a:r>
          </a:p>
          <a:p>
            <a:endParaRPr lang="en-US"/>
          </a:p>
          <a:p>
            <a:endParaRPr lang="en-US"/>
          </a:p>
        </p:txBody>
      </p:sp>
    </p:spTree>
    <p:extLst>
      <p:ext uri="{BB962C8B-B14F-4D97-AF65-F5344CB8AC3E}">
        <p14:creationId xmlns:p14="http://schemas.microsoft.com/office/powerpoint/2010/main" val="525739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26F0D-86F9-A572-AAF0-328AED0C99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8941F-A43F-F6F7-80EA-527582C6E4DE}"/>
              </a:ext>
            </a:extLst>
          </p:cNvPr>
          <p:cNvSpPr>
            <a:spLocks noGrp="1"/>
          </p:cNvSpPr>
          <p:nvPr>
            <p:ph type="title"/>
          </p:nvPr>
        </p:nvSpPr>
        <p:spPr/>
        <p:txBody>
          <a:bodyPr>
            <a:normAutofit fontScale="90000"/>
          </a:bodyPr>
          <a:lstStyle/>
          <a:p>
            <a:r>
              <a:rPr lang="en-US">
                <a:latin typeface="Avenir Next Demi Bold"/>
              </a:rPr>
              <a:t>CONSIDERATIONS FOR NEURODIVERSE EMPLOYEES</a:t>
            </a:r>
            <a:endParaRPr lang="en-US"/>
          </a:p>
        </p:txBody>
      </p:sp>
      <p:sp>
        <p:nvSpPr>
          <p:cNvPr id="3" name="Content Placeholder 2">
            <a:extLst>
              <a:ext uri="{FF2B5EF4-FFF2-40B4-BE49-F238E27FC236}">
                <a16:creationId xmlns:a16="http://schemas.microsoft.com/office/drawing/2014/main" id="{D2BD340E-E0D2-9B6E-9005-9659F02796D7}"/>
              </a:ext>
            </a:extLst>
          </p:cNvPr>
          <p:cNvSpPr>
            <a:spLocks noGrp="1"/>
          </p:cNvSpPr>
          <p:nvPr>
            <p:ph idx="1"/>
          </p:nvPr>
        </p:nvSpPr>
        <p:spPr>
          <a:xfrm>
            <a:off x="943648" y="1983219"/>
            <a:ext cx="10299032" cy="4276264"/>
          </a:xfrm>
        </p:spPr>
        <p:txBody>
          <a:bodyPr/>
          <a:lstStyle/>
          <a:p>
            <a:pPr marL="0" indent="0">
              <a:buNone/>
            </a:pPr>
            <a:endParaRPr lang="en-US" sz="2400">
              <a:latin typeface="Avenir Next Medium"/>
            </a:endParaRPr>
          </a:p>
          <a:p>
            <a:r>
              <a:rPr lang="en-US" sz="2800">
                <a:latin typeface="Avenir Next Medium"/>
              </a:rPr>
              <a:t>Some employees may need additional support and freedom to ask questions to better understand. It is important to forge this trust early on</a:t>
            </a:r>
          </a:p>
          <a:p>
            <a:pPr lvl="1">
              <a:spcAft>
                <a:spcPts val="0"/>
              </a:spcAft>
              <a:buFont typeface="Courier New" pitchFamily="2" charset="2"/>
              <a:buChar char="o"/>
            </a:pPr>
            <a:r>
              <a:rPr lang="en-US" sz="2800">
                <a:latin typeface="Avenir Next"/>
              </a:rPr>
              <a:t>Treat questions with respect so that employees do not fear being ridiculed in the future</a:t>
            </a:r>
          </a:p>
          <a:p>
            <a:endParaRPr lang="en-US"/>
          </a:p>
          <a:p>
            <a:endParaRPr lang="en-US"/>
          </a:p>
          <a:p>
            <a:endParaRPr lang="en-US"/>
          </a:p>
        </p:txBody>
      </p:sp>
    </p:spTree>
    <p:extLst>
      <p:ext uri="{BB962C8B-B14F-4D97-AF65-F5344CB8AC3E}">
        <p14:creationId xmlns:p14="http://schemas.microsoft.com/office/powerpoint/2010/main" val="1942207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846DE-E894-ABF3-3D59-D46A9B2BECE3}"/>
              </a:ext>
            </a:extLst>
          </p:cNvPr>
          <p:cNvSpPr>
            <a:spLocks noGrp="1"/>
          </p:cNvSpPr>
          <p:nvPr>
            <p:ph type="title"/>
          </p:nvPr>
        </p:nvSpPr>
        <p:spPr/>
        <p:txBody>
          <a:bodyPr/>
          <a:lstStyle/>
          <a:p>
            <a:r>
              <a:rPr lang="en-US">
                <a:latin typeface="Avenir Next Demi Bold"/>
              </a:rPr>
              <a:t>SENSORY OVERLOAD</a:t>
            </a:r>
            <a:endParaRPr lang="en-US"/>
          </a:p>
        </p:txBody>
      </p:sp>
      <p:sp>
        <p:nvSpPr>
          <p:cNvPr id="3" name="Content Placeholder 2">
            <a:extLst>
              <a:ext uri="{FF2B5EF4-FFF2-40B4-BE49-F238E27FC236}">
                <a16:creationId xmlns:a16="http://schemas.microsoft.com/office/drawing/2014/main" id="{193373AC-C4FF-CBCF-93E6-E5676AFC9B14}"/>
              </a:ext>
            </a:extLst>
          </p:cNvPr>
          <p:cNvSpPr>
            <a:spLocks noGrp="1"/>
          </p:cNvSpPr>
          <p:nvPr>
            <p:ph idx="1"/>
          </p:nvPr>
        </p:nvSpPr>
        <p:spPr/>
        <p:txBody>
          <a:bodyPr/>
          <a:lstStyle/>
          <a:p>
            <a:r>
              <a:rPr lang="en-US" sz="3200">
                <a:latin typeface="Avenir Next Demi Bold"/>
              </a:rPr>
              <a:t>Sensory overload -</a:t>
            </a:r>
          </a:p>
          <a:p>
            <a:r>
              <a:rPr lang="en-US" sz="2800">
                <a:latin typeface="Avenir Next Medium"/>
              </a:rPr>
              <a:t>Sensory overload is a state where the brain receives too much sensory input to process, leading to symptoms like anxiety, irritability, confusion, and physical discomfort. </a:t>
            </a:r>
            <a:endParaRPr lang="en-US" sz="2800"/>
          </a:p>
          <a:p>
            <a:r>
              <a:rPr lang="en-US" sz="2800">
                <a:latin typeface="Avenir Next Medium"/>
              </a:rPr>
              <a:t>It can be triggered by common stimuli such as loud noises, bright lights, strong smells, and crowded spaces, but also by emotional stress, physical fatigue, or environmental changes</a:t>
            </a:r>
            <a:endParaRPr lang="en-US" sz="2800"/>
          </a:p>
        </p:txBody>
      </p:sp>
    </p:spTree>
    <p:extLst>
      <p:ext uri="{BB962C8B-B14F-4D97-AF65-F5344CB8AC3E}">
        <p14:creationId xmlns:p14="http://schemas.microsoft.com/office/powerpoint/2010/main" val="2878405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7A353-B3AC-43FC-103A-6404F1541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A6D98C-CE04-2628-3269-46F3A3D55D17}"/>
              </a:ext>
            </a:extLst>
          </p:cNvPr>
          <p:cNvSpPr>
            <a:spLocks noGrp="1"/>
          </p:cNvSpPr>
          <p:nvPr>
            <p:ph type="title"/>
          </p:nvPr>
        </p:nvSpPr>
        <p:spPr/>
        <p:txBody>
          <a:bodyPr/>
          <a:lstStyle/>
          <a:p>
            <a:r>
              <a:rPr lang="en-US">
                <a:latin typeface="Avenir Next Demi Bold"/>
              </a:rPr>
              <a:t>SENSORY OVERLOAD</a:t>
            </a:r>
            <a:endParaRPr lang="en-US"/>
          </a:p>
        </p:txBody>
      </p:sp>
      <p:sp>
        <p:nvSpPr>
          <p:cNvPr id="3" name="Content Placeholder 2">
            <a:extLst>
              <a:ext uri="{FF2B5EF4-FFF2-40B4-BE49-F238E27FC236}">
                <a16:creationId xmlns:a16="http://schemas.microsoft.com/office/drawing/2014/main" id="{C466B85F-6AE9-072D-B5B4-B71F91B948D1}"/>
              </a:ext>
            </a:extLst>
          </p:cNvPr>
          <p:cNvSpPr>
            <a:spLocks noGrp="1"/>
          </p:cNvSpPr>
          <p:nvPr>
            <p:ph idx="1"/>
          </p:nvPr>
        </p:nvSpPr>
        <p:spPr/>
        <p:txBody>
          <a:bodyPr/>
          <a:lstStyle/>
          <a:p>
            <a:r>
              <a:rPr lang="en-US" sz="3200">
                <a:latin typeface="Avenir Next Demi Bold"/>
              </a:rPr>
              <a:t>Sensory overload -</a:t>
            </a:r>
          </a:p>
          <a:p>
            <a:r>
              <a:rPr lang="en-US" sz="2800">
                <a:latin typeface="Avenir Next Medium"/>
              </a:rPr>
              <a:t>During sensory overload, information is less likely to be retained, this leads to an unsuccessful training</a:t>
            </a:r>
          </a:p>
          <a:p>
            <a:r>
              <a:rPr lang="en-US" sz="2800">
                <a:latin typeface="Avenir Next Medium"/>
              </a:rPr>
              <a:t>Recognizing triggers and using strategies like reducing exposure to stimuli, using sensory aids, or finding quiet spaces can help manage it</a:t>
            </a:r>
          </a:p>
        </p:txBody>
      </p:sp>
    </p:spTree>
    <p:extLst>
      <p:ext uri="{BB962C8B-B14F-4D97-AF65-F5344CB8AC3E}">
        <p14:creationId xmlns:p14="http://schemas.microsoft.com/office/powerpoint/2010/main" val="10683346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0AD95-5A19-7C84-5AC7-F2F9A2477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ACBF5-9360-97A1-E104-468BA7E19ADE}"/>
              </a:ext>
            </a:extLst>
          </p:cNvPr>
          <p:cNvSpPr>
            <a:spLocks noGrp="1"/>
          </p:cNvSpPr>
          <p:nvPr>
            <p:ph type="title"/>
          </p:nvPr>
        </p:nvSpPr>
        <p:spPr/>
        <p:txBody>
          <a:bodyPr>
            <a:normAutofit/>
          </a:bodyPr>
          <a:lstStyle/>
          <a:p>
            <a:r>
              <a:rPr lang="en-US" sz="4000">
                <a:latin typeface="Avenir Next Demi Bold"/>
              </a:rPr>
              <a:t>SENSITIVITIES</a:t>
            </a:r>
            <a:endParaRPr lang="en-US"/>
          </a:p>
        </p:txBody>
      </p:sp>
      <p:sp>
        <p:nvSpPr>
          <p:cNvPr id="3" name="Content Placeholder 2">
            <a:extLst>
              <a:ext uri="{FF2B5EF4-FFF2-40B4-BE49-F238E27FC236}">
                <a16:creationId xmlns:a16="http://schemas.microsoft.com/office/drawing/2014/main" id="{0678FCC8-6429-487D-20E2-B59552CA065C}"/>
              </a:ext>
            </a:extLst>
          </p:cNvPr>
          <p:cNvSpPr>
            <a:spLocks noGrp="1"/>
          </p:cNvSpPr>
          <p:nvPr>
            <p:ph idx="1"/>
          </p:nvPr>
        </p:nvSpPr>
        <p:spPr>
          <a:xfrm>
            <a:off x="938464" y="2674679"/>
            <a:ext cx="10299032" cy="3310069"/>
          </a:xfrm>
        </p:spPr>
        <p:txBody>
          <a:bodyPr vert="horz" lIns="91440" tIns="45720" rIns="91440" bIns="45720" rtlCol="0" anchor="ctr">
            <a:noAutofit/>
          </a:bodyPr>
          <a:lstStyle/>
          <a:p>
            <a:r>
              <a:rPr lang="en-US" sz="2800">
                <a:latin typeface="Avenir Next Medium"/>
              </a:rPr>
              <a:t>Consider ways to ensure neurodiverse people are comfortable when training to ensure information is more easily retained</a:t>
            </a:r>
            <a:endParaRPr lang="en-US" sz="2800"/>
          </a:p>
          <a:p>
            <a:endParaRPr lang="en-US" sz="2800">
              <a:latin typeface="Avenir Next Medium"/>
            </a:endParaRPr>
          </a:p>
          <a:p>
            <a:r>
              <a:rPr lang="en-US" sz="3200">
                <a:latin typeface="Avenir Next Demi Bold"/>
              </a:rPr>
              <a:t>Sensitivities -</a:t>
            </a:r>
          </a:p>
          <a:p>
            <a:r>
              <a:rPr lang="en-US" sz="2800">
                <a:latin typeface="Avenir Next"/>
              </a:rPr>
              <a:t>Especially when it comes to employees with Autism, they made be extra sensitive to loud noises or bright lights</a:t>
            </a:r>
          </a:p>
          <a:p>
            <a:endParaRPr lang="en-US"/>
          </a:p>
          <a:p>
            <a:endParaRPr lang="en-US"/>
          </a:p>
        </p:txBody>
      </p:sp>
    </p:spTree>
    <p:extLst>
      <p:ext uri="{BB962C8B-B14F-4D97-AF65-F5344CB8AC3E}">
        <p14:creationId xmlns:p14="http://schemas.microsoft.com/office/powerpoint/2010/main" val="2722111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BB39F-E0E1-221A-CFF1-3EEDAEBEE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FD1BD-37B4-F8B2-AA70-DE13F57C5880}"/>
              </a:ext>
            </a:extLst>
          </p:cNvPr>
          <p:cNvSpPr>
            <a:spLocks noGrp="1"/>
          </p:cNvSpPr>
          <p:nvPr>
            <p:ph type="title"/>
          </p:nvPr>
        </p:nvSpPr>
        <p:spPr/>
        <p:txBody>
          <a:bodyPr>
            <a:normAutofit/>
          </a:bodyPr>
          <a:lstStyle/>
          <a:p>
            <a:r>
              <a:rPr lang="en-US" b="0">
                <a:latin typeface="Avenir Next Demi Bold"/>
              </a:rPr>
              <a:t>SENSITIVITIES</a:t>
            </a:r>
            <a:endParaRPr lang="en-US"/>
          </a:p>
        </p:txBody>
      </p:sp>
      <p:sp>
        <p:nvSpPr>
          <p:cNvPr id="3" name="Content Placeholder 2">
            <a:extLst>
              <a:ext uri="{FF2B5EF4-FFF2-40B4-BE49-F238E27FC236}">
                <a16:creationId xmlns:a16="http://schemas.microsoft.com/office/drawing/2014/main" id="{B1181F85-01A1-7ADE-BF3D-DB835F889C0C}"/>
              </a:ext>
            </a:extLst>
          </p:cNvPr>
          <p:cNvSpPr>
            <a:spLocks noGrp="1"/>
          </p:cNvSpPr>
          <p:nvPr>
            <p:ph idx="1"/>
          </p:nvPr>
        </p:nvSpPr>
        <p:spPr>
          <a:xfrm>
            <a:off x="938464" y="1959976"/>
            <a:ext cx="10299032" cy="4024772"/>
          </a:xfrm>
        </p:spPr>
        <p:txBody>
          <a:bodyPr vert="horz" lIns="91440" tIns="45720" rIns="91440" bIns="45720" rtlCol="0" anchor="ctr">
            <a:noAutofit/>
          </a:bodyPr>
          <a:lstStyle/>
          <a:p>
            <a:pPr marL="0" indent="0">
              <a:buNone/>
            </a:pPr>
            <a:endParaRPr lang="en-US" sz="2200"/>
          </a:p>
          <a:p>
            <a:endParaRPr lang="en-US" sz="2800"/>
          </a:p>
          <a:p>
            <a:r>
              <a:rPr lang="en-US" sz="2800" dirty="0">
                <a:latin typeface="Avenir Next Medium"/>
              </a:rPr>
              <a:t>Consider their needs. Converse and ask if any changes to the environment could help their learning experience and prevent sensory overload</a:t>
            </a:r>
            <a:endParaRPr lang="en-US" sz="2800" dirty="0"/>
          </a:p>
          <a:p>
            <a:pPr>
              <a:spcAft>
                <a:spcPts val="0"/>
              </a:spcAft>
            </a:pPr>
            <a:endParaRPr lang="en-US" sz="2800">
              <a:latin typeface="Avenir Next Medium"/>
            </a:endParaRPr>
          </a:p>
          <a:p>
            <a:pPr lvl="1">
              <a:spcAft>
                <a:spcPts val="0"/>
              </a:spcAft>
              <a:buFont typeface="Courier New" pitchFamily="2" charset="2"/>
              <a:buChar char="o"/>
            </a:pPr>
            <a:r>
              <a:rPr lang="en-US" sz="2800" dirty="0">
                <a:latin typeface="Avenir Next Demi Bold"/>
              </a:rPr>
              <a:t>Some items that can be offered: </a:t>
            </a:r>
          </a:p>
          <a:p>
            <a:pPr lvl="2">
              <a:spcAft>
                <a:spcPts val="0"/>
              </a:spcAft>
              <a:buFont typeface="Wingdings" pitchFamily="2" charset="2"/>
              <a:buChar char="§"/>
            </a:pPr>
            <a:r>
              <a:rPr lang="en-US" sz="2800" dirty="0">
                <a:latin typeface="Avenir Next"/>
              </a:rPr>
              <a:t>white noise machines</a:t>
            </a:r>
          </a:p>
          <a:p>
            <a:pPr lvl="2">
              <a:spcAft>
                <a:spcPts val="0"/>
              </a:spcAft>
              <a:buFont typeface="Wingdings" pitchFamily="2" charset="2"/>
              <a:buChar char="§"/>
            </a:pPr>
            <a:r>
              <a:rPr lang="en-US" sz="2800" dirty="0">
                <a:latin typeface="Avenir Next"/>
              </a:rPr>
              <a:t>access to white noise music</a:t>
            </a:r>
          </a:p>
          <a:p>
            <a:pPr lvl="2">
              <a:spcAft>
                <a:spcPts val="0"/>
              </a:spcAft>
              <a:buFont typeface="Wingdings" pitchFamily="2" charset="2"/>
              <a:buChar char="§"/>
            </a:pPr>
            <a:r>
              <a:rPr lang="en-US" sz="2800" dirty="0">
                <a:latin typeface="Avenir Next"/>
              </a:rPr>
              <a:t>tinted glasses</a:t>
            </a:r>
          </a:p>
          <a:p>
            <a:pPr lvl="2">
              <a:spcAft>
                <a:spcPts val="0"/>
              </a:spcAft>
              <a:buFont typeface="Wingdings" pitchFamily="2" charset="2"/>
              <a:buChar char="§"/>
            </a:pPr>
            <a:r>
              <a:rPr lang="en-US" sz="2800" dirty="0">
                <a:latin typeface="Avenir Next"/>
              </a:rPr>
              <a:t>headphones</a:t>
            </a:r>
          </a:p>
          <a:p>
            <a:endParaRPr lang="en-US"/>
          </a:p>
          <a:p>
            <a:endParaRPr lang="en-US"/>
          </a:p>
        </p:txBody>
      </p:sp>
    </p:spTree>
    <p:extLst>
      <p:ext uri="{BB962C8B-B14F-4D97-AF65-F5344CB8AC3E}">
        <p14:creationId xmlns:p14="http://schemas.microsoft.com/office/powerpoint/2010/main" val="3066076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33B17-5F49-495A-50B9-3C49582F9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07A7E5-870F-BDF8-B20E-D60FECC2691D}"/>
              </a:ext>
            </a:extLst>
          </p:cNvPr>
          <p:cNvSpPr>
            <a:spLocks noGrp="1"/>
          </p:cNvSpPr>
          <p:nvPr>
            <p:ph type="title"/>
          </p:nvPr>
        </p:nvSpPr>
        <p:spPr/>
        <p:txBody>
          <a:bodyPr>
            <a:normAutofit/>
          </a:bodyPr>
          <a:lstStyle/>
          <a:p>
            <a:r>
              <a:rPr lang="en-US" b="0">
                <a:latin typeface="Avenir Next Demi Bold"/>
              </a:rPr>
              <a:t>SENSITIVITIES</a:t>
            </a:r>
            <a:endParaRPr lang="en-US"/>
          </a:p>
        </p:txBody>
      </p:sp>
      <p:sp>
        <p:nvSpPr>
          <p:cNvPr id="3" name="Content Placeholder 2">
            <a:extLst>
              <a:ext uri="{FF2B5EF4-FFF2-40B4-BE49-F238E27FC236}">
                <a16:creationId xmlns:a16="http://schemas.microsoft.com/office/drawing/2014/main" id="{DBA92406-70BF-07DF-C52F-0F7F71A44F00}"/>
              </a:ext>
            </a:extLst>
          </p:cNvPr>
          <p:cNvSpPr>
            <a:spLocks noGrp="1"/>
          </p:cNvSpPr>
          <p:nvPr>
            <p:ph idx="1"/>
          </p:nvPr>
        </p:nvSpPr>
        <p:spPr>
          <a:xfrm>
            <a:off x="943648" y="2270352"/>
            <a:ext cx="10299032" cy="3310069"/>
          </a:xfrm>
        </p:spPr>
        <p:txBody>
          <a:bodyPr vert="horz" lIns="91440" tIns="45720" rIns="91440" bIns="45720" rtlCol="0" anchor="ctr">
            <a:noAutofit/>
          </a:bodyPr>
          <a:lstStyle/>
          <a:p>
            <a:pPr marL="0" indent="0">
              <a:buNone/>
            </a:pPr>
            <a:endParaRPr lang="en-US" sz="2200"/>
          </a:p>
          <a:p>
            <a:endParaRPr lang="en-US" sz="2800"/>
          </a:p>
          <a:p>
            <a:r>
              <a:rPr lang="en-US" sz="2800">
                <a:latin typeface="Avenir Next Demi Bold"/>
              </a:rPr>
              <a:t>Auditory and visual considerations</a:t>
            </a:r>
          </a:p>
          <a:p>
            <a:pPr lvl="1">
              <a:spcAft>
                <a:spcPts val="0"/>
              </a:spcAft>
              <a:buFont typeface="Courier New" pitchFamily="2" charset="2"/>
              <a:buChar char="o"/>
            </a:pPr>
            <a:r>
              <a:rPr lang="en-US" sz="2800">
                <a:latin typeface="Avenir Next"/>
              </a:rPr>
              <a:t>Ensure that your trainings are accessible. Neurodiverse people are prone to co-morbidities</a:t>
            </a:r>
          </a:p>
          <a:p>
            <a:pPr lvl="1">
              <a:spcAft>
                <a:spcPts val="0"/>
              </a:spcAft>
              <a:buFont typeface="Courier New" pitchFamily="2" charset="2"/>
              <a:buChar char="o"/>
            </a:pPr>
            <a:r>
              <a:rPr lang="en-US" sz="2800">
                <a:latin typeface="Avenir Next"/>
              </a:rPr>
              <a:t>Visually, you should have large text and describe images or steps for anyone with low vision</a:t>
            </a:r>
          </a:p>
          <a:p>
            <a:pPr lvl="1">
              <a:buFont typeface="Courier New" pitchFamily="2" charset="2"/>
              <a:buChar char="o"/>
            </a:pPr>
            <a:r>
              <a:rPr lang="en-US" sz="2800">
                <a:latin typeface="Avenir Next"/>
              </a:rPr>
              <a:t>When speaking, ensure that you are using a microphone if any employees have low hearing</a:t>
            </a:r>
          </a:p>
          <a:p>
            <a:endParaRPr lang="en-US"/>
          </a:p>
          <a:p>
            <a:endParaRPr lang="en-US"/>
          </a:p>
        </p:txBody>
      </p:sp>
    </p:spTree>
    <p:extLst>
      <p:ext uri="{BB962C8B-B14F-4D97-AF65-F5344CB8AC3E}">
        <p14:creationId xmlns:p14="http://schemas.microsoft.com/office/powerpoint/2010/main" val="543494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9192A-0D95-104B-4F8D-34F3C28395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71426-8655-8A87-89CA-8AAA80C081E9}"/>
              </a:ext>
            </a:extLst>
          </p:cNvPr>
          <p:cNvSpPr>
            <a:spLocks noGrp="1"/>
          </p:cNvSpPr>
          <p:nvPr>
            <p:ph type="title"/>
          </p:nvPr>
        </p:nvSpPr>
        <p:spPr/>
        <p:txBody>
          <a:bodyPr>
            <a:normAutofit/>
          </a:bodyPr>
          <a:lstStyle/>
          <a:p>
            <a:r>
              <a:rPr lang="en-US" b="0">
                <a:latin typeface="Avenir Next Demi Bold"/>
              </a:rPr>
              <a:t>SENSITIVITIES</a:t>
            </a:r>
            <a:endParaRPr lang="en-US"/>
          </a:p>
        </p:txBody>
      </p:sp>
      <p:sp>
        <p:nvSpPr>
          <p:cNvPr id="3" name="Content Placeholder 2">
            <a:extLst>
              <a:ext uri="{FF2B5EF4-FFF2-40B4-BE49-F238E27FC236}">
                <a16:creationId xmlns:a16="http://schemas.microsoft.com/office/drawing/2014/main" id="{E18C7FD9-431B-DA9F-4C3B-DC638001E85D}"/>
              </a:ext>
            </a:extLst>
          </p:cNvPr>
          <p:cNvSpPr>
            <a:spLocks noGrp="1"/>
          </p:cNvSpPr>
          <p:nvPr>
            <p:ph idx="1"/>
          </p:nvPr>
        </p:nvSpPr>
        <p:spPr>
          <a:xfrm>
            <a:off x="938464" y="2410447"/>
            <a:ext cx="10299032" cy="3574301"/>
          </a:xfrm>
        </p:spPr>
        <p:txBody>
          <a:bodyPr>
            <a:normAutofit/>
          </a:bodyPr>
          <a:lstStyle/>
          <a:p>
            <a:pPr marL="0" indent="0">
              <a:buNone/>
            </a:pPr>
            <a:endParaRPr lang="en-US" sz="2600"/>
          </a:p>
          <a:p>
            <a:r>
              <a:rPr lang="en-US" sz="2800">
                <a:latin typeface="Avenir Next Medium"/>
              </a:rPr>
              <a:t>Consider sensitivities to scents - </a:t>
            </a:r>
          </a:p>
          <a:p>
            <a:pPr lvl="1">
              <a:spcAft>
                <a:spcPts val="0"/>
              </a:spcAft>
              <a:buFont typeface="Courier New" pitchFamily="2" charset="2"/>
              <a:buChar char="o"/>
            </a:pPr>
            <a:r>
              <a:rPr lang="en-US" sz="2800">
                <a:latin typeface="Avenir Next"/>
              </a:rPr>
              <a:t>For those who are sensitive to scents, some smells may be overwhelming especially from machinery</a:t>
            </a:r>
          </a:p>
          <a:p>
            <a:pPr lvl="1">
              <a:spcAft>
                <a:spcPts val="0"/>
              </a:spcAft>
              <a:buFont typeface="Courier New" pitchFamily="2" charset="2"/>
              <a:buChar char="o"/>
            </a:pPr>
            <a:r>
              <a:rPr lang="en-US" sz="2800">
                <a:latin typeface="Avenir Next"/>
              </a:rPr>
              <a:t>There are ways to manage these scents personally and environmentally</a:t>
            </a:r>
            <a:endParaRPr lang="en-US" sz="2800"/>
          </a:p>
          <a:p>
            <a:pPr lvl="1">
              <a:buFont typeface="Courier New" pitchFamily="2" charset="2"/>
              <a:buChar char="o"/>
            </a:pPr>
            <a:endParaRPr lang="en-US" sz="2400"/>
          </a:p>
          <a:p>
            <a:endParaRPr lang="en-US"/>
          </a:p>
        </p:txBody>
      </p:sp>
    </p:spTree>
    <p:extLst>
      <p:ext uri="{BB962C8B-B14F-4D97-AF65-F5344CB8AC3E}">
        <p14:creationId xmlns:p14="http://schemas.microsoft.com/office/powerpoint/2010/main" val="3274428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461FA-55EF-EAF3-D994-FEA38F14E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5C130-1B7D-355B-068E-DB18F6501382}"/>
              </a:ext>
            </a:extLst>
          </p:cNvPr>
          <p:cNvSpPr>
            <a:spLocks noGrp="1"/>
          </p:cNvSpPr>
          <p:nvPr>
            <p:ph type="title"/>
          </p:nvPr>
        </p:nvSpPr>
        <p:spPr/>
        <p:txBody>
          <a:bodyPr>
            <a:normAutofit/>
          </a:bodyPr>
          <a:lstStyle/>
          <a:p>
            <a:r>
              <a:rPr lang="en-US" b="0">
                <a:latin typeface="Avenir Next Demi Bold"/>
              </a:rPr>
              <a:t>SENSITIVITIES</a:t>
            </a:r>
            <a:endParaRPr lang="en-US"/>
          </a:p>
        </p:txBody>
      </p:sp>
      <p:sp>
        <p:nvSpPr>
          <p:cNvPr id="3" name="Content Placeholder 2">
            <a:extLst>
              <a:ext uri="{FF2B5EF4-FFF2-40B4-BE49-F238E27FC236}">
                <a16:creationId xmlns:a16="http://schemas.microsoft.com/office/drawing/2014/main" id="{D8CA7A86-76DC-677F-824D-F3F4DF67BCE3}"/>
              </a:ext>
            </a:extLst>
          </p:cNvPr>
          <p:cNvSpPr>
            <a:spLocks noGrp="1"/>
          </p:cNvSpPr>
          <p:nvPr>
            <p:ph idx="1"/>
          </p:nvPr>
        </p:nvSpPr>
        <p:spPr>
          <a:xfrm>
            <a:off x="938464" y="2410447"/>
            <a:ext cx="10299032" cy="3574301"/>
          </a:xfrm>
        </p:spPr>
        <p:txBody>
          <a:bodyPr vert="horz" lIns="91440" tIns="45720" rIns="91440" bIns="45720" rtlCol="0" anchor="ctr">
            <a:noAutofit/>
          </a:bodyPr>
          <a:lstStyle/>
          <a:p>
            <a:pPr marL="0" indent="0">
              <a:buNone/>
            </a:pPr>
            <a:endParaRPr lang="en-US" sz="2600"/>
          </a:p>
          <a:p>
            <a:r>
              <a:rPr lang="en-US" sz="2800">
                <a:latin typeface="Avenir Next Medium"/>
              </a:rPr>
              <a:t>For Employee Personal Management</a:t>
            </a:r>
            <a:endParaRPr lang="en-US" sz="2800"/>
          </a:p>
          <a:p>
            <a:pPr lvl="1">
              <a:spcAft>
                <a:spcPts val="0"/>
              </a:spcAft>
              <a:buFont typeface="Courier New" pitchFamily="2" charset="2"/>
              <a:buChar char="o"/>
            </a:pPr>
            <a:r>
              <a:rPr lang="en-US" sz="2400">
                <a:latin typeface="Avenir Next"/>
              </a:rPr>
              <a:t>Masking: Dab Vicks VapoRub, lavender, peppermint oil, or even toothpaste/ChapStick under employees' nose or inside their mask</a:t>
            </a:r>
          </a:p>
          <a:p>
            <a:pPr lvl="1">
              <a:spcAft>
                <a:spcPts val="0"/>
              </a:spcAft>
              <a:buFont typeface="Courier New" pitchFamily="2" charset="2"/>
              <a:buChar char="o"/>
            </a:pPr>
            <a:r>
              <a:rPr lang="en-US" sz="2400">
                <a:latin typeface="Avenir Next"/>
              </a:rPr>
              <a:t>Breathing: Breathe through mouth or take shallow breaths; try humming to block smells</a:t>
            </a:r>
          </a:p>
          <a:p>
            <a:pPr lvl="1">
              <a:spcAft>
                <a:spcPts val="0"/>
              </a:spcAft>
              <a:buFont typeface="Courier New" pitchFamily="2" charset="2"/>
              <a:buChar char="o"/>
            </a:pPr>
            <a:r>
              <a:rPr lang="en-US" sz="2400">
                <a:latin typeface="Avenir Next"/>
              </a:rPr>
              <a:t>Scented Items: minty gum, strong mints, or Listerine strips </a:t>
            </a:r>
          </a:p>
          <a:p>
            <a:pPr>
              <a:spcAft>
                <a:spcPts val="0"/>
              </a:spcAft>
            </a:pPr>
            <a:endParaRPr lang="en-US" sz="2400">
              <a:latin typeface="Avenir Next Medium"/>
            </a:endParaRPr>
          </a:p>
          <a:p>
            <a:pPr lvl="1">
              <a:buFont typeface="Courier New" pitchFamily="2" charset="2"/>
              <a:buChar char="o"/>
            </a:pPr>
            <a:endParaRPr lang="en-US" sz="2400"/>
          </a:p>
          <a:p>
            <a:endParaRPr lang="en-US"/>
          </a:p>
        </p:txBody>
      </p:sp>
    </p:spTree>
    <p:extLst>
      <p:ext uri="{BB962C8B-B14F-4D97-AF65-F5344CB8AC3E}">
        <p14:creationId xmlns:p14="http://schemas.microsoft.com/office/powerpoint/2010/main" val="1181043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E7B09-2104-E57D-B658-E0AD16E93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A10FD-2DEE-4CC2-AA5D-6E9AD67D7DCE}"/>
              </a:ext>
            </a:extLst>
          </p:cNvPr>
          <p:cNvSpPr>
            <a:spLocks noGrp="1"/>
          </p:cNvSpPr>
          <p:nvPr>
            <p:ph type="title"/>
          </p:nvPr>
        </p:nvSpPr>
        <p:spPr/>
        <p:txBody>
          <a:bodyPr>
            <a:normAutofit/>
          </a:bodyPr>
          <a:lstStyle/>
          <a:p>
            <a:r>
              <a:rPr lang="en-US" b="0">
                <a:latin typeface="Avenir Next Demi Bold"/>
              </a:rPr>
              <a:t>SENSITIVITIES</a:t>
            </a:r>
            <a:endParaRPr lang="en-US"/>
          </a:p>
        </p:txBody>
      </p:sp>
      <p:sp>
        <p:nvSpPr>
          <p:cNvPr id="3" name="Content Placeholder 2">
            <a:extLst>
              <a:ext uri="{FF2B5EF4-FFF2-40B4-BE49-F238E27FC236}">
                <a16:creationId xmlns:a16="http://schemas.microsoft.com/office/drawing/2014/main" id="{2FD640E4-BC5B-760D-3FDB-8883E14F431C}"/>
              </a:ext>
            </a:extLst>
          </p:cNvPr>
          <p:cNvSpPr>
            <a:spLocks noGrp="1"/>
          </p:cNvSpPr>
          <p:nvPr>
            <p:ph idx="1"/>
          </p:nvPr>
        </p:nvSpPr>
        <p:spPr>
          <a:xfrm>
            <a:off x="938464" y="2410447"/>
            <a:ext cx="10299032" cy="3574301"/>
          </a:xfrm>
        </p:spPr>
        <p:txBody>
          <a:bodyPr vert="horz" lIns="91440" tIns="45720" rIns="91440" bIns="45720" rtlCol="0" anchor="ctr">
            <a:noAutofit/>
          </a:bodyPr>
          <a:lstStyle/>
          <a:p>
            <a:pPr marL="0" indent="0">
              <a:buNone/>
            </a:pPr>
            <a:endParaRPr lang="en-US" sz="2600"/>
          </a:p>
          <a:p>
            <a:r>
              <a:rPr lang="en-US" sz="2800">
                <a:latin typeface="Avenir Next Medium"/>
              </a:rPr>
              <a:t>For Employee Personal Management</a:t>
            </a:r>
            <a:endParaRPr lang="en-US" sz="2800"/>
          </a:p>
          <a:p>
            <a:pPr lvl="1">
              <a:spcAft>
                <a:spcPts val="0"/>
              </a:spcAft>
              <a:buFont typeface="Courier New" pitchFamily="2" charset="2"/>
              <a:buChar char="o"/>
            </a:pPr>
            <a:r>
              <a:rPr lang="en-US" sz="2400">
                <a:latin typeface="Avenir Next"/>
              </a:rPr>
              <a:t>Essential Oils: Use a badge reel with a felt pad soaked in lemon or peppermint oil for personal scent relief</a:t>
            </a:r>
          </a:p>
          <a:p>
            <a:pPr lvl="1">
              <a:spcAft>
                <a:spcPts val="0"/>
              </a:spcAft>
              <a:buFont typeface="Courier New" pitchFamily="2" charset="2"/>
              <a:buChar char="o"/>
            </a:pPr>
            <a:r>
              <a:rPr lang="en-US" sz="2400">
                <a:latin typeface="Avenir Next"/>
              </a:rPr>
              <a:t>Hygiene</a:t>
            </a:r>
          </a:p>
          <a:p>
            <a:pPr lvl="1">
              <a:spcAft>
                <a:spcPts val="0"/>
              </a:spcAft>
              <a:buFont typeface="Courier New" pitchFamily="2" charset="2"/>
              <a:buChar char="o"/>
            </a:pPr>
            <a:r>
              <a:rPr lang="en-US" sz="2400">
                <a:latin typeface="Avenir Next"/>
              </a:rPr>
              <a:t>Quick Breaks</a:t>
            </a:r>
          </a:p>
          <a:p>
            <a:endParaRPr lang="en-US" sz="2400">
              <a:latin typeface="Avenir Next Medium"/>
            </a:endParaRPr>
          </a:p>
          <a:p>
            <a:pPr lvl="1">
              <a:buFont typeface="Courier New" pitchFamily="2" charset="2"/>
              <a:buChar char="o"/>
            </a:pPr>
            <a:endParaRPr lang="en-US" sz="2400"/>
          </a:p>
          <a:p>
            <a:endParaRPr lang="en-US"/>
          </a:p>
        </p:txBody>
      </p:sp>
    </p:spTree>
    <p:extLst>
      <p:ext uri="{BB962C8B-B14F-4D97-AF65-F5344CB8AC3E}">
        <p14:creationId xmlns:p14="http://schemas.microsoft.com/office/powerpoint/2010/main" val="30824134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1D392-9E69-3E88-8160-7DB3F7125B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34C815-2F0B-53C5-5F8B-C4854256EA0B}"/>
              </a:ext>
            </a:extLst>
          </p:cNvPr>
          <p:cNvSpPr>
            <a:spLocks noGrp="1"/>
          </p:cNvSpPr>
          <p:nvPr>
            <p:ph type="title"/>
          </p:nvPr>
        </p:nvSpPr>
        <p:spPr/>
        <p:txBody>
          <a:bodyPr>
            <a:normAutofit/>
          </a:bodyPr>
          <a:lstStyle/>
          <a:p>
            <a:r>
              <a:rPr lang="en-US">
                <a:latin typeface="Avenir Next Demi Bold"/>
              </a:rPr>
              <a:t>SENSITIVITIES</a:t>
            </a:r>
            <a:endParaRPr lang="en-US"/>
          </a:p>
        </p:txBody>
      </p:sp>
      <p:sp>
        <p:nvSpPr>
          <p:cNvPr id="3" name="Content Placeholder 2">
            <a:extLst>
              <a:ext uri="{FF2B5EF4-FFF2-40B4-BE49-F238E27FC236}">
                <a16:creationId xmlns:a16="http://schemas.microsoft.com/office/drawing/2014/main" id="{1520C558-5B23-41F8-AB23-25673C844425}"/>
              </a:ext>
            </a:extLst>
          </p:cNvPr>
          <p:cNvSpPr>
            <a:spLocks noGrp="1"/>
          </p:cNvSpPr>
          <p:nvPr>
            <p:ph idx="1"/>
          </p:nvPr>
        </p:nvSpPr>
        <p:spPr>
          <a:xfrm>
            <a:off x="938464" y="3660525"/>
            <a:ext cx="10299032" cy="2324223"/>
          </a:xfrm>
        </p:spPr>
        <p:txBody>
          <a:bodyPr vert="horz" lIns="91440" tIns="45720" rIns="91440" bIns="45720" rtlCol="0" anchor="ctr">
            <a:noAutofit/>
          </a:bodyPr>
          <a:lstStyle/>
          <a:p>
            <a:pPr marL="457200" indent="-457200"/>
            <a:r>
              <a:rPr lang="en-US" sz="2600">
                <a:latin typeface="Avenir Next Medium"/>
              </a:rPr>
              <a:t>For Environmental Management</a:t>
            </a:r>
            <a:endParaRPr lang="en-US" sz="2600"/>
          </a:p>
          <a:p>
            <a:pPr marL="960120" lvl="1" indent="-457200">
              <a:spcAft>
                <a:spcPts val="0"/>
              </a:spcAft>
              <a:buFont typeface="Courier New" pitchFamily="2" charset="2"/>
              <a:buChar char="o"/>
            </a:pPr>
            <a:r>
              <a:rPr lang="en-US" sz="2600">
                <a:latin typeface="Avenir Next"/>
              </a:rPr>
              <a:t>Source Control: Cleanliness is key, Enzymatic Cleaners</a:t>
            </a:r>
          </a:p>
          <a:p>
            <a:pPr marL="960120" lvl="1" indent="-457200">
              <a:spcAft>
                <a:spcPts val="0"/>
              </a:spcAft>
              <a:buFont typeface="Courier New" pitchFamily="2" charset="2"/>
              <a:buChar char="o"/>
            </a:pPr>
            <a:r>
              <a:rPr lang="en-US" sz="2600">
                <a:latin typeface="Avenir Next"/>
              </a:rPr>
              <a:t>Odor Absorbers: Place coffee grounds, charcoal, or baking soda in bowls around the room</a:t>
            </a:r>
          </a:p>
          <a:p>
            <a:pPr marL="960120" lvl="1" indent="-457200">
              <a:spcAft>
                <a:spcPts val="0"/>
              </a:spcAft>
              <a:buFont typeface="Courier New,monospace" pitchFamily="2" charset="2"/>
              <a:buChar char="o"/>
            </a:pPr>
            <a:r>
              <a:rPr lang="en-US" sz="2600">
                <a:latin typeface="Avenir Next"/>
              </a:rPr>
              <a:t>Air Fresheners/Diffusers</a:t>
            </a:r>
            <a:endParaRPr lang="en-US" sz="2600">
              <a:solidFill>
                <a:srgbClr val="595959"/>
              </a:solidFill>
              <a:latin typeface="Avenir Next"/>
            </a:endParaRPr>
          </a:p>
          <a:p>
            <a:pPr marL="960120" lvl="1" indent="-457200">
              <a:spcAft>
                <a:spcPts val="0"/>
              </a:spcAft>
              <a:buFont typeface="Courier New,monospace" pitchFamily="2" charset="2"/>
              <a:buChar char="o"/>
            </a:pPr>
            <a:r>
              <a:rPr lang="en-US" sz="2600">
                <a:latin typeface="Avenir Next"/>
              </a:rPr>
              <a:t>Ventilation</a:t>
            </a:r>
            <a:endParaRPr lang="en-US" sz="2600"/>
          </a:p>
          <a:p>
            <a:pPr marL="502920" lvl="1" indent="0">
              <a:spcAft>
                <a:spcPts val="0"/>
              </a:spcAft>
              <a:buNone/>
            </a:pPr>
            <a:r>
              <a:rPr lang="en-US" sz="2600">
                <a:latin typeface="Avenir Next"/>
              </a:rPr>
              <a:t> </a:t>
            </a:r>
          </a:p>
          <a:p>
            <a:pPr lvl="1">
              <a:buFont typeface="Courier New" pitchFamily="2" charset="2"/>
              <a:buChar char="o"/>
            </a:pPr>
            <a:endParaRPr lang="en-US" sz="2400">
              <a:latin typeface="Avenir Next"/>
            </a:endParaRPr>
          </a:p>
          <a:p>
            <a:endParaRPr lang="en-US" sz="2400">
              <a:latin typeface="Avenir Next Medium"/>
            </a:endParaRPr>
          </a:p>
          <a:p>
            <a:pPr lvl="1">
              <a:buFont typeface="Courier New" pitchFamily="2" charset="2"/>
              <a:buChar char="o"/>
            </a:pPr>
            <a:endParaRPr lang="en-US" sz="2400"/>
          </a:p>
          <a:p>
            <a:endParaRPr lang="en-US"/>
          </a:p>
        </p:txBody>
      </p:sp>
    </p:spTree>
    <p:extLst>
      <p:ext uri="{BB962C8B-B14F-4D97-AF65-F5344CB8AC3E}">
        <p14:creationId xmlns:p14="http://schemas.microsoft.com/office/powerpoint/2010/main" val="17945837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F8B9F-7EB0-2BDC-03EF-67E8244A7F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8EED13-8944-8527-EB91-002A313F0279}"/>
              </a:ext>
            </a:extLst>
          </p:cNvPr>
          <p:cNvSpPr>
            <a:spLocks noGrp="1"/>
          </p:cNvSpPr>
          <p:nvPr>
            <p:ph type="title"/>
          </p:nvPr>
        </p:nvSpPr>
        <p:spPr/>
        <p:txBody>
          <a:bodyPr>
            <a:normAutofit/>
          </a:bodyPr>
          <a:lstStyle/>
          <a:p>
            <a:r>
              <a:rPr lang="en-US">
                <a:latin typeface="Avenir Next Demi Bold"/>
              </a:rPr>
              <a:t>SENSITIVITIES</a:t>
            </a:r>
            <a:endParaRPr lang="en-US"/>
          </a:p>
        </p:txBody>
      </p:sp>
      <p:sp>
        <p:nvSpPr>
          <p:cNvPr id="3" name="Content Placeholder 2">
            <a:extLst>
              <a:ext uri="{FF2B5EF4-FFF2-40B4-BE49-F238E27FC236}">
                <a16:creationId xmlns:a16="http://schemas.microsoft.com/office/drawing/2014/main" id="{C92C7670-24F0-4CE0-8EFB-AC91D37AA624}"/>
              </a:ext>
            </a:extLst>
          </p:cNvPr>
          <p:cNvSpPr>
            <a:spLocks noGrp="1"/>
          </p:cNvSpPr>
          <p:nvPr>
            <p:ph idx="1"/>
          </p:nvPr>
        </p:nvSpPr>
        <p:spPr>
          <a:xfrm>
            <a:off x="943648" y="2083876"/>
            <a:ext cx="10299032" cy="3574301"/>
          </a:xfrm>
        </p:spPr>
        <p:txBody>
          <a:bodyPr vert="horz" lIns="91440" tIns="45720" rIns="91440" bIns="45720" rtlCol="0" anchor="ctr">
            <a:noAutofit/>
          </a:bodyPr>
          <a:lstStyle/>
          <a:p>
            <a:pPr marL="0" indent="0">
              <a:buNone/>
            </a:pPr>
            <a:endParaRPr lang="en-US" sz="2600"/>
          </a:p>
          <a:p>
            <a:r>
              <a:rPr lang="en-US" sz="3000">
                <a:latin typeface="Avenir Next Medium"/>
              </a:rPr>
              <a:t>Consider Tactile sensitivities -</a:t>
            </a:r>
            <a:r>
              <a:rPr lang="en-US" sz="2600">
                <a:latin typeface="Avenir Next Medium"/>
              </a:rPr>
              <a:t> </a:t>
            </a:r>
          </a:p>
          <a:p>
            <a:pPr lvl="1">
              <a:spcAft>
                <a:spcPts val="0"/>
              </a:spcAft>
              <a:buFont typeface="Courier New" pitchFamily="2" charset="2"/>
              <a:buChar char="o"/>
            </a:pPr>
            <a:r>
              <a:rPr lang="en-US" sz="2600">
                <a:latin typeface="Avenir Next"/>
              </a:rPr>
              <a:t>They may need extra padding on PPE, or different material that can help them avoid sensory overload</a:t>
            </a:r>
          </a:p>
          <a:p>
            <a:pPr lvl="1">
              <a:buFont typeface="Courier New" pitchFamily="2" charset="2"/>
              <a:buChar char="o"/>
            </a:pPr>
            <a:endParaRPr lang="en-US" sz="2400"/>
          </a:p>
          <a:p>
            <a:endParaRPr lang="en-US"/>
          </a:p>
        </p:txBody>
      </p:sp>
    </p:spTree>
    <p:extLst>
      <p:ext uri="{BB962C8B-B14F-4D97-AF65-F5344CB8AC3E}">
        <p14:creationId xmlns:p14="http://schemas.microsoft.com/office/powerpoint/2010/main" val="417623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7F6F3-F617-3AB5-DB30-738A9D95A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69605-6805-657F-98E9-612D1EE8BE1E}"/>
              </a:ext>
            </a:extLst>
          </p:cNvPr>
          <p:cNvSpPr>
            <a:spLocks noGrp="1"/>
          </p:cNvSpPr>
          <p:nvPr>
            <p:ph type="title"/>
          </p:nvPr>
        </p:nvSpPr>
        <p:spPr>
          <a:xfrm>
            <a:off x="773454" y="474579"/>
            <a:ext cx="11417713" cy="704963"/>
          </a:xfrm>
        </p:spPr>
        <p:txBody>
          <a:bodyPr>
            <a:normAutofit/>
          </a:bodyPr>
          <a:lstStyle/>
          <a:p>
            <a:r>
              <a:rPr lang="en-US">
                <a:latin typeface="Avenir Next Demi Bold"/>
              </a:rPr>
              <a:t>Accommodations</a:t>
            </a:r>
            <a:endParaRPr lang="en-US"/>
          </a:p>
        </p:txBody>
      </p:sp>
      <p:sp>
        <p:nvSpPr>
          <p:cNvPr id="3" name="Content Placeholder 2">
            <a:extLst>
              <a:ext uri="{FF2B5EF4-FFF2-40B4-BE49-F238E27FC236}">
                <a16:creationId xmlns:a16="http://schemas.microsoft.com/office/drawing/2014/main" id="{D6F95240-9C43-C728-9932-E56FD167FEE1}"/>
              </a:ext>
            </a:extLst>
          </p:cNvPr>
          <p:cNvSpPr>
            <a:spLocks noGrp="1"/>
          </p:cNvSpPr>
          <p:nvPr>
            <p:ph idx="1"/>
          </p:nvPr>
        </p:nvSpPr>
        <p:spPr>
          <a:xfrm>
            <a:off x="818935" y="2704290"/>
            <a:ext cx="10299032" cy="3574301"/>
          </a:xfrm>
        </p:spPr>
        <p:txBody>
          <a:bodyPr vert="horz" lIns="91440" tIns="45720" rIns="91440" bIns="45720" rtlCol="0" anchor="ctr">
            <a:noAutofit/>
          </a:bodyPr>
          <a:lstStyle/>
          <a:p>
            <a:pPr marL="0" indent="0">
              <a:buNone/>
            </a:pPr>
            <a:endParaRPr lang="en-US" sz="3000"/>
          </a:p>
          <a:p>
            <a:r>
              <a:rPr lang="en-US" sz="3000">
                <a:latin typeface="Avenir Next Medium"/>
              </a:rPr>
              <a:t>Consider buying hypoallergenic solutions for repetitive tasks too, such as shoe insoles for standing employees, or wrist protection for employees at the computer. </a:t>
            </a:r>
          </a:p>
          <a:p>
            <a:pPr lvl="1">
              <a:spcAft>
                <a:spcPts val="0"/>
              </a:spcAft>
              <a:buFont typeface="Courier New" pitchFamily="2" charset="2"/>
              <a:buChar char="o"/>
            </a:pPr>
            <a:endParaRPr lang="en-US" sz="2600">
              <a:latin typeface="Avenir Next"/>
            </a:endParaRPr>
          </a:p>
          <a:p>
            <a:endParaRPr lang="en-US"/>
          </a:p>
          <a:p>
            <a:endParaRPr lang="en-US"/>
          </a:p>
        </p:txBody>
      </p:sp>
    </p:spTree>
    <p:extLst>
      <p:ext uri="{BB962C8B-B14F-4D97-AF65-F5344CB8AC3E}">
        <p14:creationId xmlns:p14="http://schemas.microsoft.com/office/powerpoint/2010/main" val="2185231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DD41-4D22-ACFF-F87B-D5D894363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37E6A-1D12-A5FE-6A85-886BCA99AE6C}"/>
              </a:ext>
            </a:extLst>
          </p:cNvPr>
          <p:cNvSpPr>
            <a:spLocks noGrp="1"/>
          </p:cNvSpPr>
          <p:nvPr>
            <p:ph type="title"/>
          </p:nvPr>
        </p:nvSpPr>
        <p:spPr>
          <a:xfrm>
            <a:off x="1032620" y="492508"/>
            <a:ext cx="10470578" cy="704963"/>
          </a:xfrm>
        </p:spPr>
        <p:txBody>
          <a:bodyPr>
            <a:normAutofit/>
          </a:bodyPr>
          <a:lstStyle/>
          <a:p>
            <a:r>
              <a:rPr lang="en-US"/>
              <a:t>Accommodations</a:t>
            </a:r>
          </a:p>
        </p:txBody>
      </p:sp>
      <p:sp>
        <p:nvSpPr>
          <p:cNvPr id="3" name="Content Placeholder 2">
            <a:extLst>
              <a:ext uri="{FF2B5EF4-FFF2-40B4-BE49-F238E27FC236}">
                <a16:creationId xmlns:a16="http://schemas.microsoft.com/office/drawing/2014/main" id="{328BA165-CE5F-9B10-C5AE-93FC106C4090}"/>
              </a:ext>
            </a:extLst>
          </p:cNvPr>
          <p:cNvSpPr>
            <a:spLocks noGrp="1"/>
          </p:cNvSpPr>
          <p:nvPr>
            <p:ph idx="1"/>
          </p:nvPr>
        </p:nvSpPr>
        <p:spPr>
          <a:xfrm>
            <a:off x="1209601" y="2335056"/>
            <a:ext cx="10293682" cy="3877437"/>
          </a:xfrm>
        </p:spPr>
        <p:txBody>
          <a:bodyPr>
            <a:noAutofit/>
          </a:bodyPr>
          <a:lstStyle/>
          <a:p>
            <a:r>
              <a:rPr lang="en-US" sz="3200">
                <a:latin typeface="Avenir Next Demi Bold"/>
                <a:ea typeface="Calibri"/>
                <a:cs typeface="Calibri"/>
              </a:rPr>
              <a:t>For a comprehensive database on potential accommodation alternatives, visit </a:t>
            </a:r>
            <a:r>
              <a:rPr lang="en-US" sz="3200">
                <a:latin typeface="Avenir Next Medium"/>
                <a:ea typeface="Calibri"/>
                <a:cs typeface="Calibri"/>
                <a:hlinkClick r:id="rId2"/>
              </a:rPr>
              <a:t>https://askjan.org/</a:t>
            </a:r>
            <a:r>
              <a:rPr lang="en-US" sz="3200">
                <a:latin typeface="Avenir Next Medium"/>
                <a:ea typeface="Calibri"/>
                <a:cs typeface="Calibri"/>
              </a:rPr>
              <a:t> </a:t>
            </a:r>
            <a:endParaRPr lang="en-US" sz="3200">
              <a:latin typeface="Avenir Next Demi Bold"/>
              <a:ea typeface="Calibri"/>
              <a:cs typeface="Calibri"/>
            </a:endParaRPr>
          </a:p>
          <a:p>
            <a:pPr marL="502920" lvl="1" indent="0">
              <a:spcAft>
                <a:spcPts val="0"/>
              </a:spcAft>
              <a:buNone/>
            </a:pPr>
            <a:endParaRPr lang="en-US" sz="2600">
              <a:latin typeface="Avenir Next Demi Bold"/>
              <a:ea typeface="Calibri"/>
              <a:cs typeface="Calibri"/>
            </a:endParaRPr>
          </a:p>
          <a:p>
            <a:pPr lvl="1">
              <a:spcAft>
                <a:spcPts val="0"/>
              </a:spcAft>
            </a:pPr>
            <a:endParaRPr lang="en-US" sz="2600">
              <a:latin typeface="Avenir Next Demi Bold"/>
              <a:ea typeface="Calibri"/>
              <a:cs typeface="Calibri"/>
            </a:endParaRPr>
          </a:p>
          <a:p>
            <a:pPr lvl="1">
              <a:spcAft>
                <a:spcPts val="0"/>
              </a:spcAft>
            </a:pPr>
            <a:endParaRPr lang="en-US" sz="2600">
              <a:latin typeface="Calibri"/>
              <a:ea typeface="Calibri"/>
              <a:cs typeface="Calibri"/>
            </a:endParaRPr>
          </a:p>
        </p:txBody>
      </p:sp>
    </p:spTree>
    <p:extLst>
      <p:ext uri="{BB962C8B-B14F-4D97-AF65-F5344CB8AC3E}">
        <p14:creationId xmlns:p14="http://schemas.microsoft.com/office/powerpoint/2010/main" val="1043915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347E3-BC10-83FA-5642-DD09C0250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DBC96-D89C-50EE-587C-39921BD34F3F}"/>
              </a:ext>
            </a:extLst>
          </p:cNvPr>
          <p:cNvSpPr>
            <a:spLocks noGrp="1"/>
          </p:cNvSpPr>
          <p:nvPr>
            <p:ph type="title"/>
          </p:nvPr>
        </p:nvSpPr>
        <p:spPr/>
        <p:txBody>
          <a:bodyPr>
            <a:normAutofit/>
          </a:bodyPr>
          <a:lstStyle/>
          <a:p>
            <a:r>
              <a:rPr lang="en-US" b="0">
                <a:latin typeface="Avenir Next Demi Bold"/>
              </a:rPr>
              <a:t>Proprioception</a:t>
            </a:r>
            <a:endParaRPr lang="en-US"/>
          </a:p>
        </p:txBody>
      </p:sp>
      <p:sp>
        <p:nvSpPr>
          <p:cNvPr id="3" name="Content Placeholder 2">
            <a:extLst>
              <a:ext uri="{FF2B5EF4-FFF2-40B4-BE49-F238E27FC236}">
                <a16:creationId xmlns:a16="http://schemas.microsoft.com/office/drawing/2014/main" id="{209E8B81-F5A4-E902-C4D2-82B6F691077B}"/>
              </a:ext>
            </a:extLst>
          </p:cNvPr>
          <p:cNvSpPr>
            <a:spLocks noGrp="1"/>
          </p:cNvSpPr>
          <p:nvPr>
            <p:ph idx="1"/>
          </p:nvPr>
        </p:nvSpPr>
        <p:spPr>
          <a:xfrm>
            <a:off x="818935" y="2704290"/>
            <a:ext cx="10299032" cy="3574301"/>
          </a:xfrm>
        </p:spPr>
        <p:txBody>
          <a:bodyPr vert="horz" lIns="91440" tIns="45720" rIns="91440" bIns="45720" rtlCol="0" anchor="ctr">
            <a:noAutofit/>
          </a:bodyPr>
          <a:lstStyle/>
          <a:p>
            <a:r>
              <a:rPr lang="en-US" sz="3000">
                <a:latin typeface="Avenir Next Medium"/>
              </a:rPr>
              <a:t>Proprioception: awareness of one's body</a:t>
            </a:r>
          </a:p>
          <a:p>
            <a:pPr lvl="1">
              <a:spcAft>
                <a:spcPts val="0"/>
              </a:spcAft>
              <a:buFont typeface="Courier New" pitchFamily="2" charset="2"/>
              <a:buChar char="o"/>
            </a:pPr>
            <a:r>
              <a:rPr lang="en-US" sz="2600">
                <a:latin typeface="Avenir Next"/>
              </a:rPr>
              <a:t>You should also consider an employee's proprioception as some neurotypes do not perceive themselves well, especially if they are hyper focused</a:t>
            </a:r>
          </a:p>
          <a:p>
            <a:pPr lvl="1">
              <a:spcAft>
                <a:spcPts val="0"/>
              </a:spcAft>
              <a:buFont typeface="Courier New" pitchFamily="2" charset="2"/>
              <a:buChar char="o"/>
            </a:pPr>
            <a:r>
              <a:rPr lang="en-US" sz="2600">
                <a:latin typeface="Avenir Next"/>
              </a:rPr>
              <a:t>They may work themselves too hard physically without even realizing until after a task is done </a:t>
            </a:r>
          </a:p>
          <a:p>
            <a:pPr lvl="1">
              <a:spcAft>
                <a:spcPts val="0"/>
              </a:spcAft>
              <a:buFont typeface="Courier New" pitchFamily="2" charset="2"/>
              <a:buChar char="o"/>
            </a:pPr>
            <a:r>
              <a:rPr lang="en-US" sz="2600">
                <a:latin typeface="Avenir Next"/>
              </a:rPr>
              <a:t>They may not realize their PPE is damaging their skin until it is too late</a:t>
            </a:r>
          </a:p>
          <a:p>
            <a:endParaRPr lang="en-US" sz="3000">
              <a:latin typeface="Avenir Next Medium"/>
            </a:endParaRPr>
          </a:p>
          <a:p>
            <a:r>
              <a:rPr lang="en-US" sz="3000">
                <a:latin typeface="Avenir Next Medium"/>
              </a:rPr>
              <a:t>Be proactive with reminders of self – Todd reminds me a lot!</a:t>
            </a:r>
            <a:endParaRPr lang="en-US" sz="3000"/>
          </a:p>
          <a:p>
            <a:endParaRPr lang="en-US"/>
          </a:p>
          <a:p>
            <a:endParaRPr lang="en-US"/>
          </a:p>
        </p:txBody>
      </p:sp>
    </p:spTree>
    <p:extLst>
      <p:ext uri="{BB962C8B-B14F-4D97-AF65-F5344CB8AC3E}">
        <p14:creationId xmlns:p14="http://schemas.microsoft.com/office/powerpoint/2010/main" val="1500380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5059B-FA7E-6800-D455-61E6E5E1EA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F5A82-14F2-1E41-D296-06DB4B0C1935}"/>
              </a:ext>
            </a:extLst>
          </p:cNvPr>
          <p:cNvSpPr>
            <a:spLocks noGrp="1"/>
          </p:cNvSpPr>
          <p:nvPr>
            <p:ph type="title"/>
          </p:nvPr>
        </p:nvSpPr>
        <p:spPr/>
        <p:txBody>
          <a:bodyPr>
            <a:normAutofit/>
          </a:bodyPr>
          <a:lstStyle/>
          <a:p>
            <a:r>
              <a:rPr lang="en-US">
                <a:latin typeface="Avenir Next Demi Bold"/>
              </a:rPr>
              <a:t>PROXIMITY</a:t>
            </a:r>
            <a:endParaRPr lang="en-US"/>
          </a:p>
        </p:txBody>
      </p:sp>
      <p:sp>
        <p:nvSpPr>
          <p:cNvPr id="3" name="Content Placeholder 2">
            <a:extLst>
              <a:ext uri="{FF2B5EF4-FFF2-40B4-BE49-F238E27FC236}">
                <a16:creationId xmlns:a16="http://schemas.microsoft.com/office/drawing/2014/main" id="{9A532382-2FB0-3FD4-029C-0BFC6D3A489E}"/>
              </a:ext>
            </a:extLst>
          </p:cNvPr>
          <p:cNvSpPr>
            <a:spLocks noGrp="1"/>
          </p:cNvSpPr>
          <p:nvPr>
            <p:ph idx="1"/>
          </p:nvPr>
        </p:nvSpPr>
        <p:spPr>
          <a:xfrm>
            <a:off x="938464" y="2674679"/>
            <a:ext cx="10299032" cy="3310069"/>
          </a:xfrm>
        </p:spPr>
        <p:txBody>
          <a:bodyPr vert="horz" lIns="91440" tIns="45720" rIns="91440" bIns="45720" rtlCol="0" anchor="ctr">
            <a:noAutofit/>
          </a:bodyPr>
          <a:lstStyle/>
          <a:p>
            <a:r>
              <a:rPr lang="en-US" sz="2800">
                <a:latin typeface="Avenir Next Medium"/>
              </a:rPr>
              <a:t>Consider proximity comfort/consent. </a:t>
            </a:r>
            <a:endParaRPr lang="en-US" sz="2800"/>
          </a:p>
          <a:p>
            <a:pPr lvl="1">
              <a:spcAft>
                <a:spcPts val="0"/>
              </a:spcAft>
              <a:buFont typeface="Courier New" pitchFamily="2" charset="2"/>
              <a:buChar char="o"/>
            </a:pPr>
            <a:r>
              <a:rPr lang="en-US" sz="2400">
                <a:latin typeface="Avenir Next"/>
              </a:rPr>
              <a:t>This should be discussed for everyday interactions beyond trainings. </a:t>
            </a:r>
            <a:endParaRPr lang="en-US">
              <a:latin typeface="Avenir Next"/>
            </a:endParaRPr>
          </a:p>
          <a:p>
            <a:r>
              <a:rPr lang="en-US" sz="2800">
                <a:latin typeface="Avenir Next Medium"/>
              </a:rPr>
              <a:t>Even something as simple as placing a hand on an employee's shoulder may be extremely uncomfortable to a neurodivergent employee. </a:t>
            </a:r>
            <a:endParaRPr lang="en-US" sz="2800"/>
          </a:p>
          <a:p>
            <a:r>
              <a:rPr lang="en-US" sz="2800">
                <a:latin typeface="Avenir Next Medium"/>
              </a:rPr>
              <a:t>Always ask for consent.</a:t>
            </a:r>
            <a:endParaRPr lang="en-US" sz="2800"/>
          </a:p>
          <a:p>
            <a:endParaRPr lang="en-US"/>
          </a:p>
          <a:p>
            <a:endParaRPr lang="en-US"/>
          </a:p>
        </p:txBody>
      </p:sp>
    </p:spTree>
    <p:extLst>
      <p:ext uri="{BB962C8B-B14F-4D97-AF65-F5344CB8AC3E}">
        <p14:creationId xmlns:p14="http://schemas.microsoft.com/office/powerpoint/2010/main" val="1861535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DD9E1-E858-36EF-2919-2F04CEE73A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543E2C-685D-579C-6DC2-B7489F9A92BE}"/>
              </a:ext>
            </a:extLst>
          </p:cNvPr>
          <p:cNvSpPr>
            <a:spLocks noGrp="1"/>
          </p:cNvSpPr>
          <p:nvPr>
            <p:ph idx="1"/>
          </p:nvPr>
        </p:nvSpPr>
        <p:spPr>
          <a:xfrm>
            <a:off x="938464" y="2674679"/>
            <a:ext cx="10299032" cy="3310069"/>
          </a:xfrm>
        </p:spPr>
        <p:txBody>
          <a:bodyPr vert="horz" lIns="91440" tIns="45720" rIns="91440" bIns="45720" rtlCol="0" anchor="ctr">
            <a:noAutofit/>
          </a:bodyPr>
          <a:lstStyle/>
          <a:p>
            <a:pPr marL="0" indent="0">
              <a:buNone/>
            </a:pPr>
            <a:endParaRPr lang="en-US" sz="2800"/>
          </a:p>
          <a:p>
            <a:r>
              <a:rPr lang="en-US" sz="2800">
                <a:latin typeface="Avenir Next Medium"/>
              </a:rPr>
              <a:t>For example, during an interactive in-person training on PPE, a trainer may want to show an employee an object up close</a:t>
            </a:r>
            <a:endParaRPr lang="en-US" sz="2800"/>
          </a:p>
          <a:p>
            <a:r>
              <a:rPr lang="en-US" sz="2800">
                <a:latin typeface="Avenir Next Medium"/>
              </a:rPr>
              <a:t>Trainers should ask if it's alright to be up close before showing each step. </a:t>
            </a:r>
            <a:endParaRPr lang="en-US" sz="2800"/>
          </a:p>
          <a:p>
            <a:endParaRPr lang="en-US" sz="2800">
              <a:latin typeface="Avenir Next Medium"/>
            </a:endParaRPr>
          </a:p>
          <a:p>
            <a:r>
              <a:rPr lang="en-US" sz="2800">
                <a:latin typeface="Avenir Next Medium"/>
              </a:rPr>
              <a:t>Also, let the employee learn by using the PPE themselves. </a:t>
            </a:r>
            <a:endParaRPr lang="en-US" sz="2800"/>
          </a:p>
          <a:p>
            <a:endParaRPr lang="en-US"/>
          </a:p>
          <a:p>
            <a:endParaRPr lang="en-US"/>
          </a:p>
        </p:txBody>
      </p:sp>
      <p:sp>
        <p:nvSpPr>
          <p:cNvPr id="2" name="Title 1">
            <a:extLst>
              <a:ext uri="{FF2B5EF4-FFF2-40B4-BE49-F238E27FC236}">
                <a16:creationId xmlns:a16="http://schemas.microsoft.com/office/drawing/2014/main" id="{DCDFFC32-0ABE-380C-28A0-D53F1C20B2A4}"/>
              </a:ext>
            </a:extLst>
          </p:cNvPr>
          <p:cNvSpPr>
            <a:spLocks noGrp="1"/>
          </p:cNvSpPr>
          <p:nvPr>
            <p:ph type="title"/>
          </p:nvPr>
        </p:nvSpPr>
        <p:spPr/>
        <p:txBody>
          <a:bodyPr>
            <a:normAutofit/>
          </a:bodyPr>
          <a:lstStyle/>
          <a:p>
            <a:r>
              <a:rPr lang="en-US" sz="4000">
                <a:latin typeface="Avenir Next Demi Bold"/>
              </a:rPr>
              <a:t>PROXIMITY</a:t>
            </a:r>
            <a:endParaRPr lang="en-US"/>
          </a:p>
        </p:txBody>
      </p:sp>
    </p:spTree>
    <p:extLst>
      <p:ext uri="{BB962C8B-B14F-4D97-AF65-F5344CB8AC3E}">
        <p14:creationId xmlns:p14="http://schemas.microsoft.com/office/powerpoint/2010/main" val="15182158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4F02C-E57B-9360-5626-3E3167F1D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63FC0C-87EE-A096-D7AA-BC84FFF89889}"/>
              </a:ext>
            </a:extLst>
          </p:cNvPr>
          <p:cNvSpPr>
            <a:spLocks noGrp="1"/>
          </p:cNvSpPr>
          <p:nvPr>
            <p:ph type="title"/>
          </p:nvPr>
        </p:nvSpPr>
        <p:spPr/>
        <p:txBody>
          <a:bodyPr/>
          <a:lstStyle/>
          <a:p>
            <a:r>
              <a:rPr lang="en-US">
                <a:latin typeface="Avenir Next Demi Bold"/>
              </a:rPr>
              <a:t>VERBAL AND NON-VERBAL  </a:t>
            </a:r>
            <a:endParaRPr lang="en-US"/>
          </a:p>
        </p:txBody>
      </p:sp>
      <p:sp>
        <p:nvSpPr>
          <p:cNvPr id="3" name="Content Placeholder 2">
            <a:extLst>
              <a:ext uri="{FF2B5EF4-FFF2-40B4-BE49-F238E27FC236}">
                <a16:creationId xmlns:a16="http://schemas.microsoft.com/office/drawing/2014/main" id="{E6DDE5B3-6E60-58CA-FE41-871454F34096}"/>
              </a:ext>
            </a:extLst>
          </p:cNvPr>
          <p:cNvSpPr>
            <a:spLocks noGrp="1"/>
          </p:cNvSpPr>
          <p:nvPr>
            <p:ph idx="1"/>
          </p:nvPr>
        </p:nvSpPr>
        <p:spPr>
          <a:xfrm>
            <a:off x="923424" y="1713464"/>
            <a:ext cx="9919704" cy="4271284"/>
          </a:xfrm>
        </p:spPr>
        <p:txBody>
          <a:bodyPr>
            <a:normAutofit/>
          </a:bodyPr>
          <a:lstStyle/>
          <a:p>
            <a:r>
              <a:rPr lang="en-US" sz="2800">
                <a:latin typeface="Avenir Next Medium"/>
              </a:rPr>
              <a:t>Consider some employees may prefer verbal or non-verbal communication</a:t>
            </a:r>
          </a:p>
          <a:p>
            <a:r>
              <a:rPr lang="en-US" sz="2800">
                <a:latin typeface="Avenir Next Medium"/>
              </a:rPr>
              <a:t>Non-Verbal - </a:t>
            </a:r>
            <a:endParaRPr lang="en-US" sz="1200">
              <a:highlight>
                <a:srgbClr val="1F1F1F"/>
              </a:highlight>
              <a:latin typeface="Avenir Next Medium"/>
            </a:endParaRPr>
          </a:p>
          <a:p>
            <a:pPr lvl="1">
              <a:spcAft>
                <a:spcPts val="0"/>
              </a:spcAft>
              <a:buFont typeface="Courier New" pitchFamily="2" charset="2"/>
              <a:buChar char="o"/>
            </a:pPr>
            <a:r>
              <a:rPr lang="en-US" sz="2600">
                <a:latin typeface="Avenir Next"/>
              </a:rPr>
              <a:t>isn't just about not talking; it's about using diverse communication methods beyond speech. Respect those who facing sensory challenges or processing language differently</a:t>
            </a:r>
          </a:p>
          <a:p>
            <a:pPr lvl="2">
              <a:spcAft>
                <a:spcPts val="0"/>
              </a:spcAft>
              <a:buFont typeface="Wingdings,sans-serif" pitchFamily="2" charset="2"/>
              <a:buChar char="§"/>
            </a:pPr>
            <a:r>
              <a:rPr lang="en-US" sz="2400">
                <a:latin typeface="Avenir Next"/>
              </a:rPr>
              <a:t>gestures, visuals</a:t>
            </a:r>
            <a:endParaRPr lang="en-US" sz="2400">
              <a:solidFill>
                <a:srgbClr val="000000"/>
              </a:solidFill>
              <a:latin typeface="Avenir Next"/>
            </a:endParaRPr>
          </a:p>
          <a:p>
            <a:pPr lvl="2">
              <a:spcAft>
                <a:spcPts val="0"/>
              </a:spcAft>
              <a:buFont typeface="Wingdings,sans-serif" pitchFamily="2" charset="2"/>
              <a:buChar char="§"/>
            </a:pPr>
            <a:r>
              <a:rPr lang="en-US" sz="2600">
                <a:latin typeface="Avenir Next"/>
              </a:rPr>
              <a:t>literal, not nuanced</a:t>
            </a:r>
            <a:endParaRPr lang="en-US"/>
          </a:p>
          <a:p>
            <a:pPr lvl="1">
              <a:spcAft>
                <a:spcPts val="0"/>
              </a:spcAft>
              <a:buFont typeface="Courier New" pitchFamily="2" charset="2"/>
              <a:buChar char="o"/>
            </a:pPr>
            <a:endParaRPr lang="en-US">
              <a:latin typeface="Avenir Next Medium"/>
            </a:endParaRPr>
          </a:p>
        </p:txBody>
      </p:sp>
    </p:spTree>
    <p:extLst>
      <p:ext uri="{BB962C8B-B14F-4D97-AF65-F5344CB8AC3E}">
        <p14:creationId xmlns:p14="http://schemas.microsoft.com/office/powerpoint/2010/main" val="22336411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9D3B2-58A3-597D-9106-BF27468C38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83E94-C46E-72B1-B76C-4A9D9BD13CEB}"/>
              </a:ext>
            </a:extLst>
          </p:cNvPr>
          <p:cNvSpPr>
            <a:spLocks noGrp="1"/>
          </p:cNvSpPr>
          <p:nvPr>
            <p:ph type="title"/>
          </p:nvPr>
        </p:nvSpPr>
        <p:spPr/>
        <p:txBody>
          <a:bodyPr/>
          <a:lstStyle/>
          <a:p>
            <a:r>
              <a:rPr lang="en-US">
                <a:latin typeface="Avenir Next Demi Bold"/>
              </a:rPr>
              <a:t>SHUTDOWN</a:t>
            </a:r>
            <a:endParaRPr lang="en-US"/>
          </a:p>
        </p:txBody>
      </p:sp>
      <p:sp>
        <p:nvSpPr>
          <p:cNvPr id="3" name="Content Placeholder 2">
            <a:extLst>
              <a:ext uri="{FF2B5EF4-FFF2-40B4-BE49-F238E27FC236}">
                <a16:creationId xmlns:a16="http://schemas.microsoft.com/office/drawing/2014/main" id="{EBBE3032-1645-EF57-60C5-CE3ABB2996A7}"/>
              </a:ext>
            </a:extLst>
          </p:cNvPr>
          <p:cNvSpPr>
            <a:spLocks noGrp="1"/>
          </p:cNvSpPr>
          <p:nvPr>
            <p:ph idx="1"/>
          </p:nvPr>
        </p:nvSpPr>
        <p:spPr>
          <a:xfrm>
            <a:off x="923424" y="1713464"/>
            <a:ext cx="9919704" cy="4271284"/>
          </a:xfrm>
        </p:spPr>
        <p:txBody>
          <a:bodyPr>
            <a:normAutofit/>
          </a:bodyPr>
          <a:lstStyle/>
          <a:p>
            <a:r>
              <a:rPr lang="en-US" sz="2800">
                <a:latin typeface="Avenir Next Demi Bold"/>
              </a:rPr>
              <a:t>Sometimes certain neurotypes may need to "go nonverbal"</a:t>
            </a:r>
            <a:r>
              <a:rPr lang="en-US" sz="2800">
                <a:latin typeface="Avenir Next Medium"/>
              </a:rPr>
              <a:t> </a:t>
            </a:r>
            <a:r>
              <a:rPr lang="en-US" sz="2800">
                <a:latin typeface="Avenir Next"/>
              </a:rPr>
              <a:t>(employee shuts down) due to overwhelm.</a:t>
            </a:r>
            <a:endParaRPr lang="en-US"/>
          </a:p>
          <a:p>
            <a:pPr lvl="1">
              <a:spcAft>
                <a:spcPts val="0"/>
              </a:spcAft>
              <a:buFont typeface="Courier New" pitchFamily="2" charset="2"/>
              <a:buChar char="o"/>
            </a:pPr>
            <a:r>
              <a:rPr lang="en-US" sz="2600">
                <a:latin typeface="Avenir Next"/>
              </a:rPr>
              <a:t>Requires patience </a:t>
            </a:r>
            <a:endParaRPr lang="en-US"/>
          </a:p>
          <a:p>
            <a:pPr lvl="1">
              <a:spcAft>
                <a:spcPts val="0"/>
              </a:spcAft>
              <a:buFont typeface="Courier New" pitchFamily="2" charset="2"/>
              <a:buChar char="o"/>
            </a:pPr>
            <a:r>
              <a:rPr lang="en-US" sz="2600">
                <a:latin typeface="Avenir Next"/>
              </a:rPr>
              <a:t>clear, direct communication </a:t>
            </a:r>
            <a:endParaRPr lang="en-US"/>
          </a:p>
          <a:p>
            <a:pPr lvl="1">
              <a:spcAft>
                <a:spcPts val="0"/>
              </a:spcAft>
              <a:buFont typeface="Courier New" pitchFamily="2" charset="2"/>
              <a:buChar char="o"/>
            </a:pPr>
            <a:r>
              <a:rPr lang="en-US" sz="2600">
                <a:latin typeface="Avenir Next"/>
              </a:rPr>
              <a:t>respecting their cues</a:t>
            </a:r>
            <a:endParaRPr lang="en-US"/>
          </a:p>
          <a:p>
            <a:pPr lvl="1">
              <a:spcAft>
                <a:spcPts val="0"/>
              </a:spcAft>
              <a:buFont typeface="Courier New" pitchFamily="2" charset="2"/>
              <a:buChar char="o"/>
            </a:pPr>
            <a:r>
              <a:rPr lang="en-US" sz="2600">
                <a:latin typeface="Avenir Next"/>
              </a:rPr>
              <a:t>understanding their unique sensory/processing needs</a:t>
            </a:r>
            <a:endParaRPr lang="en-US" sz="2600"/>
          </a:p>
          <a:p>
            <a:r>
              <a:rPr lang="en-US" sz="2800">
                <a:latin typeface="Avenir Next Medium"/>
              </a:rPr>
              <a:t>Communication before a shutdown is essential for preparing for these moments</a:t>
            </a:r>
          </a:p>
          <a:p>
            <a:pPr lvl="1">
              <a:spcAft>
                <a:spcPts val="0"/>
              </a:spcAft>
              <a:buFont typeface="Courier New" pitchFamily="2" charset="2"/>
              <a:buChar char="o"/>
            </a:pPr>
            <a:endParaRPr lang="en-US">
              <a:latin typeface="Avenir Next Medium"/>
            </a:endParaRPr>
          </a:p>
        </p:txBody>
      </p:sp>
    </p:spTree>
    <p:extLst>
      <p:ext uri="{BB962C8B-B14F-4D97-AF65-F5344CB8AC3E}">
        <p14:creationId xmlns:p14="http://schemas.microsoft.com/office/powerpoint/2010/main" val="417481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D63C9-46F2-7847-A10A-81B289798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229CEE-ED7B-F637-333D-CFA290DA9411}"/>
              </a:ext>
            </a:extLst>
          </p:cNvPr>
          <p:cNvSpPr>
            <a:spLocks noGrp="1"/>
          </p:cNvSpPr>
          <p:nvPr>
            <p:ph type="title"/>
          </p:nvPr>
        </p:nvSpPr>
        <p:spPr/>
        <p:txBody>
          <a:bodyPr>
            <a:normAutofit/>
          </a:bodyPr>
          <a:lstStyle/>
          <a:p>
            <a:r>
              <a:rPr lang="en-US" sz="4000">
                <a:latin typeface="Avenir Next Demi Bold"/>
              </a:rPr>
              <a:t>DURING SHUTDOWN</a:t>
            </a:r>
            <a:endParaRPr lang="en-US"/>
          </a:p>
        </p:txBody>
      </p:sp>
      <p:sp>
        <p:nvSpPr>
          <p:cNvPr id="3" name="Content Placeholder 2">
            <a:extLst>
              <a:ext uri="{FF2B5EF4-FFF2-40B4-BE49-F238E27FC236}">
                <a16:creationId xmlns:a16="http://schemas.microsoft.com/office/drawing/2014/main" id="{C5A6186D-E5C5-7850-166D-F465687F27E8}"/>
              </a:ext>
            </a:extLst>
          </p:cNvPr>
          <p:cNvSpPr>
            <a:spLocks noGrp="1"/>
          </p:cNvSpPr>
          <p:nvPr>
            <p:ph idx="1"/>
          </p:nvPr>
        </p:nvSpPr>
        <p:spPr>
          <a:xfrm>
            <a:off x="938464" y="2331938"/>
            <a:ext cx="10299032" cy="3652810"/>
          </a:xfrm>
        </p:spPr>
        <p:txBody>
          <a:bodyPr vert="horz" lIns="91440" tIns="45720" rIns="91440" bIns="45720" rtlCol="0" anchor="ctr">
            <a:noAutofit/>
          </a:bodyPr>
          <a:lstStyle/>
          <a:p>
            <a:pPr marL="0" indent="0">
              <a:buNone/>
            </a:pPr>
            <a:endParaRPr lang="en-US" sz="2400"/>
          </a:p>
          <a:p>
            <a:r>
              <a:rPr lang="en-US" sz="2800">
                <a:latin typeface="Avenir Next Medium"/>
              </a:rPr>
              <a:t>An emergency buddy – </a:t>
            </a:r>
          </a:p>
          <a:p>
            <a:pPr lvl="1">
              <a:spcAft>
                <a:spcPts val="0"/>
              </a:spcAft>
              <a:buFont typeface="Courier New" pitchFamily="2" charset="2"/>
              <a:buChar char="o"/>
            </a:pPr>
            <a:r>
              <a:rPr lang="en-US" sz="2600">
                <a:latin typeface="Avenir Next"/>
              </a:rPr>
              <a:t>May be called something else, but the main goal is to ensure there is a trustworthy coworker for a neurodivergent employee in times of an emergency who can guide them during moments they are overwhelmed</a:t>
            </a:r>
          </a:p>
          <a:p>
            <a:endParaRPr lang="en-US"/>
          </a:p>
          <a:p>
            <a:endParaRPr lang="en-US"/>
          </a:p>
        </p:txBody>
      </p:sp>
    </p:spTree>
    <p:extLst>
      <p:ext uri="{BB962C8B-B14F-4D97-AF65-F5344CB8AC3E}">
        <p14:creationId xmlns:p14="http://schemas.microsoft.com/office/powerpoint/2010/main" val="24087516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26CC-CE42-96AB-5CAD-1CFB262D58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A555A-3C22-93F5-672F-A1715077F085}"/>
              </a:ext>
            </a:extLst>
          </p:cNvPr>
          <p:cNvSpPr>
            <a:spLocks noGrp="1"/>
          </p:cNvSpPr>
          <p:nvPr>
            <p:ph type="title"/>
          </p:nvPr>
        </p:nvSpPr>
        <p:spPr/>
        <p:txBody>
          <a:bodyPr/>
          <a:lstStyle/>
          <a:p>
            <a:r>
              <a:rPr lang="en-US">
                <a:latin typeface="Avenir Next Demi Bold"/>
              </a:rPr>
              <a:t>VERBAL AND NON-VERBAL  </a:t>
            </a:r>
            <a:endParaRPr lang="en-US"/>
          </a:p>
        </p:txBody>
      </p:sp>
      <p:sp>
        <p:nvSpPr>
          <p:cNvPr id="3" name="Content Placeholder 2">
            <a:extLst>
              <a:ext uri="{FF2B5EF4-FFF2-40B4-BE49-F238E27FC236}">
                <a16:creationId xmlns:a16="http://schemas.microsoft.com/office/drawing/2014/main" id="{E3DC9295-A2FF-1C47-D851-B9696180F5F8}"/>
              </a:ext>
            </a:extLst>
          </p:cNvPr>
          <p:cNvSpPr>
            <a:spLocks noGrp="1"/>
          </p:cNvSpPr>
          <p:nvPr>
            <p:ph idx="1"/>
          </p:nvPr>
        </p:nvSpPr>
        <p:spPr>
          <a:xfrm>
            <a:off x="923424" y="1713464"/>
            <a:ext cx="4580521" cy="4271284"/>
          </a:xfrm>
        </p:spPr>
        <p:txBody>
          <a:bodyPr/>
          <a:lstStyle/>
          <a:p>
            <a:pPr marL="0" indent="0">
              <a:spcAft>
                <a:spcPts val="0"/>
              </a:spcAft>
              <a:buNone/>
            </a:pPr>
            <a:r>
              <a:rPr lang="en-US" sz="2400">
                <a:latin typeface="Avenir Next Demi Bold"/>
              </a:rPr>
              <a:t>Though not required, some employees may even prefer having signs on their door or on their name badge that show their current availability verbally</a:t>
            </a:r>
          </a:p>
          <a:p>
            <a:pPr lvl="1">
              <a:spcAft>
                <a:spcPts val="0"/>
              </a:spcAft>
              <a:buFont typeface="Courier New" pitchFamily="2" charset="2"/>
              <a:buChar char="o"/>
            </a:pPr>
            <a:r>
              <a:rPr lang="en-US" sz="2400">
                <a:latin typeface="Avenir Next Medium"/>
              </a:rPr>
              <a:t>Color coding can be helpful</a:t>
            </a:r>
          </a:p>
          <a:p>
            <a:pPr lvl="1">
              <a:spcAft>
                <a:spcPts val="0"/>
              </a:spcAft>
              <a:buFont typeface="Courier New" pitchFamily="2" charset="2"/>
              <a:buChar char="o"/>
            </a:pPr>
            <a:r>
              <a:rPr lang="en-US" sz="2400">
                <a:latin typeface="Avenir Next Medium"/>
              </a:rPr>
              <a:t>This can also be helpful when employees wear headphones</a:t>
            </a:r>
          </a:p>
        </p:txBody>
      </p:sp>
      <p:pic>
        <p:nvPicPr>
          <p:cNvPr id="4" name="Picture 3" descr="A group of signs on a table&#10;&#10;AI-generated content may be incorrect.">
            <a:extLst>
              <a:ext uri="{FF2B5EF4-FFF2-40B4-BE49-F238E27FC236}">
                <a16:creationId xmlns:a16="http://schemas.microsoft.com/office/drawing/2014/main" id="{5A54292C-41C0-0371-386C-637B7B7B1FE7}"/>
              </a:ext>
            </a:extLst>
          </p:cNvPr>
          <p:cNvPicPr>
            <a:picLocks noChangeAspect="1"/>
          </p:cNvPicPr>
          <p:nvPr/>
        </p:nvPicPr>
        <p:blipFill>
          <a:blip r:embed="rId2"/>
          <a:srcRect l="16120" t="26642" r="12411" b="11496"/>
          <a:stretch>
            <a:fillRect/>
          </a:stretch>
        </p:blipFill>
        <p:spPr>
          <a:xfrm>
            <a:off x="6199139" y="2150780"/>
            <a:ext cx="5347381" cy="3628023"/>
          </a:xfrm>
          <a:prstGeom prst="rect">
            <a:avLst/>
          </a:prstGeom>
        </p:spPr>
      </p:pic>
    </p:spTree>
    <p:extLst>
      <p:ext uri="{BB962C8B-B14F-4D97-AF65-F5344CB8AC3E}">
        <p14:creationId xmlns:p14="http://schemas.microsoft.com/office/powerpoint/2010/main" val="36444283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04632-5918-76F2-F844-037FBBA452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FC94FA-B7C1-780A-33D7-519CAEAFD5CC}"/>
              </a:ext>
            </a:extLst>
          </p:cNvPr>
          <p:cNvSpPr>
            <a:spLocks noGrp="1"/>
          </p:cNvSpPr>
          <p:nvPr>
            <p:ph type="title"/>
          </p:nvPr>
        </p:nvSpPr>
        <p:spPr/>
        <p:txBody>
          <a:bodyPr/>
          <a:lstStyle/>
          <a:p>
            <a:r>
              <a:rPr lang="en-US">
                <a:latin typeface="Avenir Next Demi Bold"/>
              </a:rPr>
              <a:t>VERBAL AND NON-VERBAL  </a:t>
            </a:r>
            <a:endParaRPr lang="en-US"/>
          </a:p>
        </p:txBody>
      </p:sp>
      <p:sp>
        <p:nvSpPr>
          <p:cNvPr id="3" name="Content Placeholder 2">
            <a:extLst>
              <a:ext uri="{FF2B5EF4-FFF2-40B4-BE49-F238E27FC236}">
                <a16:creationId xmlns:a16="http://schemas.microsoft.com/office/drawing/2014/main" id="{2A2B544D-C84A-DCB1-6441-5E8CE44F49B9}"/>
              </a:ext>
            </a:extLst>
          </p:cNvPr>
          <p:cNvSpPr>
            <a:spLocks noGrp="1"/>
          </p:cNvSpPr>
          <p:nvPr>
            <p:ph idx="1"/>
          </p:nvPr>
        </p:nvSpPr>
        <p:spPr>
          <a:xfrm>
            <a:off x="923424" y="1713464"/>
            <a:ext cx="9893786" cy="4271284"/>
          </a:xfrm>
        </p:spPr>
        <p:txBody>
          <a:bodyPr/>
          <a:lstStyle/>
          <a:p>
            <a:pPr marL="0" indent="0">
              <a:buNone/>
            </a:pPr>
            <a:endParaRPr lang="en-US" sz="3200">
              <a:latin typeface="Avenir Next Medium"/>
            </a:endParaRPr>
          </a:p>
          <a:p>
            <a:r>
              <a:rPr lang="en-US" sz="3200">
                <a:latin typeface="Avenir Next Medium"/>
              </a:rPr>
              <a:t>Make sure when you make trainings that any signage is also clear</a:t>
            </a:r>
          </a:p>
          <a:p>
            <a:r>
              <a:rPr lang="en-US" sz="3200">
                <a:latin typeface="Avenir Next Medium"/>
              </a:rPr>
              <a:t>Examples to follow</a:t>
            </a:r>
          </a:p>
        </p:txBody>
      </p:sp>
    </p:spTree>
    <p:extLst>
      <p:ext uri="{BB962C8B-B14F-4D97-AF65-F5344CB8AC3E}">
        <p14:creationId xmlns:p14="http://schemas.microsoft.com/office/powerpoint/2010/main" val="33637097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EDE41-09B0-E010-0740-0A524EE3DFE9}"/>
              </a:ext>
            </a:extLst>
          </p:cNvPr>
          <p:cNvSpPr>
            <a:spLocks noGrp="1"/>
          </p:cNvSpPr>
          <p:nvPr>
            <p:ph type="title"/>
          </p:nvPr>
        </p:nvSpPr>
        <p:spPr/>
        <p:txBody>
          <a:bodyPr/>
          <a:lstStyle/>
          <a:p>
            <a:r>
              <a:rPr lang="en-US">
                <a:latin typeface="Avenir Next Demi Bold"/>
              </a:rPr>
              <a:t>EXAMPLE UNCLEAR </a:t>
            </a:r>
            <a:endParaRPr lang="en-US"/>
          </a:p>
        </p:txBody>
      </p:sp>
      <p:sp>
        <p:nvSpPr>
          <p:cNvPr id="3" name="Content Placeholder 2">
            <a:extLst>
              <a:ext uri="{FF2B5EF4-FFF2-40B4-BE49-F238E27FC236}">
                <a16:creationId xmlns:a16="http://schemas.microsoft.com/office/drawing/2014/main" id="{F51A173B-1F2B-CE30-23CA-C379F3EC2CE2}"/>
              </a:ext>
            </a:extLst>
          </p:cNvPr>
          <p:cNvSpPr>
            <a:spLocks noGrp="1"/>
          </p:cNvSpPr>
          <p:nvPr>
            <p:ph idx="1"/>
          </p:nvPr>
        </p:nvSpPr>
        <p:spPr>
          <a:xfrm>
            <a:off x="923424" y="1708484"/>
            <a:ext cx="5446296" cy="4276264"/>
          </a:xfrm>
        </p:spPr>
        <p:txBody>
          <a:bodyPr>
            <a:normAutofit lnSpcReduction="10000"/>
          </a:bodyPr>
          <a:lstStyle/>
          <a:p>
            <a:r>
              <a:rPr lang="en-US">
                <a:latin typeface="Avenir Next Medium"/>
              </a:rPr>
              <a:t>Imagine a notice that says the following:</a:t>
            </a:r>
          </a:p>
          <a:p>
            <a:r>
              <a:rPr lang="en-US">
                <a:latin typeface="Avenir Next Medium"/>
              </a:rPr>
              <a:t>Due to new ordinance 3.6 of the safety committee, all emergency entryways, regardless of where they are located, cannot be blocked for any reason.</a:t>
            </a:r>
            <a:endParaRPr lang="en-US"/>
          </a:p>
          <a:p>
            <a:r>
              <a:rPr lang="en-US">
                <a:latin typeface="Avenir Next Medium"/>
              </a:rPr>
              <a:t>This means that you cannot block the door with furniture, such as desks, cabinets, or light fixtures. </a:t>
            </a:r>
          </a:p>
          <a:p>
            <a:r>
              <a:rPr lang="en-US">
                <a:latin typeface="Avenir Next Medium"/>
              </a:rPr>
              <a:t>The door must be able to open all the way, without any items impeding its opening. </a:t>
            </a:r>
          </a:p>
          <a:p>
            <a:endParaRPr lang="en-US"/>
          </a:p>
          <a:p>
            <a:r>
              <a:rPr lang="en-US">
                <a:latin typeface="Avenir Next Medium"/>
              </a:rPr>
              <a:t>This example, though thorough, may not be a suitable training tool for everyone</a:t>
            </a:r>
            <a:endParaRPr lang="en-US"/>
          </a:p>
        </p:txBody>
      </p:sp>
      <p:sp>
        <p:nvSpPr>
          <p:cNvPr id="4" name="Rectangle 3">
            <a:extLst>
              <a:ext uri="{FF2B5EF4-FFF2-40B4-BE49-F238E27FC236}">
                <a16:creationId xmlns:a16="http://schemas.microsoft.com/office/drawing/2014/main" id="{D9EB079A-DB7D-B44E-AD36-63273B28D4B5}"/>
              </a:ext>
            </a:extLst>
          </p:cNvPr>
          <p:cNvSpPr/>
          <p:nvPr/>
        </p:nvSpPr>
        <p:spPr>
          <a:xfrm>
            <a:off x="7645215" y="2005597"/>
            <a:ext cx="3204818" cy="412627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BEF2E375-AF78-2ABB-9CB3-5DFE0421206A}"/>
              </a:ext>
            </a:extLst>
          </p:cNvPr>
          <p:cNvSpPr txBox="1">
            <a:spLocks/>
          </p:cNvSpPr>
          <p:nvPr/>
        </p:nvSpPr>
        <p:spPr>
          <a:xfrm>
            <a:off x="7873649" y="2304275"/>
            <a:ext cx="2682181" cy="4271284"/>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pitchFamily="2" charset="2"/>
              <a:buChar char="Ø"/>
              <a:defRPr sz="2000" b="0" i="0" kern="1200">
                <a:solidFill>
                  <a:schemeClr val="tx1">
                    <a:lumMod val="65000"/>
                    <a:lumOff val="35000"/>
                  </a:schemeClr>
                </a:solidFill>
                <a:latin typeface="Avenir Next Medium" panose="020B0503020202020204" pitchFamily="34"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800" b="0" i="0" kern="1200">
                <a:solidFill>
                  <a:schemeClr val="tx1">
                    <a:lumMod val="65000"/>
                    <a:lumOff val="35000"/>
                  </a:schemeClr>
                </a:solidFill>
                <a:latin typeface="Avenir Next" panose="020B0503020202020204" pitchFamily="34"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600" b="0" i="0" kern="1200">
                <a:solidFill>
                  <a:schemeClr val="tx1">
                    <a:lumMod val="65000"/>
                    <a:lumOff val="35000"/>
                  </a:schemeClr>
                </a:solidFill>
                <a:latin typeface="Avenir Next" panose="020B0503020202020204" pitchFamily="34"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400" b="0" i="0" kern="1200">
                <a:solidFill>
                  <a:schemeClr val="tx1">
                    <a:lumMod val="65000"/>
                    <a:lumOff val="35000"/>
                  </a:schemeClr>
                </a:solidFill>
                <a:latin typeface="Avenir Next" panose="020B0503020202020204" pitchFamily="34"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400" b="0" i="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sz="1200">
                <a:latin typeface="Avenir Next Medium"/>
              </a:rPr>
              <a:t>Due to new ordinance 3.6 of the safety committee, all emergency entryways, regardless of where they are located, cannot be blocked for any reason.</a:t>
            </a:r>
          </a:p>
          <a:p>
            <a:r>
              <a:rPr lang="en-US" sz="1200">
                <a:latin typeface="Avenir Next Medium"/>
              </a:rPr>
              <a:t>This means that you cannot block the door with furniture, such as desks, cabinets, or light fixtures. </a:t>
            </a:r>
          </a:p>
          <a:p>
            <a:r>
              <a:rPr lang="en-US" sz="1200">
                <a:latin typeface="Avenir Next Medium"/>
              </a:rPr>
              <a:t>The door must be able to open all the way, without any items impeding its opening. </a:t>
            </a:r>
            <a:endParaRPr lang="en-US" sz="1200"/>
          </a:p>
        </p:txBody>
      </p:sp>
      <p:sp>
        <p:nvSpPr>
          <p:cNvPr id="7" name="TextBox 6">
            <a:extLst>
              <a:ext uri="{FF2B5EF4-FFF2-40B4-BE49-F238E27FC236}">
                <a16:creationId xmlns:a16="http://schemas.microsoft.com/office/drawing/2014/main" id="{897B7086-E95B-33A7-4A0F-F4EF2ED46F1A}"/>
              </a:ext>
            </a:extLst>
          </p:cNvPr>
          <p:cNvSpPr txBox="1"/>
          <p:nvPr/>
        </p:nvSpPr>
        <p:spPr>
          <a:xfrm>
            <a:off x="8349975" y="2307484"/>
            <a:ext cx="2675330" cy="651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a:t>SAFETY NOTICE – PLEASE REVIEW</a:t>
            </a:r>
          </a:p>
        </p:txBody>
      </p:sp>
    </p:spTree>
    <p:extLst>
      <p:ext uri="{BB962C8B-B14F-4D97-AF65-F5344CB8AC3E}">
        <p14:creationId xmlns:p14="http://schemas.microsoft.com/office/powerpoint/2010/main" val="355957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9BB9-3493-6273-10C1-4577827593C7}"/>
              </a:ext>
            </a:extLst>
          </p:cNvPr>
          <p:cNvSpPr>
            <a:spLocks noGrp="1"/>
          </p:cNvSpPr>
          <p:nvPr>
            <p:ph type="title"/>
          </p:nvPr>
        </p:nvSpPr>
        <p:spPr/>
        <p:txBody>
          <a:bodyPr/>
          <a:lstStyle/>
          <a:p>
            <a:r>
              <a:rPr lang="en-US">
                <a:latin typeface="Avenir Next Demi Bold"/>
              </a:rPr>
              <a:t>EXAMPLE CLEAR VISUALS AND DESCRIPTIONS</a:t>
            </a:r>
            <a:endParaRPr lang="en-US"/>
          </a:p>
        </p:txBody>
      </p:sp>
      <p:pic>
        <p:nvPicPr>
          <p:cNvPr id="4" name="Content Placeholder 3" descr="Workplace Safety Tips Every Employee Should Know - eSafety">
            <a:extLst>
              <a:ext uri="{FF2B5EF4-FFF2-40B4-BE49-F238E27FC236}">
                <a16:creationId xmlns:a16="http://schemas.microsoft.com/office/drawing/2014/main" id="{C5A99C75-3D66-0517-A4BA-1117F207B0E0}"/>
              </a:ext>
            </a:extLst>
          </p:cNvPr>
          <p:cNvPicPr>
            <a:picLocks noGrp="1" noChangeAspect="1"/>
          </p:cNvPicPr>
          <p:nvPr>
            <p:ph idx="1"/>
          </p:nvPr>
        </p:nvPicPr>
        <p:blipFill>
          <a:blip r:embed="rId2"/>
          <a:stretch>
            <a:fillRect/>
          </a:stretch>
        </p:blipFill>
        <p:spPr>
          <a:xfrm>
            <a:off x="746924" y="1708150"/>
            <a:ext cx="5907078" cy="4276725"/>
          </a:xfrm>
          <a:prstGeom prst="rect">
            <a:avLst/>
          </a:prstGeom>
        </p:spPr>
      </p:pic>
      <p:sp>
        <p:nvSpPr>
          <p:cNvPr id="5" name="Content Placeholder 2">
            <a:extLst>
              <a:ext uri="{FF2B5EF4-FFF2-40B4-BE49-F238E27FC236}">
                <a16:creationId xmlns:a16="http://schemas.microsoft.com/office/drawing/2014/main" id="{1516D376-0254-0FDF-C5E9-8E00DB98CC4D}"/>
              </a:ext>
            </a:extLst>
          </p:cNvPr>
          <p:cNvSpPr txBox="1">
            <a:spLocks/>
          </p:cNvSpPr>
          <p:nvPr/>
        </p:nvSpPr>
        <p:spPr>
          <a:xfrm>
            <a:off x="7060064" y="4309508"/>
            <a:ext cx="3888243" cy="1675240"/>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pitchFamily="2" charset="2"/>
              <a:buChar char="Ø"/>
              <a:defRPr sz="2000" b="0" i="0" kern="1200">
                <a:solidFill>
                  <a:schemeClr val="tx1">
                    <a:lumMod val="65000"/>
                    <a:lumOff val="35000"/>
                  </a:schemeClr>
                </a:solidFill>
                <a:latin typeface="Avenir Next Medium" panose="020B0503020202020204" pitchFamily="34"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800" b="0" i="0" kern="1200">
                <a:solidFill>
                  <a:schemeClr val="tx1">
                    <a:lumMod val="65000"/>
                    <a:lumOff val="35000"/>
                  </a:schemeClr>
                </a:solidFill>
                <a:latin typeface="Avenir Next" panose="020B0503020202020204" pitchFamily="34"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600" b="0" i="0" kern="1200">
                <a:solidFill>
                  <a:schemeClr val="tx1">
                    <a:lumMod val="65000"/>
                    <a:lumOff val="35000"/>
                  </a:schemeClr>
                </a:solidFill>
                <a:latin typeface="Avenir Next" panose="020B0503020202020204" pitchFamily="34"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400" b="0" i="0" kern="1200">
                <a:solidFill>
                  <a:schemeClr val="tx1">
                    <a:lumMod val="65000"/>
                    <a:lumOff val="35000"/>
                  </a:schemeClr>
                </a:solidFill>
                <a:latin typeface="Avenir Next" panose="020B0503020202020204" pitchFamily="34"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pitchFamily="2" charset="2"/>
              <a:buChar char="Ø"/>
              <a:defRPr sz="1400" b="0" i="0" kern="1200">
                <a:solidFill>
                  <a:schemeClr val="tx1">
                    <a:lumMod val="65000"/>
                    <a:lumOff val="35000"/>
                  </a:schemeClr>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sz="2400" dirty="0">
                <a:latin typeface="Avenir Next Medium"/>
              </a:rPr>
              <a:t>Sidenote: add a phone number or email for employees to ask for more information</a:t>
            </a:r>
            <a:endParaRPr lang="en-US" sz="2400"/>
          </a:p>
        </p:txBody>
      </p:sp>
    </p:spTree>
    <p:extLst>
      <p:ext uri="{BB962C8B-B14F-4D97-AF65-F5344CB8AC3E}">
        <p14:creationId xmlns:p14="http://schemas.microsoft.com/office/powerpoint/2010/main" val="37278913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4C9D8-6DF1-29D0-FD3E-56A23067AD21}"/>
              </a:ext>
            </a:extLst>
          </p:cNvPr>
          <p:cNvSpPr>
            <a:spLocks noGrp="1"/>
          </p:cNvSpPr>
          <p:nvPr>
            <p:ph type="title"/>
          </p:nvPr>
        </p:nvSpPr>
        <p:spPr/>
        <p:txBody>
          <a:bodyPr/>
          <a:lstStyle/>
          <a:p>
            <a:r>
              <a:rPr lang="en-US">
                <a:latin typeface="Avenir Next Demi Bold"/>
              </a:rPr>
              <a:t>UNIVERSAL DESIGN METHODS</a:t>
            </a:r>
            <a:endParaRPr lang="en-US"/>
          </a:p>
        </p:txBody>
      </p:sp>
      <p:sp>
        <p:nvSpPr>
          <p:cNvPr id="3" name="Content Placeholder 2">
            <a:extLst>
              <a:ext uri="{FF2B5EF4-FFF2-40B4-BE49-F238E27FC236}">
                <a16:creationId xmlns:a16="http://schemas.microsoft.com/office/drawing/2014/main" id="{052FC567-0310-D161-218C-270F0B78EB76}"/>
              </a:ext>
            </a:extLst>
          </p:cNvPr>
          <p:cNvSpPr>
            <a:spLocks noGrp="1"/>
          </p:cNvSpPr>
          <p:nvPr>
            <p:ph idx="1"/>
          </p:nvPr>
        </p:nvSpPr>
        <p:spPr/>
        <p:txBody>
          <a:bodyPr/>
          <a:lstStyle/>
          <a:p>
            <a:pPr marL="0" indent="0">
              <a:buNone/>
            </a:pPr>
            <a:endParaRPr lang="en-US" sz="2400"/>
          </a:p>
          <a:p>
            <a:r>
              <a:rPr lang="en-US" sz="2800" b="1">
                <a:latin typeface="Avenir Next Medium"/>
              </a:rPr>
              <a:t>Universal design allows educators and learners to set clear goals, anticipate environmental barriers, create meaningful options, and fully embrace human variability</a:t>
            </a:r>
          </a:p>
          <a:p>
            <a:r>
              <a:rPr lang="en-US" sz="2400">
                <a:latin typeface="Avenir Next Medium"/>
              </a:rPr>
              <a:t>Having multiple methods to learn safety ensures that everyone has the resources they need to learn processes, regardless of neurotype</a:t>
            </a:r>
            <a:endParaRPr lang="en-US" sz="2400"/>
          </a:p>
          <a:p>
            <a:r>
              <a:rPr lang="en-US" sz="2400">
                <a:latin typeface="Avenir Next Medium"/>
              </a:rPr>
              <a:t>Consider making step by step documents, signs, videos, and plan on showing processes in person</a:t>
            </a:r>
          </a:p>
        </p:txBody>
      </p:sp>
    </p:spTree>
    <p:extLst>
      <p:ext uri="{BB962C8B-B14F-4D97-AF65-F5344CB8AC3E}">
        <p14:creationId xmlns:p14="http://schemas.microsoft.com/office/powerpoint/2010/main" val="2173239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00374-CFB8-E6AD-746C-0F1E6F935005}"/>
              </a:ext>
            </a:extLst>
          </p:cNvPr>
          <p:cNvSpPr>
            <a:spLocks noGrp="1"/>
          </p:cNvSpPr>
          <p:nvPr>
            <p:ph type="title"/>
          </p:nvPr>
        </p:nvSpPr>
        <p:spPr/>
        <p:txBody>
          <a:bodyPr>
            <a:normAutofit/>
          </a:bodyPr>
          <a:lstStyle/>
          <a:p>
            <a:r>
              <a:rPr lang="en-US" b="0">
                <a:latin typeface="Avenir Next Demi Bold"/>
              </a:rPr>
              <a:t>TIME BUFFERED SCHEDULES</a:t>
            </a:r>
            <a:endParaRPr lang="en-US">
              <a:latin typeface="Avenir Next Demi Bold"/>
            </a:endParaRPr>
          </a:p>
        </p:txBody>
      </p:sp>
      <p:sp>
        <p:nvSpPr>
          <p:cNvPr id="3" name="Content Placeholder 2">
            <a:extLst>
              <a:ext uri="{FF2B5EF4-FFF2-40B4-BE49-F238E27FC236}">
                <a16:creationId xmlns:a16="http://schemas.microsoft.com/office/drawing/2014/main" id="{7FC79599-D3DA-9BD6-2C2F-FD48912F4689}"/>
              </a:ext>
            </a:extLst>
          </p:cNvPr>
          <p:cNvSpPr>
            <a:spLocks noGrp="1"/>
          </p:cNvSpPr>
          <p:nvPr>
            <p:ph idx="1"/>
          </p:nvPr>
        </p:nvSpPr>
        <p:spPr/>
        <p:txBody>
          <a:bodyPr/>
          <a:lstStyle/>
          <a:p>
            <a:r>
              <a:rPr lang="en-US" sz="2800">
                <a:latin typeface="Avenir Next Medium"/>
              </a:rPr>
              <a:t>Time-buffered schedules to allow for processing and reflection, for all neurotypes</a:t>
            </a:r>
          </a:p>
          <a:p>
            <a:r>
              <a:rPr lang="en-US" sz="2800">
                <a:latin typeface="Avenir Next Medium"/>
              </a:rPr>
              <a:t>Consider having breaks during long trainings, or breaks in video trainings</a:t>
            </a:r>
          </a:p>
          <a:p>
            <a:endParaRPr lang="en-US"/>
          </a:p>
        </p:txBody>
      </p:sp>
    </p:spTree>
    <p:extLst>
      <p:ext uri="{BB962C8B-B14F-4D97-AF65-F5344CB8AC3E}">
        <p14:creationId xmlns:p14="http://schemas.microsoft.com/office/powerpoint/2010/main" val="9983123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EFC38-BFD7-BA08-5A7A-B9482FFB55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C91EF-5920-E6FC-7990-BD19DD603CEA}"/>
              </a:ext>
            </a:extLst>
          </p:cNvPr>
          <p:cNvSpPr>
            <a:spLocks noGrp="1"/>
          </p:cNvSpPr>
          <p:nvPr>
            <p:ph type="title"/>
          </p:nvPr>
        </p:nvSpPr>
        <p:spPr/>
        <p:txBody>
          <a:bodyPr>
            <a:normAutofit/>
          </a:bodyPr>
          <a:lstStyle/>
          <a:p>
            <a:r>
              <a:rPr lang="en-US" b="0">
                <a:latin typeface="Avenir Next Demi Bold"/>
              </a:rPr>
              <a:t>MEMORY CAPACITY</a:t>
            </a:r>
          </a:p>
        </p:txBody>
      </p:sp>
      <p:sp>
        <p:nvSpPr>
          <p:cNvPr id="3" name="Content Placeholder 2">
            <a:extLst>
              <a:ext uri="{FF2B5EF4-FFF2-40B4-BE49-F238E27FC236}">
                <a16:creationId xmlns:a16="http://schemas.microsoft.com/office/drawing/2014/main" id="{3EE0FC9C-C6B5-76DA-75A8-78572300165D}"/>
              </a:ext>
            </a:extLst>
          </p:cNvPr>
          <p:cNvSpPr>
            <a:spLocks noGrp="1"/>
          </p:cNvSpPr>
          <p:nvPr>
            <p:ph idx="1"/>
          </p:nvPr>
        </p:nvSpPr>
        <p:spPr/>
        <p:txBody>
          <a:bodyPr/>
          <a:lstStyle/>
          <a:p>
            <a:r>
              <a:rPr lang="en-US" sz="2800">
                <a:latin typeface="Avenir Next Medium"/>
              </a:rPr>
              <a:t>Even after all you can do to make a training, consider memory capacity</a:t>
            </a:r>
            <a:endParaRPr lang="en-US" sz="2800"/>
          </a:p>
          <a:p>
            <a:r>
              <a:rPr lang="en-US" sz="2800">
                <a:latin typeface="Avenir Next Medium"/>
              </a:rPr>
              <a:t>On average, it is estimated 50% of what is learned, is immediately forgotten </a:t>
            </a:r>
            <a:endParaRPr lang="en-US" sz="2800"/>
          </a:p>
          <a:p>
            <a:r>
              <a:rPr lang="en-US" sz="2800">
                <a:latin typeface="Avenir Next Medium"/>
              </a:rPr>
              <a:t>Spaced Learning helps retain what is taught</a:t>
            </a:r>
            <a:endParaRPr lang="en-US" sz="2800"/>
          </a:p>
          <a:p>
            <a:endParaRPr lang="en-US"/>
          </a:p>
        </p:txBody>
      </p:sp>
    </p:spTree>
    <p:extLst>
      <p:ext uri="{BB962C8B-B14F-4D97-AF65-F5344CB8AC3E}">
        <p14:creationId xmlns:p14="http://schemas.microsoft.com/office/powerpoint/2010/main" val="1586437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0F14E-4D5A-5261-C914-605A4714A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661A5F-F351-2197-176E-F1BFF3DEB739}"/>
              </a:ext>
            </a:extLst>
          </p:cNvPr>
          <p:cNvSpPr>
            <a:spLocks noGrp="1"/>
          </p:cNvSpPr>
          <p:nvPr>
            <p:ph type="title"/>
          </p:nvPr>
        </p:nvSpPr>
        <p:spPr/>
        <p:txBody>
          <a:bodyPr>
            <a:normAutofit/>
          </a:bodyPr>
          <a:lstStyle/>
          <a:p>
            <a:r>
              <a:rPr lang="en-US" b="0">
                <a:latin typeface="Avenir Next Demi Bold"/>
              </a:rPr>
              <a:t>MEMORY CAPACITY</a:t>
            </a:r>
          </a:p>
        </p:txBody>
      </p:sp>
      <p:sp>
        <p:nvSpPr>
          <p:cNvPr id="3" name="Content Placeholder 2">
            <a:extLst>
              <a:ext uri="{FF2B5EF4-FFF2-40B4-BE49-F238E27FC236}">
                <a16:creationId xmlns:a16="http://schemas.microsoft.com/office/drawing/2014/main" id="{508A2132-5F7F-B03D-3665-DDCD3F9283D6}"/>
              </a:ext>
            </a:extLst>
          </p:cNvPr>
          <p:cNvSpPr>
            <a:spLocks noGrp="1"/>
          </p:cNvSpPr>
          <p:nvPr>
            <p:ph idx="1"/>
          </p:nvPr>
        </p:nvSpPr>
        <p:spPr/>
        <p:txBody>
          <a:bodyPr/>
          <a:lstStyle/>
          <a:p>
            <a:endParaRPr lang="en-US"/>
          </a:p>
          <a:p>
            <a:endParaRPr lang="en-US"/>
          </a:p>
        </p:txBody>
      </p:sp>
      <p:pic>
        <p:nvPicPr>
          <p:cNvPr id="5" name="Picture 4">
            <a:extLst>
              <a:ext uri="{FF2B5EF4-FFF2-40B4-BE49-F238E27FC236}">
                <a16:creationId xmlns:a16="http://schemas.microsoft.com/office/drawing/2014/main" id="{34791A8F-0512-D1BC-591A-DA7D7DC6BACD}"/>
              </a:ext>
            </a:extLst>
          </p:cNvPr>
          <p:cNvPicPr>
            <a:picLocks noChangeAspect="1"/>
          </p:cNvPicPr>
          <p:nvPr/>
        </p:nvPicPr>
        <p:blipFill>
          <a:blip r:embed="rId2"/>
          <a:stretch>
            <a:fillRect/>
          </a:stretch>
        </p:blipFill>
        <p:spPr>
          <a:xfrm>
            <a:off x="1578147" y="1711476"/>
            <a:ext cx="8146707" cy="4602239"/>
          </a:xfrm>
          <a:prstGeom prst="rect">
            <a:avLst/>
          </a:prstGeom>
        </p:spPr>
      </p:pic>
    </p:spTree>
    <p:extLst>
      <p:ext uri="{BB962C8B-B14F-4D97-AF65-F5344CB8AC3E}">
        <p14:creationId xmlns:p14="http://schemas.microsoft.com/office/powerpoint/2010/main" val="40838154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DA4EC-2E42-A0E8-FDEC-392F1199EDDB}"/>
              </a:ext>
            </a:extLst>
          </p:cNvPr>
          <p:cNvSpPr>
            <a:spLocks noGrp="1"/>
          </p:cNvSpPr>
          <p:nvPr>
            <p:ph type="title"/>
          </p:nvPr>
        </p:nvSpPr>
        <p:spPr/>
        <p:txBody>
          <a:bodyPr/>
          <a:lstStyle/>
          <a:p>
            <a:r>
              <a:rPr lang="en-US">
                <a:latin typeface="Avenir Next Demi Bold"/>
              </a:rPr>
              <a:t>TRAINING LOCATION</a:t>
            </a:r>
            <a:endParaRPr lang="en-US"/>
          </a:p>
        </p:txBody>
      </p:sp>
      <p:sp>
        <p:nvSpPr>
          <p:cNvPr id="3" name="Content Placeholder 2">
            <a:extLst>
              <a:ext uri="{FF2B5EF4-FFF2-40B4-BE49-F238E27FC236}">
                <a16:creationId xmlns:a16="http://schemas.microsoft.com/office/drawing/2014/main" id="{1AF46300-3E89-73C5-B3C8-FC6888E155E5}"/>
              </a:ext>
            </a:extLst>
          </p:cNvPr>
          <p:cNvSpPr>
            <a:spLocks noGrp="1"/>
          </p:cNvSpPr>
          <p:nvPr>
            <p:ph idx="1"/>
          </p:nvPr>
        </p:nvSpPr>
        <p:spPr/>
        <p:txBody>
          <a:bodyPr/>
          <a:lstStyle/>
          <a:p>
            <a:r>
              <a:rPr lang="en-US" sz="2400">
                <a:latin typeface="Avenir Next Medium"/>
              </a:rPr>
              <a:t>There is evidence showing that information retention for all neurotypes is also affected by location</a:t>
            </a:r>
          </a:p>
          <a:p>
            <a:r>
              <a:rPr lang="en-US" sz="2400">
                <a:latin typeface="Avenir Next Medium"/>
              </a:rPr>
              <a:t>Employees are more likely to remember information in the spot they learned that information</a:t>
            </a:r>
          </a:p>
          <a:p>
            <a:r>
              <a:rPr lang="en-US" sz="2400">
                <a:latin typeface="Avenir Next Medium"/>
              </a:rPr>
              <a:t>This means that procedures should be taught in the spot they will be used</a:t>
            </a:r>
          </a:p>
        </p:txBody>
      </p:sp>
    </p:spTree>
    <p:extLst>
      <p:ext uri="{BB962C8B-B14F-4D97-AF65-F5344CB8AC3E}">
        <p14:creationId xmlns:p14="http://schemas.microsoft.com/office/powerpoint/2010/main" val="22429408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C42C-3AAC-C940-8B09-64B6EBAA6FAD}"/>
              </a:ext>
            </a:extLst>
          </p:cNvPr>
          <p:cNvSpPr>
            <a:spLocks noGrp="1"/>
          </p:cNvSpPr>
          <p:nvPr>
            <p:ph type="title"/>
          </p:nvPr>
        </p:nvSpPr>
        <p:spPr>
          <a:xfrm>
            <a:off x="1512000" y="492508"/>
            <a:ext cx="10168179" cy="704963"/>
          </a:xfrm>
        </p:spPr>
        <p:txBody>
          <a:bodyPr/>
          <a:lstStyle/>
          <a:p>
            <a:r>
              <a:rPr lang="en-US"/>
              <a:t>SUMMARY</a:t>
            </a:r>
          </a:p>
        </p:txBody>
      </p:sp>
      <p:sp>
        <p:nvSpPr>
          <p:cNvPr id="3" name="Content Placeholder 2">
            <a:extLst>
              <a:ext uri="{FF2B5EF4-FFF2-40B4-BE49-F238E27FC236}">
                <a16:creationId xmlns:a16="http://schemas.microsoft.com/office/drawing/2014/main" id="{5AF944E1-FE1F-214C-90C2-9A98B1591EF3}"/>
              </a:ext>
            </a:extLst>
          </p:cNvPr>
          <p:cNvSpPr>
            <a:spLocks noGrp="1"/>
          </p:cNvSpPr>
          <p:nvPr>
            <p:ph idx="1"/>
          </p:nvPr>
        </p:nvSpPr>
        <p:spPr>
          <a:xfrm>
            <a:off x="873110" y="2788616"/>
            <a:ext cx="10445780" cy="3170327"/>
          </a:xfrm>
        </p:spPr>
        <p:txBody>
          <a:bodyPr>
            <a:noAutofit/>
          </a:bodyPr>
          <a:lstStyle/>
          <a:p>
            <a:r>
              <a:rPr lang="en-US" sz="2800" dirty="0">
                <a:latin typeface="Avenir Next Medium"/>
              </a:rPr>
              <a:t>Effective safety and health programs require engagement at all levels</a:t>
            </a:r>
            <a:endParaRPr lang="en-US" dirty="0"/>
          </a:p>
          <a:p>
            <a:r>
              <a:rPr lang="en-US" sz="2800" dirty="0">
                <a:latin typeface="Avenir Next Medium"/>
              </a:rPr>
              <a:t>Leadership from management and involvement from the folks who now the job best</a:t>
            </a:r>
            <a:endParaRPr lang="en-US" dirty="0"/>
          </a:p>
          <a:p>
            <a:r>
              <a:rPr lang="en-US" sz="2800" dirty="0">
                <a:latin typeface="Avenir Next Medium"/>
              </a:rPr>
              <a:t>Finding and fixing hazards, and a culture that encourages this, is a key to success</a:t>
            </a:r>
            <a:endParaRPr lang="en-US" dirty="0"/>
          </a:p>
          <a:p>
            <a:r>
              <a:rPr lang="en-US" sz="2800" dirty="0">
                <a:latin typeface="Avenir Next Medium"/>
              </a:rPr>
              <a:t>Celebrate success, including reporting a near miss and correcting the problem that caused it</a:t>
            </a:r>
            <a:endParaRPr lang="en-US" dirty="0"/>
          </a:p>
          <a:p>
            <a:r>
              <a:rPr lang="en-US" sz="2800" dirty="0">
                <a:latin typeface="Avenir Next Medium"/>
              </a:rPr>
              <a:t>Training is a key component</a:t>
            </a:r>
            <a:endParaRPr lang="en-US" dirty="0"/>
          </a:p>
          <a:p>
            <a:endParaRPr lang="en-US" sz="2800">
              <a:solidFill>
                <a:srgbClr val="000000"/>
              </a:solidFill>
              <a:latin typeface="Avenir Next" panose="020B0503020202020204" pitchFamily="34" charset="0"/>
            </a:endParaRPr>
          </a:p>
          <a:p>
            <a:pPr marL="0" indent="0">
              <a:buNone/>
            </a:pPr>
            <a:endParaRPr lang="en-US" sz="2800">
              <a:latin typeface="Avenir Next" panose="020B0503020202020204" pitchFamily="34" charset="0"/>
            </a:endParaRPr>
          </a:p>
        </p:txBody>
      </p:sp>
    </p:spTree>
    <p:extLst>
      <p:ext uri="{BB962C8B-B14F-4D97-AF65-F5344CB8AC3E}">
        <p14:creationId xmlns:p14="http://schemas.microsoft.com/office/powerpoint/2010/main" val="32258785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79D5F-947A-B93A-42EE-5C14EEFC0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9AE8E-FFD0-D23E-EAA4-274A5C357042}"/>
              </a:ext>
            </a:extLst>
          </p:cNvPr>
          <p:cNvSpPr>
            <a:spLocks noGrp="1"/>
          </p:cNvSpPr>
          <p:nvPr>
            <p:ph type="title"/>
          </p:nvPr>
        </p:nvSpPr>
        <p:spPr>
          <a:xfrm>
            <a:off x="1512000" y="492508"/>
            <a:ext cx="10168179" cy="704963"/>
          </a:xfrm>
        </p:spPr>
        <p:txBody>
          <a:bodyPr/>
          <a:lstStyle/>
          <a:p>
            <a:r>
              <a:rPr lang="en-US"/>
              <a:t>SUMMARY</a:t>
            </a:r>
          </a:p>
        </p:txBody>
      </p:sp>
      <p:sp>
        <p:nvSpPr>
          <p:cNvPr id="3" name="Content Placeholder 2">
            <a:extLst>
              <a:ext uri="{FF2B5EF4-FFF2-40B4-BE49-F238E27FC236}">
                <a16:creationId xmlns:a16="http://schemas.microsoft.com/office/drawing/2014/main" id="{ED229EC1-2713-7C64-522D-3E4982B3DA7C}"/>
              </a:ext>
            </a:extLst>
          </p:cNvPr>
          <p:cNvSpPr>
            <a:spLocks noGrp="1"/>
          </p:cNvSpPr>
          <p:nvPr>
            <p:ph idx="1"/>
          </p:nvPr>
        </p:nvSpPr>
        <p:spPr>
          <a:xfrm>
            <a:off x="873110" y="1235262"/>
            <a:ext cx="10445780" cy="4404885"/>
          </a:xfrm>
        </p:spPr>
        <p:txBody>
          <a:bodyPr>
            <a:noAutofit/>
          </a:bodyPr>
          <a:lstStyle/>
          <a:p>
            <a:pPr marL="0" indent="0">
              <a:buNone/>
            </a:pPr>
            <a:endParaRPr lang="en-US" sz="2800">
              <a:latin typeface="Avenir Next" panose="020B0503020202020204" pitchFamily="34" charset="0"/>
            </a:endParaRPr>
          </a:p>
          <a:p>
            <a:r>
              <a:rPr lang="en-US" sz="2800">
                <a:latin typeface="Avenir Next"/>
              </a:rPr>
              <a:t>Remember all considerations and accommodations supporting a diverse workforce</a:t>
            </a:r>
          </a:p>
          <a:p>
            <a:r>
              <a:rPr lang="en-US" sz="2800">
                <a:latin typeface="Avenir Next"/>
              </a:rPr>
              <a:t>When creating trainings, remember to consider the needs of all your employees to improve retention</a:t>
            </a:r>
            <a:endParaRPr lang="en-US" sz="2800">
              <a:latin typeface="Avenir Next" panose="020B0503020202020204" pitchFamily="34" charset="0"/>
            </a:endParaRPr>
          </a:p>
        </p:txBody>
      </p:sp>
    </p:spTree>
    <p:extLst>
      <p:ext uri="{BB962C8B-B14F-4D97-AF65-F5344CB8AC3E}">
        <p14:creationId xmlns:p14="http://schemas.microsoft.com/office/powerpoint/2010/main" val="21897092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918E-2658-4F43-8A12-0AF35FEED0A2}"/>
              </a:ext>
            </a:extLst>
          </p:cNvPr>
          <p:cNvSpPr>
            <a:spLocks noGrp="1"/>
          </p:cNvSpPr>
          <p:nvPr>
            <p:ph type="title"/>
          </p:nvPr>
        </p:nvSpPr>
        <p:spPr/>
        <p:txBody>
          <a:bodyPr/>
          <a:lstStyle/>
          <a:p>
            <a:r>
              <a:rPr lang="en-US"/>
              <a:t>Thank You </a:t>
            </a:r>
            <a:r>
              <a:rPr lang="mr-IN"/>
              <a:t>–</a:t>
            </a:r>
            <a:r>
              <a:rPr lang="en-US"/>
              <a:t> stay safe and healthy!</a:t>
            </a:r>
          </a:p>
        </p:txBody>
      </p:sp>
      <p:pic>
        <p:nvPicPr>
          <p:cNvPr id="5" name="Picture Placeholder 4" descr="incompass with tagline cmyk.png"/>
          <p:cNvPicPr>
            <a:picLocks noGrp="1" noChangeAspect="1"/>
          </p:cNvPicPr>
          <p:nvPr>
            <p:ph type="pic" idx="1"/>
          </p:nvPr>
        </p:nvPicPr>
        <p:blipFill>
          <a:blip r:embed="rId2">
            <a:extLst>
              <a:ext uri="{28A0092B-C50C-407E-A947-70E740481C1C}">
                <a14:useLocalDpi xmlns:a14="http://schemas.microsoft.com/office/drawing/2010/main" val="0"/>
              </a:ext>
            </a:extLst>
          </a:blip>
          <a:srcRect t="-32385" b="-32385"/>
          <a:stretch>
            <a:fillRect/>
          </a:stretch>
        </p:blipFill>
        <p:spPr>
          <a:xfrm>
            <a:off x="3865208" y="911978"/>
            <a:ext cx="7663501" cy="5034045"/>
          </a:xfrm>
        </p:spPr>
      </p:pic>
      <p:sp>
        <p:nvSpPr>
          <p:cNvPr id="4" name="Text Placeholder 3">
            <a:extLst>
              <a:ext uri="{FF2B5EF4-FFF2-40B4-BE49-F238E27FC236}">
                <a16:creationId xmlns:a16="http://schemas.microsoft.com/office/drawing/2014/main" id="{6A13B772-3EE1-5249-87B3-B86711C34282}"/>
              </a:ext>
            </a:extLst>
          </p:cNvPr>
          <p:cNvSpPr>
            <a:spLocks noGrp="1"/>
          </p:cNvSpPr>
          <p:nvPr>
            <p:ph type="body" sz="half" idx="2"/>
          </p:nvPr>
        </p:nvSpPr>
        <p:spPr/>
        <p:txBody>
          <a:bodyPr/>
          <a:lstStyle/>
          <a:p>
            <a:endParaRPr lang="en-US"/>
          </a:p>
          <a:p>
            <a:r>
              <a:rPr lang="en-US"/>
              <a:t>Incompass Michigan remains committed to being a trusted resource for getting connected and staying informed.</a:t>
            </a:r>
          </a:p>
        </p:txBody>
      </p:sp>
    </p:spTree>
    <p:extLst>
      <p:ext uri="{BB962C8B-B14F-4D97-AF65-F5344CB8AC3E}">
        <p14:creationId xmlns:p14="http://schemas.microsoft.com/office/powerpoint/2010/main" val="22090423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780F2-8901-154B-BC18-F3888A887E99}"/>
              </a:ext>
            </a:extLst>
          </p:cNvPr>
          <p:cNvSpPr>
            <a:spLocks noGrp="1"/>
          </p:cNvSpPr>
          <p:nvPr>
            <p:ph type="title"/>
          </p:nvPr>
        </p:nvSpPr>
        <p:spPr>
          <a:xfrm>
            <a:off x="256032" y="1361660"/>
            <a:ext cx="2834640" cy="2377440"/>
          </a:xfrm>
        </p:spPr>
        <p:txBody>
          <a:bodyPr>
            <a:normAutofit/>
          </a:bodyPr>
          <a:lstStyle/>
          <a:p>
            <a:r>
              <a:rPr lang="en-US"/>
              <a:t>RESOURCE CITATIONS</a:t>
            </a:r>
          </a:p>
        </p:txBody>
      </p:sp>
      <p:sp>
        <p:nvSpPr>
          <p:cNvPr id="3" name="Content Placeholder 2">
            <a:extLst>
              <a:ext uri="{FF2B5EF4-FFF2-40B4-BE49-F238E27FC236}">
                <a16:creationId xmlns:a16="http://schemas.microsoft.com/office/drawing/2014/main" id="{0B03FFD3-6292-F340-ADFC-3CE4DBEBF682}"/>
              </a:ext>
            </a:extLst>
          </p:cNvPr>
          <p:cNvSpPr>
            <a:spLocks noGrp="1"/>
          </p:cNvSpPr>
          <p:nvPr>
            <p:ph idx="1"/>
          </p:nvPr>
        </p:nvSpPr>
        <p:spPr>
          <a:xfrm>
            <a:off x="3822651" y="405362"/>
            <a:ext cx="7747363" cy="6047276"/>
          </a:xfrm>
        </p:spPr>
        <p:txBody>
          <a:bodyPr>
            <a:normAutofit/>
          </a:bodyPr>
          <a:lstStyle/>
          <a:p>
            <a:pPr>
              <a:buFont typeface="Wingdings" pitchFamily="18" charset="2"/>
              <a:buChar char="Ø"/>
            </a:pPr>
            <a:endParaRPr lang="en-US" sz="3600" dirty="0"/>
          </a:p>
          <a:p>
            <a:pPr>
              <a:buFont typeface="Wingdings" pitchFamily="18" charset="2"/>
              <a:buChar char="Ø"/>
            </a:pPr>
            <a:r>
              <a:rPr lang="en-US" dirty="0">
                <a:highlight>
                  <a:srgbClr val="FFFFFF"/>
                </a:highlight>
                <a:latin typeface="Aptos"/>
              </a:rPr>
              <a:t>MIOSHA, </a:t>
            </a:r>
            <a:r>
              <a:rPr lang="en-US" b="1" dirty="0">
                <a:highlight>
                  <a:srgbClr val="FFFFFF"/>
                </a:highlight>
                <a:latin typeface="Aptos"/>
              </a:rPr>
              <a:t>Recommended Practices for Safety and Health Programs: </a:t>
            </a:r>
            <a:r>
              <a:rPr lang="en-US" b="1" dirty="0">
                <a:highlight>
                  <a:srgbClr val="FFFFFF"/>
                </a:highlight>
                <a:latin typeface="Aptos"/>
                <a:hlinkClick r:id="rId2">
                  <a:extLst>
                    <a:ext uri="{A12FA001-AC4F-418D-AE19-62706E023703}">
                      <ahyp:hlinkClr xmlns:ahyp="http://schemas.microsoft.com/office/drawing/2018/hyperlinkcolor" val="tx"/>
                    </a:ext>
                  </a:extLst>
                </a:hlinkClick>
              </a:rPr>
              <a:t>https://www.michigan.gov/leo/-/media/Project/Websites/leo/Documents/MIOSHA/MTI_Course-Material/Recommended-Practices-for-Safety-and-Health-Programs.pdf</a:t>
            </a:r>
            <a:endParaRPr lang="en-US">
              <a:latin typeface="Avenir Next"/>
            </a:endParaRPr>
          </a:p>
          <a:p>
            <a:pPr>
              <a:buFont typeface="Wingdings" pitchFamily="18" charset="2"/>
              <a:buChar char="Ø"/>
            </a:pPr>
            <a:r>
              <a:rPr lang="en-US" b="1" dirty="0">
                <a:highlight>
                  <a:srgbClr val="FFFFFF"/>
                </a:highlight>
                <a:latin typeface="Aptos"/>
              </a:rPr>
              <a:t>OSHA, Recommended Practices for Safety and Health Programs: </a:t>
            </a:r>
            <a:r>
              <a:rPr lang="en-US" b="1" dirty="0">
                <a:highlight>
                  <a:srgbClr val="FFFFFF"/>
                </a:highlight>
                <a:latin typeface="Aptos"/>
                <a:hlinkClick r:id="rId3">
                  <a:extLst>
                    <a:ext uri="{A12FA001-AC4F-418D-AE19-62706E023703}">
                      <ahyp:hlinkClr xmlns:ahyp="http://schemas.microsoft.com/office/drawing/2018/hyperlinkcolor" val="tx"/>
                    </a:ext>
                  </a:extLst>
                </a:hlinkClick>
              </a:rPr>
              <a:t>https://www.osha.gov/safety-management</a:t>
            </a:r>
            <a:endParaRPr lang="en-US"/>
          </a:p>
          <a:p>
            <a:pPr>
              <a:buFont typeface="Wingdings" pitchFamily="18" charset="2"/>
              <a:buChar char="Ø"/>
            </a:pPr>
            <a:r>
              <a:rPr lang="en-US" b="1" dirty="0">
                <a:highlight>
                  <a:srgbClr val="FFFFFF"/>
                </a:highlight>
                <a:latin typeface="Aptos"/>
              </a:rPr>
              <a:t>OSHA, Hazard Prevention and Control: </a:t>
            </a:r>
            <a:r>
              <a:rPr lang="en-US" b="1" dirty="0">
                <a:highlight>
                  <a:srgbClr val="FFFFFF"/>
                </a:highlight>
                <a:latin typeface="Aptos"/>
                <a:hlinkClick r:id="rId4">
                  <a:extLst>
                    <a:ext uri="{A12FA001-AC4F-418D-AE19-62706E023703}">
                      <ahyp:hlinkClr xmlns:ahyp="http://schemas.microsoft.com/office/drawing/2018/hyperlinkcolor" val="tx"/>
                    </a:ext>
                  </a:extLst>
                </a:hlinkClick>
              </a:rPr>
              <a:t>https://www.osha.gov/safety-management/hazard-prevention</a:t>
            </a:r>
            <a:endParaRPr lang="en-US"/>
          </a:p>
          <a:p>
            <a:pPr lvl="1">
              <a:buFont typeface="Wingdings" pitchFamily="18" charset="2"/>
              <a:buChar char="Ø"/>
            </a:pPr>
            <a:r>
              <a:rPr lang="en-US" sz="2000" b="1" dirty="0">
                <a:highlight>
                  <a:srgbClr val="FFFFFF"/>
                </a:highlight>
                <a:latin typeface="Aptos"/>
              </a:rPr>
              <a:t>This includes specific info on the Hierarchy of Controls</a:t>
            </a:r>
            <a:endParaRPr lang="en-US" sz="2000"/>
          </a:p>
          <a:p>
            <a:pPr>
              <a:buFont typeface="Wingdings" pitchFamily="18" charset="2"/>
              <a:buChar char="Ø"/>
            </a:pPr>
            <a:endParaRPr lang="en-US" sz="2800" dirty="0">
              <a:latin typeface="Avenir Next"/>
            </a:endParaRPr>
          </a:p>
        </p:txBody>
      </p:sp>
      <p:sp>
        <p:nvSpPr>
          <p:cNvPr id="4" name="Text Placeholder 3">
            <a:extLst>
              <a:ext uri="{FF2B5EF4-FFF2-40B4-BE49-F238E27FC236}">
                <a16:creationId xmlns:a16="http://schemas.microsoft.com/office/drawing/2014/main" id="{6671C96C-0FDD-7044-9863-2AA13B48E186}"/>
              </a:ext>
            </a:extLst>
          </p:cNvPr>
          <p:cNvSpPr>
            <a:spLocks noGrp="1"/>
          </p:cNvSpPr>
          <p:nvPr>
            <p:ph type="body" sz="half" idx="2"/>
          </p:nvPr>
        </p:nvSpPr>
        <p:spPr/>
        <p:txBody>
          <a:bodyPr/>
          <a:lstStyle/>
          <a:p>
            <a:endParaRPr lang="en-US"/>
          </a:p>
          <a:p>
            <a:endParaRPr lang="en-US"/>
          </a:p>
        </p:txBody>
      </p:sp>
    </p:spTree>
    <p:extLst>
      <p:ext uri="{BB962C8B-B14F-4D97-AF65-F5344CB8AC3E}">
        <p14:creationId xmlns:p14="http://schemas.microsoft.com/office/powerpoint/2010/main" val="35480939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46E56-35E9-AD5C-2A29-BA05CB3C24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51743-524F-4969-EC41-AA0EAB738A41}"/>
              </a:ext>
            </a:extLst>
          </p:cNvPr>
          <p:cNvSpPr>
            <a:spLocks noGrp="1"/>
          </p:cNvSpPr>
          <p:nvPr>
            <p:ph type="title"/>
          </p:nvPr>
        </p:nvSpPr>
        <p:spPr>
          <a:xfrm>
            <a:off x="256032" y="1361660"/>
            <a:ext cx="2834640" cy="2377440"/>
          </a:xfrm>
        </p:spPr>
        <p:txBody>
          <a:bodyPr>
            <a:normAutofit/>
          </a:bodyPr>
          <a:lstStyle/>
          <a:p>
            <a:r>
              <a:rPr lang="en-US"/>
              <a:t>RESOURCE CITATIONS</a:t>
            </a:r>
          </a:p>
        </p:txBody>
      </p:sp>
      <p:sp>
        <p:nvSpPr>
          <p:cNvPr id="3" name="Content Placeholder 2">
            <a:extLst>
              <a:ext uri="{FF2B5EF4-FFF2-40B4-BE49-F238E27FC236}">
                <a16:creationId xmlns:a16="http://schemas.microsoft.com/office/drawing/2014/main" id="{77EE82C8-E2B8-A306-E3E6-C1BA3D2769F1}"/>
              </a:ext>
            </a:extLst>
          </p:cNvPr>
          <p:cNvSpPr>
            <a:spLocks noGrp="1"/>
          </p:cNvSpPr>
          <p:nvPr>
            <p:ph idx="1"/>
          </p:nvPr>
        </p:nvSpPr>
        <p:spPr>
          <a:xfrm>
            <a:off x="3822651" y="581973"/>
            <a:ext cx="7747363" cy="6047276"/>
          </a:xfrm>
        </p:spPr>
        <p:txBody>
          <a:bodyPr>
            <a:normAutofit/>
          </a:bodyPr>
          <a:lstStyle/>
          <a:p>
            <a:pPr>
              <a:buFont typeface="Wingdings" pitchFamily="18" charset="2"/>
              <a:buChar char="Ø"/>
            </a:pPr>
            <a:endParaRPr lang="en-US"/>
          </a:p>
          <a:p>
            <a:pPr>
              <a:buFont typeface="Wingdings" pitchFamily="18" charset="2"/>
              <a:buChar char="Ø"/>
            </a:pPr>
            <a:r>
              <a:rPr lang="en-US">
                <a:latin typeface="Avenir Next Medium"/>
              </a:rPr>
              <a:t>Honeybourne, Victoria. (2020). The Neurodiverse Workplace: An Employer’s Guide to Managing and Working with Neurodivergent Employees, Clients and Customers. Jessica Kingsley Publishers: London &amp; Philadelphia, PA.</a:t>
            </a:r>
            <a:endParaRPr lang="en-US"/>
          </a:p>
          <a:p>
            <a:pPr>
              <a:buFont typeface="Wingdings" pitchFamily="18" charset="2"/>
              <a:buChar char="Ø"/>
            </a:pPr>
            <a:r>
              <a:rPr lang="en-US" err="1">
                <a:latin typeface="Avenir Next Medium"/>
              </a:rPr>
              <a:t>Praslova</a:t>
            </a:r>
            <a:r>
              <a:rPr lang="en-US">
                <a:latin typeface="Avenir Next Medium"/>
              </a:rPr>
              <a:t>, Ludmila N. (2024). The Canary Code: A Guide to Neurodiversity, Dignity, And Intersectional Belonging At Work. Berrett-Koehler Publishers, Inc.: Oakland, CA.</a:t>
            </a:r>
            <a:endParaRPr lang="en-US"/>
          </a:p>
          <a:p>
            <a:pPr>
              <a:buFont typeface="Wingdings" pitchFamily="18" charset="2"/>
              <a:buChar char="Ø"/>
            </a:pPr>
            <a:r>
              <a:rPr lang="en-US">
                <a:latin typeface="Avenir Next Medium"/>
              </a:rPr>
              <a:t>Thompson, E. (2023) A Hidden Force: Unlocking the Potential of Neurodiversity at Work. Fast Company Press: New York. </a:t>
            </a:r>
          </a:p>
          <a:p>
            <a:pPr>
              <a:buFont typeface="Wingdings" pitchFamily="18" charset="2"/>
              <a:buChar char="Ø"/>
            </a:pPr>
            <a:r>
              <a:rPr lang="en-US" dirty="0">
                <a:latin typeface="Avenir Next Medium"/>
                <a:hlinkClick r:id="rId2"/>
              </a:rPr>
              <a:t>https://www.cnsnevada.com/what-is-the-memory-capacity-of-a-human-brain/</a:t>
            </a:r>
          </a:p>
          <a:p>
            <a:pPr marL="0" indent="0">
              <a:buNone/>
            </a:pPr>
            <a:br>
              <a:rPr lang="en-US" dirty="0"/>
            </a:br>
            <a:endParaRPr lang="en-US"/>
          </a:p>
          <a:p>
            <a:pPr>
              <a:buFont typeface="Wingdings" pitchFamily="18" charset="2"/>
              <a:buChar char="Ø"/>
            </a:pPr>
            <a:r>
              <a:rPr lang="en-US">
                <a:latin typeface="Avenir Next Medium"/>
              </a:rPr>
              <a:t> NEUROINCLUSIVE LEARNING QUICK START PACKET BY TRACEY KING</a:t>
            </a:r>
            <a:endParaRPr lang="en-US"/>
          </a:p>
          <a:p>
            <a:pPr>
              <a:buFont typeface="Wingdings" pitchFamily="18" charset="2"/>
              <a:buChar char="Ø"/>
            </a:pPr>
            <a:endParaRPr lang="en-US">
              <a:latin typeface="Avenir Next Medium"/>
            </a:endParaRPr>
          </a:p>
          <a:p>
            <a:pPr>
              <a:buFont typeface="Wingdings" pitchFamily="18" charset="2"/>
              <a:buChar char="Ø"/>
            </a:pPr>
            <a:endParaRPr lang="en-US">
              <a:latin typeface="Avenir Next Medium"/>
            </a:endParaRPr>
          </a:p>
        </p:txBody>
      </p:sp>
      <p:sp>
        <p:nvSpPr>
          <p:cNvPr id="4" name="Text Placeholder 3">
            <a:extLst>
              <a:ext uri="{FF2B5EF4-FFF2-40B4-BE49-F238E27FC236}">
                <a16:creationId xmlns:a16="http://schemas.microsoft.com/office/drawing/2014/main" id="{340BBF73-7D07-6FD0-263C-87D9C04DFA8B}"/>
              </a:ext>
            </a:extLst>
          </p:cNvPr>
          <p:cNvSpPr>
            <a:spLocks noGrp="1"/>
          </p:cNvSpPr>
          <p:nvPr>
            <p:ph type="body" sz="half" idx="2"/>
          </p:nvPr>
        </p:nvSpPr>
        <p:spPr/>
        <p:txBody>
          <a:bodyPr/>
          <a:lstStyle/>
          <a:p>
            <a:endParaRPr lang="en-US"/>
          </a:p>
          <a:p>
            <a:endParaRPr lang="en-US"/>
          </a:p>
        </p:txBody>
      </p:sp>
    </p:spTree>
    <p:extLst>
      <p:ext uri="{BB962C8B-B14F-4D97-AF65-F5344CB8AC3E}">
        <p14:creationId xmlns:p14="http://schemas.microsoft.com/office/powerpoint/2010/main" val="1200709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780F2-8901-154B-BC18-F3888A887E99}"/>
              </a:ext>
            </a:extLst>
          </p:cNvPr>
          <p:cNvSpPr>
            <a:spLocks noGrp="1"/>
          </p:cNvSpPr>
          <p:nvPr>
            <p:ph type="title"/>
          </p:nvPr>
        </p:nvSpPr>
        <p:spPr>
          <a:xfrm>
            <a:off x="256032" y="2667139"/>
            <a:ext cx="2834640" cy="2377440"/>
          </a:xfrm>
        </p:spPr>
        <p:txBody>
          <a:bodyPr>
            <a:normAutofit fontScale="90000"/>
          </a:bodyPr>
          <a:lstStyle/>
          <a:p>
            <a:r>
              <a:rPr lang="en-US"/>
              <a:t>SAFETY</a:t>
            </a:r>
            <a:br>
              <a:rPr lang="en-US"/>
            </a:br>
            <a:r>
              <a:rPr lang="en-US"/>
              <a:t>INCLUDED</a:t>
            </a:r>
            <a:br>
              <a:rPr lang="en-US"/>
            </a:br>
            <a:br>
              <a:rPr lang="en-US"/>
            </a:br>
            <a:r>
              <a:rPr lang="en-US"/>
              <a:t>Training Project in Partnership with MIOSHA CET Division</a:t>
            </a:r>
          </a:p>
        </p:txBody>
      </p:sp>
      <p:sp>
        <p:nvSpPr>
          <p:cNvPr id="3" name="Content Placeholder 2">
            <a:extLst>
              <a:ext uri="{FF2B5EF4-FFF2-40B4-BE49-F238E27FC236}">
                <a16:creationId xmlns:a16="http://schemas.microsoft.com/office/drawing/2014/main" id="{0B03FFD3-6292-F340-ADFC-3CE4DBEBF682}"/>
              </a:ext>
            </a:extLst>
          </p:cNvPr>
          <p:cNvSpPr>
            <a:spLocks noGrp="1"/>
          </p:cNvSpPr>
          <p:nvPr>
            <p:ph idx="1"/>
          </p:nvPr>
        </p:nvSpPr>
        <p:spPr>
          <a:xfrm>
            <a:off x="3829277" y="302009"/>
            <a:ext cx="7747363" cy="6047276"/>
          </a:xfrm>
        </p:spPr>
        <p:txBody>
          <a:bodyPr>
            <a:normAutofit/>
          </a:bodyPr>
          <a:lstStyle/>
          <a:p>
            <a:pPr marL="0" indent="0">
              <a:buNone/>
            </a:pPr>
            <a:endParaRPr lang="en-US"/>
          </a:p>
          <a:p>
            <a:pPr>
              <a:buFont typeface="Wingdings" pitchFamily="18" charset="2"/>
              <a:buChar char="Ø"/>
            </a:pPr>
            <a:r>
              <a:rPr lang="en-US" sz="2400">
                <a:latin typeface="Avenir Next Medium"/>
              </a:rPr>
              <a:t>This material was prepared under a Consultation Education and Training (CET) Grant, awarded by the Michigan Occupational Safety and Health Administration (MIOSHA).  MIOSHA is a part of the Department of Labor and Economic Opportunity (LEO).  Points of view or opinions stated in this document do not necessarily reflect the view or policies of LEO.</a:t>
            </a:r>
            <a:endParaRPr lang="en-US" b="1" i="1"/>
          </a:p>
        </p:txBody>
      </p:sp>
      <p:sp>
        <p:nvSpPr>
          <p:cNvPr id="4" name="Text Placeholder 3">
            <a:extLst>
              <a:ext uri="{FF2B5EF4-FFF2-40B4-BE49-F238E27FC236}">
                <a16:creationId xmlns:a16="http://schemas.microsoft.com/office/drawing/2014/main" id="{6671C96C-0FDD-7044-9863-2AA13B48E186}"/>
              </a:ext>
            </a:extLst>
          </p:cNvPr>
          <p:cNvSpPr>
            <a:spLocks noGrp="1"/>
          </p:cNvSpPr>
          <p:nvPr>
            <p:ph type="body" sz="half" idx="2"/>
          </p:nvPr>
        </p:nvSpPr>
        <p:spPr/>
        <p:txBody>
          <a:bodyPr/>
          <a:lstStyle/>
          <a:p>
            <a:endParaRPr lang="en-US"/>
          </a:p>
          <a:p>
            <a:endParaRPr lang="en-US"/>
          </a:p>
        </p:txBody>
      </p:sp>
    </p:spTree>
    <p:extLst>
      <p:ext uri="{BB962C8B-B14F-4D97-AF65-F5344CB8AC3E}">
        <p14:creationId xmlns:p14="http://schemas.microsoft.com/office/powerpoint/2010/main" val="3037075241"/>
      </p:ext>
    </p:extLst>
  </p:cSld>
  <p:clrMapOvr>
    <a:masterClrMapping/>
  </p:clrMapOvr>
</p:sld>
</file>

<file path=ppt/theme/theme1.xml><?xml version="1.0" encoding="utf-8"?>
<a:theme xmlns:a="http://schemas.openxmlformats.org/drawingml/2006/main" name="Frame">
  <a:themeElements>
    <a:clrScheme name="Incompass Palette">
      <a:dk1>
        <a:srgbClr val="000000"/>
      </a:dk1>
      <a:lt1>
        <a:srgbClr val="FFFFFF"/>
      </a:lt1>
      <a:dk2>
        <a:srgbClr val="8B8C90"/>
      </a:dk2>
      <a:lt2>
        <a:srgbClr val="F1F2F2"/>
      </a:lt2>
      <a:accent1>
        <a:srgbClr val="00A19B"/>
      </a:accent1>
      <a:accent2>
        <a:srgbClr val="9A1C20"/>
      </a:accent2>
      <a:accent3>
        <a:srgbClr val="98C33C"/>
      </a:accent3>
      <a:accent4>
        <a:srgbClr val="F37722"/>
      </a:accent4>
      <a:accent5>
        <a:srgbClr val="5C3895"/>
      </a:accent5>
      <a:accent6>
        <a:srgbClr val="085159"/>
      </a:accent6>
      <a:hlink>
        <a:srgbClr val="00A19B"/>
      </a:hlink>
      <a:folHlink>
        <a:srgbClr val="F37722"/>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fd8a901-67f3-4c79-8c3b-bf547a3a4419" xsi:nil="true"/>
    <lcf76f155ced4ddcb4097134ff3c332f xmlns="417a14a6-451b-43f5-b65e-570830bc9f0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09011D89A01344A6FC0E1BD768620C" ma:contentTypeVersion="18" ma:contentTypeDescription="Create a new document." ma:contentTypeScope="" ma:versionID="b21b0c2ce721200a540a3d485b381169">
  <xsd:schema xmlns:xsd="http://www.w3.org/2001/XMLSchema" xmlns:xs="http://www.w3.org/2001/XMLSchema" xmlns:p="http://schemas.microsoft.com/office/2006/metadata/properties" xmlns:ns2="417a14a6-451b-43f5-b65e-570830bc9f0a" xmlns:ns3="dfd8a901-67f3-4c79-8c3b-bf547a3a4419" targetNamespace="http://schemas.microsoft.com/office/2006/metadata/properties" ma:root="true" ma:fieldsID="bfd52baeca9296e1b73ca585a6206449" ns2:_="" ns3:_="">
    <xsd:import namespace="417a14a6-451b-43f5-b65e-570830bc9f0a"/>
    <xsd:import namespace="dfd8a901-67f3-4c79-8c3b-bf547a3a4419"/>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DateTaken"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a14a6-451b-43f5-b65e-570830bc9f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0347158-0d79-4369-b5ea-42415fdafd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d8a901-67f3-4c79-8c3b-bf547a3a441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27e4c78-3b55-4279-b332-812c467e36f3}" ma:internalName="TaxCatchAll" ma:showField="CatchAllData" ma:web="dfd8a901-67f3-4c79-8c3b-bf547a3a44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F6C26E-2AF3-4989-B1E7-1666CD09BFB7}">
  <ds:schemaRefs>
    <ds:schemaRef ds:uri="http://schemas.microsoft.com/sharepoint/v3/contenttype/forms"/>
  </ds:schemaRefs>
</ds:datastoreItem>
</file>

<file path=customXml/itemProps2.xml><?xml version="1.0" encoding="utf-8"?>
<ds:datastoreItem xmlns:ds="http://schemas.openxmlformats.org/officeDocument/2006/customXml" ds:itemID="{7CEDBD1F-FFE2-4654-BB19-86B6B6246E08}">
  <ds:schemaRefs>
    <ds:schemaRef ds:uri="417a14a6-451b-43f5-b65e-570830bc9f0a"/>
    <ds:schemaRef ds:uri="dfd8a901-67f3-4c79-8c3b-bf547a3a441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436257E-494F-409D-AA13-812F1D89D717}">
  <ds:schemaRefs>
    <ds:schemaRef ds:uri="417a14a6-451b-43f5-b65e-570830bc9f0a"/>
    <ds:schemaRef ds:uri="dfd8a901-67f3-4c79-8c3b-bf547a3a44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{FDC35CBE-4D40-5A4F-A966-288A24324A42}tf10001124</Template>
  <Application>Microsoft Office PowerPoint</Application>
  <PresentationFormat>Widescreen</PresentationFormat>
  <Slides>67</Slides>
  <Notes>0</Notes>
  <HiddenSlides>0</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Frame</vt:lpstr>
      <vt:lpstr>PowerPoint Presentation</vt:lpstr>
      <vt:lpstr>EFFECTIVE SAFETY AND HEALTH PROGRAMS</vt:lpstr>
      <vt:lpstr>INTOUCH SAFETY Training Project in Partnership with MIOSHA CET Division</vt:lpstr>
      <vt:lpstr>ABOUT YOUR PRESENTERS:  Todd Culver</vt:lpstr>
      <vt:lpstr>ABOUT YOUR PRESENTERS:  Katie Kinde</vt:lpstr>
      <vt:lpstr>ABOUT THE CONTENT</vt:lpstr>
      <vt:lpstr>Safety Included 2026</vt:lpstr>
      <vt:lpstr>Safety Included 2026</vt:lpstr>
      <vt:lpstr>Safety Included 2026</vt:lpstr>
      <vt:lpstr>Safety Included 2026</vt:lpstr>
      <vt:lpstr>A SAFE WORKPLACE IS SOUND BUSINESS –  FOR EVERYBODY REGARDLESS OF NEUROTYPE</vt:lpstr>
      <vt:lpstr>Training Objectives</vt:lpstr>
      <vt:lpstr>Training Objectives </vt:lpstr>
      <vt:lpstr>MANAGEMENT LEADERSHIP</vt:lpstr>
      <vt:lpstr>WORKER PARTICIPATION</vt:lpstr>
      <vt:lpstr>WORKER PARTICIPATION</vt:lpstr>
      <vt:lpstr>HAZARD IDENTIFICATION AND ASSESSMENT</vt:lpstr>
      <vt:lpstr>HAZARD IDENTIFICATION AND ASSESSMENT</vt:lpstr>
      <vt:lpstr>HAZARD IDENTIFICATION AND ASSESSMENT</vt:lpstr>
      <vt:lpstr>HAZARD PREVENTION AND CONTROL</vt:lpstr>
      <vt:lpstr>HAZARD PREVENTION AND CONTROL</vt:lpstr>
      <vt:lpstr>EDUCATION AND TRAINING</vt:lpstr>
      <vt:lpstr>EDUCATION AND TRAINING</vt:lpstr>
      <vt:lpstr>PROGRAM EVALUATION AND IMPROVEMENT</vt:lpstr>
      <vt:lpstr>PROGRAM EVALUATION AND IMPROVEMENT</vt:lpstr>
      <vt:lpstr>COMMUNICATION AND COORDINATION</vt:lpstr>
      <vt:lpstr>COMMUNICATION AND COORDINATION</vt:lpstr>
      <vt:lpstr>COMMUNICATION AND COORDINATION</vt:lpstr>
      <vt:lpstr>COMMUNICATION AND COORDINATION</vt:lpstr>
      <vt:lpstr>HEALTH AND SAFETY PROGRAM BENEFITS</vt:lpstr>
      <vt:lpstr>How to Train Effectively </vt:lpstr>
      <vt:lpstr>CONSIDERATIONS FOR NEURODIVERSE EMPLOYEES</vt:lpstr>
      <vt:lpstr>CONSIDERATIONS FOR NEURODIVERSE EMPLOYEES</vt:lpstr>
      <vt:lpstr>CONSIDERATIONS FOR NEURODIVERSE EMPLOYEES</vt:lpstr>
      <vt:lpstr>SENSORY OVERLOAD</vt:lpstr>
      <vt:lpstr>SENSORY OVERLOAD</vt:lpstr>
      <vt:lpstr>SENSITIVITIES</vt:lpstr>
      <vt:lpstr>SENSITIVITIES</vt:lpstr>
      <vt:lpstr>SENSITIVITIES</vt:lpstr>
      <vt:lpstr>SENSITIVITIES</vt:lpstr>
      <vt:lpstr>SENSITIVITIES</vt:lpstr>
      <vt:lpstr>SENSITIVITIES</vt:lpstr>
      <vt:lpstr>SENSITIVITIES</vt:lpstr>
      <vt:lpstr>SENSITIVITIES</vt:lpstr>
      <vt:lpstr>Accommodations</vt:lpstr>
      <vt:lpstr>Accommodations</vt:lpstr>
      <vt:lpstr>Proprioception</vt:lpstr>
      <vt:lpstr>PROXIMITY</vt:lpstr>
      <vt:lpstr>PROXIMITY</vt:lpstr>
      <vt:lpstr>VERBAL AND NON-VERBAL  </vt:lpstr>
      <vt:lpstr>SHUTDOWN</vt:lpstr>
      <vt:lpstr>DURING SHUTDOWN</vt:lpstr>
      <vt:lpstr>VERBAL AND NON-VERBAL  </vt:lpstr>
      <vt:lpstr>VERBAL AND NON-VERBAL  </vt:lpstr>
      <vt:lpstr>EXAMPLE UNCLEAR </vt:lpstr>
      <vt:lpstr>EXAMPLE CLEAR VISUALS AND DESCRIPTIONS</vt:lpstr>
      <vt:lpstr>UNIVERSAL DESIGN METHODS</vt:lpstr>
      <vt:lpstr>TIME BUFFERED SCHEDULES</vt:lpstr>
      <vt:lpstr>MEMORY CAPACITY</vt:lpstr>
      <vt:lpstr>MEMORY CAPACITY</vt:lpstr>
      <vt:lpstr>TRAINING LOCATION</vt:lpstr>
      <vt:lpstr>SUMMARY</vt:lpstr>
      <vt:lpstr>SUMMARY</vt:lpstr>
      <vt:lpstr>Thank You – stay safe and healthy!</vt:lpstr>
      <vt:lpstr>RESOURCE CITATIONS</vt:lpstr>
      <vt:lpstr>RESOURCE CITATIONS</vt:lpstr>
      <vt:lpstr>SAFETY INCLUDED  Training Project in Partnership with MIOSHA CET Division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59</cp:revision>
  <cp:lastPrinted>2020-05-08T12:38:26Z</cp:lastPrinted>
  <dcterms:created xsi:type="dcterms:W3CDTF">2019-11-13T17:36:20Z</dcterms:created>
  <dcterms:modified xsi:type="dcterms:W3CDTF">2026-09-22T16:43:06Z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0x010100CA09011D89A01344A6FC0E1BD768620C</vt:lpwstr>
  </property>
  <property fmtid="{D5CDD505-2E9C-101B-9397-08002B2CF9AE}" pid="3" name="MediaServiceImageTags">
    <vt:lpwstr/>
  </property>
</Properties>
</file>