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87"/>
  </p:notesMasterIdLst>
  <p:handoutMasterIdLst>
    <p:handoutMasterId r:id="rId88"/>
  </p:handoutMasterIdLst>
  <p:sldIdLst>
    <p:sldId id="449" r:id="rId5"/>
    <p:sldId id="450" r:id="rId6"/>
    <p:sldId id="451" r:id="rId7"/>
    <p:sldId id="452" r:id="rId8"/>
    <p:sldId id="336" r:id="rId9"/>
    <p:sldId id="453" r:id="rId10"/>
    <p:sldId id="454" r:id="rId11"/>
    <p:sldId id="455" r:id="rId12"/>
    <p:sldId id="334" r:id="rId13"/>
    <p:sldId id="456" r:id="rId14"/>
    <p:sldId id="409" r:id="rId15"/>
    <p:sldId id="310" r:id="rId16"/>
    <p:sldId id="458" r:id="rId17"/>
    <p:sldId id="311" r:id="rId18"/>
    <p:sldId id="498" r:id="rId19"/>
    <p:sldId id="317" r:id="rId20"/>
    <p:sldId id="318" r:id="rId21"/>
    <p:sldId id="309" r:id="rId22"/>
    <p:sldId id="303" r:id="rId23"/>
    <p:sldId id="312" r:id="rId24"/>
    <p:sldId id="313" r:id="rId25"/>
    <p:sldId id="314" r:id="rId26"/>
    <p:sldId id="315" r:id="rId27"/>
    <p:sldId id="316" r:id="rId28"/>
    <p:sldId id="499" r:id="rId29"/>
    <p:sldId id="433" r:id="rId30"/>
    <p:sldId id="415" r:id="rId31"/>
    <p:sldId id="396" r:id="rId32"/>
    <p:sldId id="400" r:id="rId33"/>
    <p:sldId id="440" r:id="rId34"/>
    <p:sldId id="421" r:id="rId35"/>
    <p:sldId id="407" r:id="rId36"/>
    <p:sldId id="405" r:id="rId37"/>
    <p:sldId id="422" r:id="rId38"/>
    <p:sldId id="411" r:id="rId39"/>
    <p:sldId id="389" r:id="rId40"/>
    <p:sldId id="423" r:id="rId41"/>
    <p:sldId id="445" r:id="rId42"/>
    <p:sldId id="424" r:id="rId43"/>
    <p:sldId id="425" r:id="rId44"/>
    <p:sldId id="414" r:id="rId45"/>
    <p:sldId id="380" r:id="rId46"/>
    <p:sldId id="497" r:id="rId47"/>
    <p:sldId id="489" r:id="rId48"/>
    <p:sldId id="491" r:id="rId49"/>
    <p:sldId id="493" r:id="rId50"/>
    <p:sldId id="490" r:id="rId51"/>
    <p:sldId id="438" r:id="rId52"/>
    <p:sldId id="435" r:id="rId53"/>
    <p:sldId id="437" r:id="rId54"/>
    <p:sldId id="439" r:id="rId55"/>
    <p:sldId id="478" r:id="rId56"/>
    <p:sldId id="477" r:id="rId57"/>
    <p:sldId id="480" r:id="rId58"/>
    <p:sldId id="494" r:id="rId59"/>
    <p:sldId id="495" r:id="rId60"/>
    <p:sldId id="496" r:id="rId61"/>
    <p:sldId id="486" r:id="rId62"/>
    <p:sldId id="444" r:id="rId63"/>
    <p:sldId id="342" r:id="rId64"/>
    <p:sldId id="399" r:id="rId65"/>
    <p:sldId id="406" r:id="rId66"/>
    <p:sldId id="364" r:id="rId67"/>
    <p:sldId id="398" r:id="rId68"/>
    <p:sldId id="469" r:id="rId69"/>
    <p:sldId id="397" r:id="rId70"/>
    <p:sldId id="386" r:id="rId71"/>
    <p:sldId id="365" r:id="rId72"/>
    <p:sldId id="366" r:id="rId73"/>
    <p:sldId id="338" r:id="rId74"/>
    <p:sldId id="348" r:id="rId75"/>
    <p:sldId id="349" r:id="rId76"/>
    <p:sldId id="350" r:id="rId77"/>
    <p:sldId id="426" r:id="rId78"/>
    <p:sldId id="427" r:id="rId79"/>
    <p:sldId id="339" r:id="rId80"/>
    <p:sldId id="474" r:id="rId81"/>
    <p:sldId id="447" r:id="rId82"/>
    <p:sldId id="448" r:id="rId83"/>
    <p:sldId id="413" r:id="rId84"/>
    <p:sldId id="408" r:id="rId85"/>
    <p:sldId id="337" r:id="rId8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FFC41F-BCC2-4489-5E5E-C918210770F6}" v="63" dt="2026-07-21T16:49:19.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64" autoAdjust="0"/>
    <p:restoredTop sz="94635"/>
  </p:normalViewPr>
  <p:slideViewPr>
    <p:cSldViewPr snapToGrid="0" snapToObjects="1">
      <p:cViewPr varScale="1">
        <p:scale>
          <a:sx n="151" d="100"/>
          <a:sy n="151" d="100"/>
        </p:scale>
        <p:origin x="-96" y="-10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Kinde" userId="S::kkinde@incompassmi.org::de150f13-2f84-43af-89be-e5dc988c63b1" providerId="AD" clId="Web-{11AF0377-BFBC-E304-B8BB-D2D815001860}"/>
    <pc:docChg chg="addSld delSld modSld sldOrd">
      <pc:chgData name="Katie Kinde" userId="S::kkinde@incompassmi.org::de150f13-2f84-43af-89be-e5dc988c63b1" providerId="AD" clId="Web-{11AF0377-BFBC-E304-B8BB-D2D815001860}" dt="2026-07-17T19:57:25.281" v="1442" actId="20577"/>
      <pc:docMkLst>
        <pc:docMk/>
      </pc:docMkLst>
      <pc:sldChg chg="modSp">
        <pc:chgData name="Katie Kinde" userId="S::kkinde@incompassmi.org::de150f13-2f84-43af-89be-e5dc988c63b1" providerId="AD" clId="Web-{11AF0377-BFBC-E304-B8BB-D2D815001860}" dt="2026-07-16T13:50:11.429" v="99" actId="20577"/>
        <pc:sldMkLst>
          <pc:docMk/>
          <pc:sldMk cId="3810250382" sldId="303"/>
        </pc:sldMkLst>
        <pc:spChg chg="mod">
          <ac:chgData name="Katie Kinde" userId="S::kkinde@incompassmi.org::de150f13-2f84-43af-89be-e5dc988c63b1" providerId="AD" clId="Web-{11AF0377-BFBC-E304-B8BB-D2D815001860}" dt="2026-07-16T13:50:08.742" v="98" actId="20577"/>
          <ac:spMkLst>
            <pc:docMk/>
            <pc:sldMk cId="3810250382" sldId="303"/>
            <ac:spMk id="3" creationId="{5AF944E1-FE1F-214C-90C2-9A98B1591EF3}"/>
          </ac:spMkLst>
        </pc:spChg>
        <pc:spChg chg="mod">
          <ac:chgData name="Katie Kinde" userId="S::kkinde@incompassmi.org::de150f13-2f84-43af-89be-e5dc988c63b1" providerId="AD" clId="Web-{11AF0377-BFBC-E304-B8BB-D2D815001860}" dt="2026-07-16T13:50:11.429" v="99" actId="20577"/>
          <ac:spMkLst>
            <pc:docMk/>
            <pc:sldMk cId="3810250382" sldId="303"/>
            <ac:spMk id="4" creationId="{00000000-0000-0000-0000-000000000000}"/>
          </ac:spMkLst>
        </pc:spChg>
      </pc:sldChg>
      <pc:sldChg chg="modSp">
        <pc:chgData name="Katie Kinde" userId="S::kkinde@incompassmi.org::de150f13-2f84-43af-89be-e5dc988c63b1" providerId="AD" clId="Web-{11AF0377-BFBC-E304-B8BB-D2D815001860}" dt="2026-07-16T13:50:04.226" v="96" actId="20577"/>
        <pc:sldMkLst>
          <pc:docMk/>
          <pc:sldMk cId="3906677546" sldId="309"/>
        </pc:sldMkLst>
        <pc:spChg chg="mod">
          <ac:chgData name="Katie Kinde" userId="S::kkinde@incompassmi.org::de150f13-2f84-43af-89be-e5dc988c63b1" providerId="AD" clId="Web-{11AF0377-BFBC-E304-B8BB-D2D815001860}" dt="2026-07-16T13:50:04.226" v="96" actId="20577"/>
          <ac:spMkLst>
            <pc:docMk/>
            <pc:sldMk cId="3906677546" sldId="309"/>
            <ac:spMk id="3" creationId="{5AF944E1-FE1F-214C-90C2-9A98B1591EF3}"/>
          </ac:spMkLst>
        </pc:spChg>
        <pc:spChg chg="mod">
          <ac:chgData name="Katie Kinde" userId="S::kkinde@incompassmi.org::de150f13-2f84-43af-89be-e5dc988c63b1" providerId="AD" clId="Web-{11AF0377-BFBC-E304-B8BB-D2D815001860}" dt="2026-07-16T13:50:01.101" v="95" actId="20577"/>
          <ac:spMkLst>
            <pc:docMk/>
            <pc:sldMk cId="3906677546" sldId="309"/>
            <ac:spMk id="6" creationId="{00000000-0000-0000-0000-000000000000}"/>
          </ac:spMkLst>
        </pc:spChg>
      </pc:sldChg>
      <pc:sldChg chg="ord">
        <pc:chgData name="Katie Kinde" userId="S::kkinde@incompassmi.org::de150f13-2f84-43af-89be-e5dc988c63b1" providerId="AD" clId="Web-{11AF0377-BFBC-E304-B8BB-D2D815001860}" dt="2026-07-16T13:49:29.490" v="80"/>
        <pc:sldMkLst>
          <pc:docMk/>
          <pc:sldMk cId="2371691033" sldId="310"/>
        </pc:sldMkLst>
      </pc:sldChg>
      <pc:sldChg chg="modSp mod ord modClrScheme chgLayout">
        <pc:chgData name="Katie Kinde" userId="S::kkinde@incompassmi.org::de150f13-2f84-43af-89be-e5dc988c63b1" providerId="AD" clId="Web-{11AF0377-BFBC-E304-B8BB-D2D815001860}" dt="2026-07-17T19:55:30.953" v="1429" actId="1076"/>
        <pc:sldMkLst>
          <pc:docMk/>
          <pc:sldMk cId="3921469990" sldId="317"/>
        </pc:sldMkLst>
        <pc:picChg chg="mod ord">
          <ac:chgData name="Katie Kinde" userId="S::kkinde@incompassmi.org::de150f13-2f84-43af-89be-e5dc988c63b1" providerId="AD" clId="Web-{11AF0377-BFBC-E304-B8BB-D2D815001860}" dt="2026-07-17T19:55:30.953" v="1429" actId="1076"/>
          <ac:picMkLst>
            <pc:docMk/>
            <pc:sldMk cId="3921469990" sldId="317"/>
            <ac:picMk id="4" creationId="{00000000-0000-0000-0000-000000000000}"/>
          </ac:picMkLst>
        </pc:picChg>
      </pc:sldChg>
      <pc:sldChg chg="modSp mod modClrScheme chgLayout">
        <pc:chgData name="Katie Kinde" userId="S::kkinde@incompassmi.org::de150f13-2f84-43af-89be-e5dc988c63b1" providerId="AD" clId="Web-{11AF0377-BFBC-E304-B8BB-D2D815001860}" dt="2026-07-17T19:55:12.484" v="1427" actId="1076"/>
        <pc:sldMkLst>
          <pc:docMk/>
          <pc:sldMk cId="2263867167" sldId="318"/>
        </pc:sldMkLst>
        <pc:picChg chg="mod ord">
          <ac:chgData name="Katie Kinde" userId="S::kkinde@incompassmi.org::de150f13-2f84-43af-89be-e5dc988c63b1" providerId="AD" clId="Web-{11AF0377-BFBC-E304-B8BB-D2D815001860}" dt="2026-07-17T19:55:12.484" v="1427" actId="1076"/>
          <ac:picMkLst>
            <pc:docMk/>
            <pc:sldMk cId="2263867167" sldId="318"/>
            <ac:picMk id="3" creationId="{00000000-0000-0000-0000-000000000000}"/>
          </ac:picMkLst>
        </pc:picChg>
      </pc:sldChg>
      <pc:sldChg chg="add">
        <pc:chgData name="Katie Kinde" userId="S::kkinde@incompassmi.org::de150f13-2f84-43af-89be-e5dc988c63b1" providerId="AD" clId="Web-{11AF0377-BFBC-E304-B8BB-D2D815001860}" dt="2026-07-16T13:48:14.736" v="69"/>
        <pc:sldMkLst>
          <pc:docMk/>
          <pc:sldMk cId="2851911589" sldId="334"/>
        </pc:sldMkLst>
      </pc:sldChg>
      <pc:sldChg chg="add">
        <pc:chgData name="Katie Kinde" userId="S::kkinde@incompassmi.org::de150f13-2f84-43af-89be-e5dc988c63b1" providerId="AD" clId="Web-{11AF0377-BFBC-E304-B8BB-D2D815001860}" dt="2026-07-16T13:48:14.221" v="65"/>
        <pc:sldMkLst>
          <pc:docMk/>
          <pc:sldMk cId="18173335" sldId="336"/>
        </pc:sldMkLst>
      </pc:sldChg>
      <pc:sldChg chg="modSp add">
        <pc:chgData name="Katie Kinde" userId="S::kkinde@incompassmi.org::de150f13-2f84-43af-89be-e5dc988c63b1" providerId="AD" clId="Web-{11AF0377-BFBC-E304-B8BB-D2D815001860}" dt="2026-07-16T13:46:12.918" v="52" actId="20577"/>
        <pc:sldMkLst>
          <pc:docMk/>
          <pc:sldMk cId="153979480" sldId="337"/>
        </pc:sldMkLst>
        <pc:spChg chg="mod">
          <ac:chgData name="Katie Kinde" userId="S::kkinde@incompassmi.org::de150f13-2f84-43af-89be-e5dc988c63b1" providerId="AD" clId="Web-{11AF0377-BFBC-E304-B8BB-D2D815001860}" dt="2026-07-16T13:46:12.918" v="52" actId="20577"/>
          <ac:spMkLst>
            <pc:docMk/>
            <pc:sldMk cId="153979480" sldId="337"/>
            <ac:spMk id="3" creationId="{0B03FFD3-6292-F340-ADFC-3CE4DBEBF682}"/>
          </ac:spMkLst>
        </pc:spChg>
      </pc:sldChg>
      <pc:sldChg chg="modSp add ord">
        <pc:chgData name="Katie Kinde" userId="S::kkinde@incompassmi.org::de150f13-2f84-43af-89be-e5dc988c63b1" providerId="AD" clId="Web-{11AF0377-BFBC-E304-B8BB-D2D815001860}" dt="2026-07-17T13:27:35.529" v="1281" actId="20577"/>
        <pc:sldMkLst>
          <pc:docMk/>
          <pc:sldMk cId="217323935" sldId="338"/>
        </pc:sldMkLst>
        <pc:spChg chg="mod">
          <ac:chgData name="Katie Kinde" userId="S::kkinde@incompassmi.org::de150f13-2f84-43af-89be-e5dc988c63b1" providerId="AD" clId="Web-{11AF0377-BFBC-E304-B8BB-D2D815001860}" dt="2026-07-17T13:27:35.529" v="1281" actId="20577"/>
          <ac:spMkLst>
            <pc:docMk/>
            <pc:sldMk cId="217323935" sldId="338"/>
            <ac:spMk id="3" creationId="{052FC567-0310-D161-218C-270F0B78EB76}"/>
          </ac:spMkLst>
        </pc:spChg>
      </pc:sldChg>
      <pc:sldChg chg="modSp add">
        <pc:chgData name="Katie Kinde" userId="S::kkinde@incompassmi.org::de150f13-2f84-43af-89be-e5dc988c63b1" providerId="AD" clId="Web-{11AF0377-BFBC-E304-B8BB-D2D815001860}" dt="2026-07-17T13:33:37.799" v="1304" actId="20577"/>
        <pc:sldMkLst>
          <pc:docMk/>
          <pc:sldMk cId="3225878556" sldId="339"/>
        </pc:sldMkLst>
        <pc:spChg chg="mod">
          <ac:chgData name="Katie Kinde" userId="S::kkinde@incompassmi.org::de150f13-2f84-43af-89be-e5dc988c63b1" providerId="AD" clId="Web-{11AF0377-BFBC-E304-B8BB-D2D815001860}" dt="2026-07-17T13:33:37.799" v="1304" actId="20577"/>
          <ac:spMkLst>
            <pc:docMk/>
            <pc:sldMk cId="3225878556" sldId="339"/>
            <ac:spMk id="3" creationId="{5AF944E1-FE1F-214C-90C2-9A98B1591EF3}"/>
          </ac:spMkLst>
        </pc:spChg>
      </pc:sldChg>
      <pc:sldChg chg="modSp add ord">
        <pc:chgData name="Katie Kinde" userId="S::kkinde@incompassmi.org::de150f13-2f84-43af-89be-e5dc988c63b1" providerId="AD" clId="Web-{11AF0377-BFBC-E304-B8BB-D2D815001860}" dt="2026-07-17T13:11:53.391" v="1153" actId="20577"/>
        <pc:sldMkLst>
          <pc:docMk/>
          <pc:sldMk cId="1500380660" sldId="342"/>
        </pc:sldMkLst>
        <pc:spChg chg="mod">
          <ac:chgData name="Katie Kinde" userId="S::kkinde@incompassmi.org::de150f13-2f84-43af-89be-e5dc988c63b1" providerId="AD" clId="Web-{11AF0377-BFBC-E304-B8BB-D2D815001860}" dt="2026-07-16T13:53:40.299" v="163" actId="20577"/>
          <ac:spMkLst>
            <pc:docMk/>
            <pc:sldMk cId="1500380660" sldId="342"/>
            <ac:spMk id="2" creationId="{0AADBC96-D89C-50EE-587C-39921BD34F3F}"/>
          </ac:spMkLst>
        </pc:spChg>
        <pc:spChg chg="mod">
          <ac:chgData name="Katie Kinde" userId="S::kkinde@incompassmi.org::de150f13-2f84-43af-89be-e5dc988c63b1" providerId="AD" clId="Web-{11AF0377-BFBC-E304-B8BB-D2D815001860}" dt="2026-07-17T13:11:53.391" v="1153" actId="20577"/>
          <ac:spMkLst>
            <pc:docMk/>
            <pc:sldMk cId="1500380660" sldId="342"/>
            <ac:spMk id="3" creationId="{209E8B81-F5A4-E902-C4D2-82B6F691077B}"/>
          </ac:spMkLst>
        </pc:spChg>
      </pc:sldChg>
      <pc:sldChg chg="add">
        <pc:chgData name="Katie Kinde" userId="S::kkinde@incompassmi.org::de150f13-2f84-43af-89be-e5dc988c63b1" providerId="AD" clId="Web-{11AF0377-BFBC-E304-B8BB-D2D815001860}" dt="2026-07-16T13:45:38.151" v="37"/>
        <pc:sldMkLst>
          <pc:docMk/>
          <pc:sldMk cId="1384893385" sldId="348"/>
        </pc:sldMkLst>
      </pc:sldChg>
      <pc:sldChg chg="modSp add">
        <pc:chgData name="Katie Kinde" userId="S::kkinde@incompassmi.org::de150f13-2f84-43af-89be-e5dc988c63b1" providerId="AD" clId="Web-{11AF0377-BFBC-E304-B8BB-D2D815001860}" dt="2026-07-17T13:14:31.518" v="1190" actId="20577"/>
        <pc:sldMkLst>
          <pc:docMk/>
          <pc:sldMk cId="2884662771" sldId="349"/>
        </pc:sldMkLst>
        <pc:spChg chg="mod">
          <ac:chgData name="Katie Kinde" userId="S::kkinde@incompassmi.org::de150f13-2f84-43af-89be-e5dc988c63b1" providerId="AD" clId="Web-{11AF0377-BFBC-E304-B8BB-D2D815001860}" dt="2026-07-17T13:14:31.518" v="1190" actId="20577"/>
          <ac:spMkLst>
            <pc:docMk/>
            <pc:sldMk cId="2884662771" sldId="349"/>
            <ac:spMk id="3" creationId="{3EE0FC9C-C6B5-76DA-75A8-78572300165D}"/>
          </ac:spMkLst>
        </pc:spChg>
      </pc:sldChg>
      <pc:sldChg chg="add">
        <pc:chgData name="Katie Kinde" userId="S::kkinde@incompassmi.org::de150f13-2f84-43af-89be-e5dc988c63b1" providerId="AD" clId="Web-{11AF0377-BFBC-E304-B8BB-D2D815001860}" dt="2026-07-16T13:45:38.744" v="39"/>
        <pc:sldMkLst>
          <pc:docMk/>
          <pc:sldMk cId="3903923516" sldId="350"/>
        </pc:sldMkLst>
      </pc:sldChg>
      <pc:sldChg chg="modSp add">
        <pc:chgData name="Katie Kinde" userId="S::kkinde@incompassmi.org::de150f13-2f84-43af-89be-e5dc988c63b1" providerId="AD" clId="Web-{11AF0377-BFBC-E304-B8BB-D2D815001860}" dt="2026-07-16T13:56:17.931" v="210" actId="20577"/>
        <pc:sldMkLst>
          <pc:docMk/>
          <pc:sldMk cId="2233641165" sldId="364"/>
        </pc:sldMkLst>
        <pc:spChg chg="mod">
          <ac:chgData name="Katie Kinde" userId="S::kkinde@incompassmi.org::de150f13-2f84-43af-89be-e5dc988c63b1" providerId="AD" clId="Web-{11AF0377-BFBC-E304-B8BB-D2D815001860}" dt="2026-07-16T13:56:17.931" v="210" actId="20577"/>
          <ac:spMkLst>
            <pc:docMk/>
            <pc:sldMk cId="2233641165" sldId="364"/>
            <ac:spMk id="3" creationId="{E6DDE5B3-6E60-58CA-FE41-871454F34096}"/>
          </ac:spMkLst>
        </pc:spChg>
      </pc:sldChg>
      <pc:sldChg chg="add">
        <pc:chgData name="Katie Kinde" userId="S::kkinde@incompassmi.org::de150f13-2f84-43af-89be-e5dc988c63b1" providerId="AD" clId="Web-{11AF0377-BFBC-E304-B8BB-D2D815001860}" dt="2026-07-16T13:45:37.635" v="34"/>
        <pc:sldMkLst>
          <pc:docMk/>
          <pc:sldMk cId="355957344" sldId="365"/>
        </pc:sldMkLst>
      </pc:sldChg>
      <pc:sldChg chg="modSp add">
        <pc:chgData name="Katie Kinde" userId="S::kkinde@incompassmi.org::de150f13-2f84-43af-89be-e5dc988c63b1" providerId="AD" clId="Web-{11AF0377-BFBC-E304-B8BB-D2D815001860}" dt="2026-07-17T14:30:34.158" v="1344" actId="20577"/>
        <pc:sldMkLst>
          <pc:docMk/>
          <pc:sldMk cId="3727891325" sldId="366"/>
        </pc:sldMkLst>
        <pc:spChg chg="mod">
          <ac:chgData name="Katie Kinde" userId="S::kkinde@incompassmi.org::de150f13-2f84-43af-89be-e5dc988c63b1" providerId="AD" clId="Web-{11AF0377-BFBC-E304-B8BB-D2D815001860}" dt="2026-07-17T14:30:34.158" v="1344" actId="20577"/>
          <ac:spMkLst>
            <pc:docMk/>
            <pc:sldMk cId="3727891325" sldId="366"/>
            <ac:spMk id="7" creationId="{CAEC085E-285E-A8F4-8BB9-4B3334405A73}"/>
          </ac:spMkLst>
        </pc:spChg>
      </pc:sldChg>
      <pc:sldChg chg="modSp add del">
        <pc:chgData name="Katie Kinde" userId="S::kkinde@incompassmi.org::de150f13-2f84-43af-89be-e5dc988c63b1" providerId="AD" clId="Web-{11AF0377-BFBC-E304-B8BB-D2D815001860}" dt="2026-07-17T13:03:49.916" v="984" actId="20577"/>
        <pc:sldMkLst>
          <pc:docMk/>
          <pc:sldMk cId="3975063408" sldId="380"/>
        </pc:sldMkLst>
        <pc:spChg chg="mod">
          <ac:chgData name="Katie Kinde" userId="S::kkinde@incompassmi.org::de150f13-2f84-43af-89be-e5dc988c63b1" providerId="AD" clId="Web-{11AF0377-BFBC-E304-B8BB-D2D815001860}" dt="2026-07-17T13:03:49.916" v="984" actId="20577"/>
          <ac:spMkLst>
            <pc:docMk/>
            <pc:sldMk cId="3975063408" sldId="380"/>
            <ac:spMk id="3" creationId="{42311297-EAD1-D583-6C03-851ED2603B69}"/>
          </ac:spMkLst>
        </pc:spChg>
      </pc:sldChg>
      <pc:sldChg chg="modSp add">
        <pc:chgData name="Katie Kinde" userId="S::kkinde@incompassmi.org::de150f13-2f84-43af-89be-e5dc988c63b1" providerId="AD" clId="Web-{11AF0377-BFBC-E304-B8BB-D2D815001860}" dt="2026-07-17T13:13:42.955" v="1186" actId="20577"/>
        <pc:sldMkLst>
          <pc:docMk/>
          <pc:sldMk cId="3363709791" sldId="386"/>
        </pc:sldMkLst>
        <pc:spChg chg="mod">
          <ac:chgData name="Katie Kinde" userId="S::kkinde@incompassmi.org::de150f13-2f84-43af-89be-e5dc988c63b1" providerId="AD" clId="Web-{11AF0377-BFBC-E304-B8BB-D2D815001860}" dt="2026-07-17T13:13:42.955" v="1186" actId="20577"/>
          <ac:spMkLst>
            <pc:docMk/>
            <pc:sldMk cId="3363709791" sldId="386"/>
            <ac:spMk id="3" creationId="{2A2B544D-C84A-DCB1-6441-5E8CE44F49B9}"/>
          </ac:spMkLst>
        </pc:spChg>
      </pc:sldChg>
      <pc:sldChg chg="modSp add">
        <pc:chgData name="Katie Kinde" userId="S::kkinde@incompassmi.org::de150f13-2f84-43af-89be-e5dc988c63b1" providerId="AD" clId="Web-{11AF0377-BFBC-E304-B8BB-D2D815001860}" dt="2026-07-17T12:58:53.866" v="927" actId="20577"/>
        <pc:sldMkLst>
          <pc:docMk/>
          <pc:sldMk cId="3274428635" sldId="389"/>
        </pc:sldMkLst>
        <pc:spChg chg="mod">
          <ac:chgData name="Katie Kinde" userId="S::kkinde@incompassmi.org::de150f13-2f84-43af-89be-e5dc988c63b1" providerId="AD" clId="Web-{11AF0377-BFBC-E304-B8BB-D2D815001860}" dt="2026-07-16T13:52:35.780" v="152" actId="20577"/>
          <ac:spMkLst>
            <pc:docMk/>
            <pc:sldMk cId="3274428635" sldId="389"/>
            <ac:spMk id="2" creationId="{7C571426-8655-8A87-89CA-8AAA80C081E9}"/>
          </ac:spMkLst>
        </pc:spChg>
        <pc:spChg chg="mod">
          <ac:chgData name="Katie Kinde" userId="S::kkinde@incompassmi.org::de150f13-2f84-43af-89be-e5dc988c63b1" providerId="AD" clId="Web-{11AF0377-BFBC-E304-B8BB-D2D815001860}" dt="2026-07-17T12:58:53.866" v="927" actId="20577"/>
          <ac:spMkLst>
            <pc:docMk/>
            <pc:sldMk cId="3274428635" sldId="389"/>
            <ac:spMk id="3" creationId="{E18C7FD9-431B-DA9F-4C3B-DC638001E85D}"/>
          </ac:spMkLst>
        </pc:spChg>
      </pc:sldChg>
      <pc:sldChg chg="add">
        <pc:chgData name="Katie Kinde" userId="S::kkinde@incompassmi.org::de150f13-2f84-43af-89be-e5dc988c63b1" providerId="AD" clId="Web-{11AF0377-BFBC-E304-B8BB-D2D815001860}" dt="2026-07-16T13:45:34.447" v="12"/>
        <pc:sldMkLst>
          <pc:docMk/>
          <pc:sldMk cId="525739043" sldId="396"/>
        </pc:sldMkLst>
      </pc:sldChg>
      <pc:sldChg chg="add">
        <pc:chgData name="Katie Kinde" userId="S::kkinde@incompassmi.org::de150f13-2f84-43af-89be-e5dc988c63b1" providerId="AD" clId="Web-{11AF0377-BFBC-E304-B8BB-D2D815001860}" dt="2026-07-16T13:45:37.401" v="32"/>
        <pc:sldMkLst>
          <pc:docMk/>
          <pc:sldMk cId="3644428359" sldId="397"/>
        </pc:sldMkLst>
      </pc:sldChg>
      <pc:sldChg chg="modSp add">
        <pc:chgData name="Katie Kinde" userId="S::kkinde@incompassmi.org::de150f13-2f84-43af-89be-e5dc988c63b1" providerId="AD" clId="Web-{11AF0377-BFBC-E304-B8BB-D2D815001860}" dt="2026-07-17T13:35:34.566" v="1322" actId="20577"/>
        <pc:sldMkLst>
          <pc:docMk/>
          <pc:sldMk cId="417481957" sldId="398"/>
        </pc:sldMkLst>
        <pc:spChg chg="mod">
          <ac:chgData name="Katie Kinde" userId="S::kkinde@incompassmi.org::de150f13-2f84-43af-89be-e5dc988c63b1" providerId="AD" clId="Web-{11AF0377-BFBC-E304-B8BB-D2D815001860}" dt="2026-07-17T13:35:34.566" v="1322" actId="20577"/>
          <ac:spMkLst>
            <pc:docMk/>
            <pc:sldMk cId="417481957" sldId="398"/>
            <ac:spMk id="2" creationId="{A4583E94-C46E-72B1-B76C-4A9D9BD13CEB}"/>
          </ac:spMkLst>
        </pc:spChg>
        <pc:spChg chg="mod">
          <ac:chgData name="Katie Kinde" userId="S::kkinde@incompassmi.org::de150f13-2f84-43af-89be-e5dc988c63b1" providerId="AD" clId="Web-{11AF0377-BFBC-E304-B8BB-D2D815001860}" dt="2026-07-17T13:26:43.122" v="1277" actId="20577"/>
          <ac:spMkLst>
            <pc:docMk/>
            <pc:sldMk cId="417481957" sldId="398"/>
            <ac:spMk id="3" creationId="{EBBE3032-1645-EF57-60C5-CE3ABB2996A7}"/>
          </ac:spMkLst>
        </pc:spChg>
      </pc:sldChg>
      <pc:sldChg chg="modSp add">
        <pc:chgData name="Katie Kinde" userId="S::kkinde@incompassmi.org::de150f13-2f84-43af-89be-e5dc988c63b1" providerId="AD" clId="Web-{11AF0377-BFBC-E304-B8BB-D2D815001860}" dt="2026-07-16T13:54:18.254" v="175" actId="20577"/>
        <pc:sldMkLst>
          <pc:docMk/>
          <pc:sldMk cId="1861535389" sldId="399"/>
        </pc:sldMkLst>
        <pc:spChg chg="mod">
          <ac:chgData name="Katie Kinde" userId="S::kkinde@incompassmi.org::de150f13-2f84-43af-89be-e5dc988c63b1" providerId="AD" clId="Web-{11AF0377-BFBC-E304-B8BB-D2D815001860}" dt="2026-07-16T13:54:18.254" v="175" actId="20577"/>
          <ac:spMkLst>
            <pc:docMk/>
            <pc:sldMk cId="1861535389" sldId="399"/>
            <ac:spMk id="2" creationId="{5CCF5A82-14F2-1E41-D296-06DB4B0C1935}"/>
          </ac:spMkLst>
        </pc:spChg>
      </pc:sldChg>
      <pc:sldChg chg="add">
        <pc:chgData name="Katie Kinde" userId="S::kkinde@incompassmi.org::de150f13-2f84-43af-89be-e5dc988c63b1" providerId="AD" clId="Web-{11AF0377-BFBC-E304-B8BB-D2D815001860}" dt="2026-07-16T13:45:34.557" v="13"/>
        <pc:sldMkLst>
          <pc:docMk/>
          <pc:sldMk cId="1942207918" sldId="400"/>
        </pc:sldMkLst>
      </pc:sldChg>
      <pc:sldChg chg="modSp add">
        <pc:chgData name="Katie Kinde" userId="S::kkinde@incompassmi.org::de150f13-2f84-43af-89be-e5dc988c63b1" providerId="AD" clId="Web-{11AF0377-BFBC-E304-B8BB-D2D815001860}" dt="2026-07-16T13:52:58.875" v="158" actId="20577"/>
        <pc:sldMkLst>
          <pc:docMk/>
          <pc:sldMk cId="2722111370" sldId="405"/>
        </pc:sldMkLst>
        <pc:spChg chg="mod">
          <ac:chgData name="Katie Kinde" userId="S::kkinde@incompassmi.org::de150f13-2f84-43af-89be-e5dc988c63b1" providerId="AD" clId="Web-{11AF0377-BFBC-E304-B8BB-D2D815001860}" dt="2026-07-16T13:52:58.875" v="158" actId="20577"/>
          <ac:spMkLst>
            <pc:docMk/>
            <pc:sldMk cId="2722111370" sldId="405"/>
            <ac:spMk id="2" creationId="{172ACBF5-9360-97A1-E104-468BA7E19ADE}"/>
          </ac:spMkLst>
        </pc:spChg>
      </pc:sldChg>
      <pc:sldChg chg="modSp add">
        <pc:chgData name="Katie Kinde" userId="S::kkinde@incompassmi.org::de150f13-2f84-43af-89be-e5dc988c63b1" providerId="AD" clId="Web-{11AF0377-BFBC-E304-B8BB-D2D815001860}" dt="2026-07-17T13:13:01.580" v="1184" actId="20577"/>
        <pc:sldMkLst>
          <pc:docMk/>
          <pc:sldMk cId="1518215865" sldId="406"/>
        </pc:sldMkLst>
        <pc:spChg chg="mod">
          <ac:chgData name="Katie Kinde" userId="S::kkinde@incompassmi.org::de150f13-2f84-43af-89be-e5dc988c63b1" providerId="AD" clId="Web-{11AF0377-BFBC-E304-B8BB-D2D815001860}" dt="2026-07-16T13:54:22.332" v="177" actId="20577"/>
          <ac:spMkLst>
            <pc:docMk/>
            <pc:sldMk cId="1518215865" sldId="406"/>
            <ac:spMk id="2" creationId="{DCDFFC32-0ABE-380C-28A0-D53F1C20B2A4}"/>
          </ac:spMkLst>
        </pc:spChg>
        <pc:spChg chg="mod">
          <ac:chgData name="Katie Kinde" userId="S::kkinde@incompassmi.org::de150f13-2f84-43af-89be-e5dc988c63b1" providerId="AD" clId="Web-{11AF0377-BFBC-E304-B8BB-D2D815001860}" dt="2026-07-17T13:13:01.580" v="1184" actId="20577"/>
          <ac:spMkLst>
            <pc:docMk/>
            <pc:sldMk cId="1518215865" sldId="406"/>
            <ac:spMk id="3" creationId="{5F543E2C-685D-579C-6DC2-B7489F9A92BE}"/>
          </ac:spMkLst>
        </pc:spChg>
      </pc:sldChg>
      <pc:sldChg chg="modSp add">
        <pc:chgData name="Katie Kinde" userId="S::kkinde@incompassmi.org::de150f13-2f84-43af-89be-e5dc988c63b1" providerId="AD" clId="Web-{11AF0377-BFBC-E304-B8BB-D2D815001860}" dt="2026-07-17T13:02:14.384" v="959" actId="20577"/>
        <pc:sldMkLst>
          <pc:docMk/>
          <pc:sldMk cId="1068334638" sldId="407"/>
        </pc:sldMkLst>
        <pc:spChg chg="mod">
          <ac:chgData name="Katie Kinde" userId="S::kkinde@incompassmi.org::de150f13-2f84-43af-89be-e5dc988c63b1" providerId="AD" clId="Web-{11AF0377-BFBC-E304-B8BB-D2D815001860}" dt="2026-07-17T13:02:14.384" v="959" actId="20577"/>
          <ac:spMkLst>
            <pc:docMk/>
            <pc:sldMk cId="1068334638" sldId="407"/>
            <ac:spMk id="3" creationId="{C466B85F-6AE9-072D-B5B4-B71F91B948D1}"/>
          </ac:spMkLst>
        </pc:spChg>
      </pc:sldChg>
      <pc:sldChg chg="modSp add">
        <pc:chgData name="Katie Kinde" userId="S::kkinde@incompassmi.org::de150f13-2f84-43af-89be-e5dc988c63b1" providerId="AD" clId="Web-{11AF0377-BFBC-E304-B8BB-D2D815001860}" dt="2026-07-16T13:46:31.372" v="57" actId="20577"/>
        <pc:sldMkLst>
          <pc:docMk/>
          <pc:sldMk cId="2413411006" sldId="408"/>
        </pc:sldMkLst>
        <pc:spChg chg="mod">
          <ac:chgData name="Katie Kinde" userId="S::kkinde@incompassmi.org::de150f13-2f84-43af-89be-e5dc988c63b1" providerId="AD" clId="Web-{11AF0377-BFBC-E304-B8BB-D2D815001860}" dt="2026-07-16T13:46:31.372" v="57" actId="20577"/>
          <ac:spMkLst>
            <pc:docMk/>
            <pc:sldMk cId="2413411006" sldId="408"/>
            <ac:spMk id="3" creationId="{83634F84-4402-A0F8-D73D-00ADA4251DD1}"/>
          </ac:spMkLst>
        </pc:spChg>
      </pc:sldChg>
      <pc:sldChg chg="add">
        <pc:chgData name="Katie Kinde" userId="S::kkinde@incompassmi.org::de150f13-2f84-43af-89be-e5dc988c63b1" providerId="AD" clId="Web-{11AF0377-BFBC-E304-B8BB-D2D815001860}" dt="2026-07-16T13:48:14.955" v="71"/>
        <pc:sldMkLst>
          <pc:docMk/>
          <pc:sldMk cId="783290534" sldId="409"/>
        </pc:sldMkLst>
      </pc:sldChg>
      <pc:sldChg chg="modSp add">
        <pc:chgData name="Katie Kinde" userId="S::kkinde@incompassmi.org::de150f13-2f84-43af-89be-e5dc988c63b1" providerId="AD" clId="Web-{11AF0377-BFBC-E304-B8BB-D2D815001860}" dt="2026-07-16T13:52:42.280" v="154" actId="20577"/>
        <pc:sldMkLst>
          <pc:docMk/>
          <pc:sldMk cId="543494344" sldId="411"/>
        </pc:sldMkLst>
        <pc:spChg chg="mod">
          <ac:chgData name="Katie Kinde" userId="S::kkinde@incompassmi.org::de150f13-2f84-43af-89be-e5dc988c63b1" providerId="AD" clId="Web-{11AF0377-BFBC-E304-B8BB-D2D815001860}" dt="2026-07-16T13:52:42.280" v="154" actId="20577"/>
          <ac:spMkLst>
            <pc:docMk/>
            <pc:sldMk cId="543494344" sldId="411"/>
            <ac:spMk id="2" creationId="{8107A7E5-870F-BDF8-B20E-D60FECC2691D}"/>
          </ac:spMkLst>
        </pc:spChg>
      </pc:sldChg>
      <pc:sldChg chg="modSp add">
        <pc:chgData name="Katie Kinde" userId="S::kkinde@incompassmi.org::de150f13-2f84-43af-89be-e5dc988c63b1" providerId="AD" clId="Web-{11AF0377-BFBC-E304-B8BB-D2D815001860}" dt="2026-07-17T14:32:26.658" v="1346" actId="20577"/>
        <pc:sldMkLst>
          <pc:docMk/>
          <pc:sldMk cId="120070962" sldId="413"/>
        </pc:sldMkLst>
        <pc:spChg chg="mod">
          <ac:chgData name="Katie Kinde" userId="S::kkinde@incompassmi.org::de150f13-2f84-43af-89be-e5dc988c63b1" providerId="AD" clId="Web-{11AF0377-BFBC-E304-B8BB-D2D815001860}" dt="2026-07-17T14:32:26.658" v="1346" actId="20577"/>
          <ac:spMkLst>
            <pc:docMk/>
            <pc:sldMk cId="120070962" sldId="413"/>
            <ac:spMk id="3" creationId="{77EE82C8-E2B8-A306-E3E6-C1BA3D2769F1}"/>
          </ac:spMkLst>
        </pc:spChg>
      </pc:sldChg>
      <pc:sldChg chg="modSp add del">
        <pc:chgData name="Katie Kinde" userId="S::kkinde@incompassmi.org::de150f13-2f84-43af-89be-e5dc988c63b1" providerId="AD" clId="Web-{11AF0377-BFBC-E304-B8BB-D2D815001860}" dt="2026-07-16T13:51:41.793" v="115"/>
        <pc:sldMkLst>
          <pc:docMk/>
          <pc:sldMk cId="2625363779" sldId="414"/>
        </pc:sldMkLst>
        <pc:spChg chg="mod">
          <ac:chgData name="Katie Kinde" userId="S::kkinde@incompassmi.org::de150f13-2f84-43af-89be-e5dc988c63b1" providerId="AD" clId="Web-{11AF0377-BFBC-E304-B8BB-D2D815001860}" dt="2026-07-16T13:50:53.009" v="103" actId="1076"/>
          <ac:spMkLst>
            <pc:docMk/>
            <pc:sldMk cId="2625363779" sldId="414"/>
            <ac:spMk id="2" creationId="{910DEC0C-A5C4-89CB-9CEE-97F1285D7B26}"/>
          </ac:spMkLst>
        </pc:spChg>
        <pc:spChg chg="mod">
          <ac:chgData name="Katie Kinde" userId="S::kkinde@incompassmi.org::de150f13-2f84-43af-89be-e5dc988c63b1" providerId="AD" clId="Web-{11AF0377-BFBC-E304-B8BB-D2D815001860}" dt="2026-07-16T13:50:53.025" v="104" actId="1076"/>
          <ac:spMkLst>
            <pc:docMk/>
            <pc:sldMk cId="2625363779" sldId="414"/>
            <ac:spMk id="3" creationId="{4456A6E6-B664-F6F4-33F0-2622BB48B2C6}"/>
          </ac:spMkLst>
        </pc:spChg>
      </pc:sldChg>
      <pc:sldChg chg="modSp add">
        <pc:chgData name="Katie Kinde" userId="S::kkinde@incompassmi.org::de150f13-2f84-43af-89be-e5dc988c63b1" providerId="AD" clId="Web-{11AF0377-BFBC-E304-B8BB-D2D815001860}" dt="2026-07-17T13:18:21.475" v="1192" actId="20577"/>
        <pc:sldMkLst>
          <pc:docMk/>
          <pc:sldMk cId="1683314108" sldId="415"/>
        </pc:sldMkLst>
        <pc:spChg chg="mod">
          <ac:chgData name="Katie Kinde" userId="S::kkinde@incompassmi.org::de150f13-2f84-43af-89be-e5dc988c63b1" providerId="AD" clId="Web-{11AF0377-BFBC-E304-B8BB-D2D815001860}" dt="2026-07-17T13:18:21.475" v="1192" actId="20577"/>
          <ac:spMkLst>
            <pc:docMk/>
            <pc:sldMk cId="1683314108" sldId="415"/>
            <ac:spMk id="3" creationId="{2722845F-66FC-17F3-2871-B338734014CA}"/>
          </ac:spMkLst>
        </pc:spChg>
      </pc:sldChg>
      <pc:sldChg chg="modSp add">
        <pc:chgData name="Katie Kinde" userId="S::kkinde@incompassmi.org::de150f13-2f84-43af-89be-e5dc988c63b1" providerId="AD" clId="Web-{11AF0377-BFBC-E304-B8BB-D2D815001860}" dt="2026-07-17T13:02:06.415" v="958" actId="20577"/>
        <pc:sldMkLst>
          <pc:docMk/>
          <pc:sldMk cId="2878405343" sldId="421"/>
        </pc:sldMkLst>
        <pc:spChg chg="mod">
          <ac:chgData name="Katie Kinde" userId="S::kkinde@incompassmi.org::de150f13-2f84-43af-89be-e5dc988c63b1" providerId="AD" clId="Web-{11AF0377-BFBC-E304-B8BB-D2D815001860}" dt="2026-07-17T13:02:06.415" v="958" actId="20577"/>
          <ac:spMkLst>
            <pc:docMk/>
            <pc:sldMk cId="2878405343" sldId="421"/>
            <ac:spMk id="3" creationId="{193373AC-C4FF-CBCF-93E6-E5676AFC9B14}"/>
          </ac:spMkLst>
        </pc:spChg>
      </pc:sldChg>
      <pc:sldChg chg="modSp add">
        <pc:chgData name="Katie Kinde" userId="S::kkinde@incompassmi.org::de150f13-2f84-43af-89be-e5dc988c63b1" providerId="AD" clId="Web-{11AF0377-BFBC-E304-B8BB-D2D815001860}" dt="2026-07-16T13:52:48.327" v="156" actId="20577"/>
        <pc:sldMkLst>
          <pc:docMk/>
          <pc:sldMk cId="3066076718" sldId="422"/>
        </pc:sldMkLst>
        <pc:spChg chg="mod">
          <ac:chgData name="Katie Kinde" userId="S::kkinde@incompassmi.org::de150f13-2f84-43af-89be-e5dc988c63b1" providerId="AD" clId="Web-{11AF0377-BFBC-E304-B8BB-D2D815001860}" dt="2026-07-16T13:52:48.327" v="156" actId="20577"/>
          <ac:spMkLst>
            <pc:docMk/>
            <pc:sldMk cId="3066076718" sldId="422"/>
            <ac:spMk id="2" creationId="{E7CFD1BD-37B4-F8B2-AA70-DE13F57C5880}"/>
          </ac:spMkLst>
        </pc:spChg>
      </pc:sldChg>
      <pc:sldChg chg="modSp add">
        <pc:chgData name="Katie Kinde" userId="S::kkinde@incompassmi.org::de150f13-2f84-43af-89be-e5dc988c63b1" providerId="AD" clId="Web-{11AF0377-BFBC-E304-B8BB-D2D815001860}" dt="2026-07-16T13:52:27.655" v="150" actId="20577"/>
        <pc:sldMkLst>
          <pc:docMk/>
          <pc:sldMk cId="1181043097" sldId="423"/>
        </pc:sldMkLst>
        <pc:spChg chg="mod">
          <ac:chgData name="Katie Kinde" userId="S::kkinde@incompassmi.org::de150f13-2f84-43af-89be-e5dc988c63b1" providerId="AD" clId="Web-{11AF0377-BFBC-E304-B8BB-D2D815001860}" dt="2026-07-16T13:52:27.655" v="150" actId="20577"/>
          <ac:spMkLst>
            <pc:docMk/>
            <pc:sldMk cId="1181043097" sldId="423"/>
            <ac:spMk id="2" creationId="{4D45C130-1B7D-355B-068E-DB18F6501382}"/>
          </ac:spMkLst>
        </pc:spChg>
      </pc:sldChg>
      <pc:sldChg chg="modSp add">
        <pc:chgData name="Katie Kinde" userId="S::kkinde@incompassmi.org::de150f13-2f84-43af-89be-e5dc988c63b1" providerId="AD" clId="Web-{11AF0377-BFBC-E304-B8BB-D2D815001860}" dt="2026-07-16T14:17:11.538" v="363" actId="20577"/>
        <pc:sldMkLst>
          <pc:docMk/>
          <pc:sldMk cId="1794583763" sldId="424"/>
        </pc:sldMkLst>
        <pc:spChg chg="mod">
          <ac:chgData name="Katie Kinde" userId="S::kkinde@incompassmi.org::de150f13-2f84-43af-89be-e5dc988c63b1" providerId="AD" clId="Web-{11AF0377-BFBC-E304-B8BB-D2D815001860}" dt="2026-07-16T13:52:15.201" v="146" actId="20577"/>
          <ac:spMkLst>
            <pc:docMk/>
            <pc:sldMk cId="1794583763" sldId="424"/>
            <ac:spMk id="2" creationId="{F334C815-2F0B-53C5-5F8B-C4854256EA0B}"/>
          </ac:spMkLst>
        </pc:spChg>
        <pc:spChg chg="mod">
          <ac:chgData name="Katie Kinde" userId="S::kkinde@incompassmi.org::de150f13-2f84-43af-89be-e5dc988c63b1" providerId="AD" clId="Web-{11AF0377-BFBC-E304-B8BB-D2D815001860}" dt="2026-07-16T14:17:11.538" v="363" actId="20577"/>
          <ac:spMkLst>
            <pc:docMk/>
            <pc:sldMk cId="1794583763" sldId="424"/>
            <ac:spMk id="3" creationId="{1520C558-5B23-41F8-AB23-25673C844425}"/>
          </ac:spMkLst>
        </pc:spChg>
      </pc:sldChg>
      <pc:sldChg chg="modSp add">
        <pc:chgData name="Katie Kinde" userId="S::kkinde@incompassmi.org::de150f13-2f84-43af-89be-e5dc988c63b1" providerId="AD" clId="Web-{11AF0377-BFBC-E304-B8BB-D2D815001860}" dt="2026-07-17T13:03:24.228" v="980" actId="20577"/>
        <pc:sldMkLst>
          <pc:docMk/>
          <pc:sldMk cId="417623941" sldId="425"/>
        </pc:sldMkLst>
        <pc:spChg chg="mod">
          <ac:chgData name="Katie Kinde" userId="S::kkinde@incompassmi.org::de150f13-2f84-43af-89be-e5dc988c63b1" providerId="AD" clId="Web-{11AF0377-BFBC-E304-B8BB-D2D815001860}" dt="2026-07-16T13:51:58.575" v="129" actId="20577"/>
          <ac:spMkLst>
            <pc:docMk/>
            <pc:sldMk cId="417623941" sldId="425"/>
            <ac:spMk id="2" creationId="{BC8EED13-8944-8527-EB91-002A313F0279}"/>
          </ac:spMkLst>
        </pc:spChg>
        <pc:spChg chg="mod">
          <ac:chgData name="Katie Kinde" userId="S::kkinde@incompassmi.org::de150f13-2f84-43af-89be-e5dc988c63b1" providerId="AD" clId="Web-{11AF0377-BFBC-E304-B8BB-D2D815001860}" dt="2026-07-17T13:03:24.228" v="980" actId="20577"/>
          <ac:spMkLst>
            <pc:docMk/>
            <pc:sldMk cId="417623941" sldId="425"/>
            <ac:spMk id="3" creationId="{C92C7670-24F0-4CE0-8EFB-AC91D37AA624}"/>
          </ac:spMkLst>
        </pc:spChg>
      </pc:sldChg>
      <pc:sldChg chg="add">
        <pc:chgData name="Katie Kinde" userId="S::kkinde@incompassmi.org::de150f13-2f84-43af-89be-e5dc988c63b1" providerId="AD" clId="Web-{11AF0377-BFBC-E304-B8BB-D2D815001860}" dt="2026-07-16T13:45:38.854" v="40"/>
        <pc:sldMkLst>
          <pc:docMk/>
          <pc:sldMk cId="2242940843" sldId="426"/>
        </pc:sldMkLst>
      </pc:sldChg>
      <pc:sldChg chg="modSp add">
        <pc:chgData name="Katie Kinde" userId="S::kkinde@incompassmi.org::de150f13-2f84-43af-89be-e5dc988c63b1" providerId="AD" clId="Web-{11AF0377-BFBC-E304-B8BB-D2D815001860}" dt="2026-07-17T13:30:23.281" v="1293" actId="20577"/>
        <pc:sldMkLst>
          <pc:docMk/>
          <pc:sldMk cId="2252501730" sldId="427"/>
        </pc:sldMkLst>
        <pc:spChg chg="mod">
          <ac:chgData name="Katie Kinde" userId="S::kkinde@incompassmi.org::de150f13-2f84-43af-89be-e5dc988c63b1" providerId="AD" clId="Web-{11AF0377-BFBC-E304-B8BB-D2D815001860}" dt="2026-07-17T13:30:23.281" v="1293" actId="20577"/>
          <ac:spMkLst>
            <pc:docMk/>
            <pc:sldMk cId="2252501730" sldId="427"/>
            <ac:spMk id="2" creationId="{25788E6D-DCB0-D367-0997-76681D91CA60}"/>
          </ac:spMkLst>
        </pc:spChg>
        <pc:spChg chg="mod">
          <ac:chgData name="Katie Kinde" userId="S::kkinde@incompassmi.org::de150f13-2f84-43af-89be-e5dc988c63b1" providerId="AD" clId="Web-{11AF0377-BFBC-E304-B8BB-D2D815001860}" dt="2026-07-17T13:29:37.718" v="1283" actId="20577"/>
          <ac:spMkLst>
            <pc:docMk/>
            <pc:sldMk cId="2252501730" sldId="427"/>
            <ac:spMk id="3" creationId="{68516240-9DF5-8818-C6A3-D7FAA28DED8A}"/>
          </ac:spMkLst>
        </pc:spChg>
      </pc:sldChg>
      <pc:sldChg chg="modSp add">
        <pc:chgData name="Katie Kinde" userId="S::kkinde@incompassmi.org::de150f13-2f84-43af-89be-e5dc988c63b1" providerId="AD" clId="Web-{11AF0377-BFBC-E304-B8BB-D2D815001860}" dt="2026-07-16T14:01:17.805" v="227" actId="1076"/>
        <pc:sldMkLst>
          <pc:docMk/>
          <pc:sldMk cId="696549040" sldId="433"/>
        </pc:sldMkLst>
        <pc:spChg chg="mod">
          <ac:chgData name="Katie Kinde" userId="S::kkinde@incompassmi.org::de150f13-2f84-43af-89be-e5dc988c63b1" providerId="AD" clId="Web-{11AF0377-BFBC-E304-B8BB-D2D815001860}" dt="2026-07-16T14:01:17.789" v="226" actId="1076"/>
          <ac:spMkLst>
            <pc:docMk/>
            <pc:sldMk cId="696549040" sldId="433"/>
            <ac:spMk id="2" creationId="{8DCF39AE-63E1-6B29-8123-1B71A1284092}"/>
          </ac:spMkLst>
        </pc:spChg>
        <pc:spChg chg="mod">
          <ac:chgData name="Katie Kinde" userId="S::kkinde@incompassmi.org::de150f13-2f84-43af-89be-e5dc988c63b1" providerId="AD" clId="Web-{11AF0377-BFBC-E304-B8BB-D2D815001860}" dt="2026-07-16T14:01:17.805" v="227" actId="1076"/>
          <ac:spMkLst>
            <pc:docMk/>
            <pc:sldMk cId="696549040" sldId="433"/>
            <ac:spMk id="3" creationId="{BD019BF9-D7A2-E8BE-D461-DF0D81E248A4}"/>
          </ac:spMkLst>
        </pc:spChg>
      </pc:sldChg>
      <pc:sldChg chg="modSp add del">
        <pc:chgData name="Katie Kinde" userId="S::kkinde@incompassmi.org::de150f13-2f84-43af-89be-e5dc988c63b1" providerId="AD" clId="Web-{11AF0377-BFBC-E304-B8BB-D2D815001860}" dt="2026-07-17T13:23:51.510" v="1238" actId="20577"/>
        <pc:sldMkLst>
          <pc:docMk/>
          <pc:sldMk cId="1050884999" sldId="435"/>
        </pc:sldMkLst>
        <pc:spChg chg="mod">
          <ac:chgData name="Katie Kinde" userId="S::kkinde@incompassmi.org::de150f13-2f84-43af-89be-e5dc988c63b1" providerId="AD" clId="Web-{11AF0377-BFBC-E304-B8BB-D2D815001860}" dt="2026-07-17T13:23:23.729" v="1233" actId="20577"/>
          <ac:spMkLst>
            <pc:docMk/>
            <pc:sldMk cId="1050884999" sldId="435"/>
            <ac:spMk id="2" creationId="{661C3EA0-C3EA-F362-C0ED-754798D1FA48}"/>
          </ac:spMkLst>
        </pc:spChg>
        <pc:spChg chg="mod">
          <ac:chgData name="Katie Kinde" userId="S::kkinde@incompassmi.org::de150f13-2f84-43af-89be-e5dc988c63b1" providerId="AD" clId="Web-{11AF0377-BFBC-E304-B8BB-D2D815001860}" dt="2026-07-17T13:23:51.510" v="1238" actId="20577"/>
          <ac:spMkLst>
            <pc:docMk/>
            <pc:sldMk cId="1050884999" sldId="435"/>
            <ac:spMk id="3" creationId="{7C8A068E-F7AC-8C99-CE93-CCC121A24F61}"/>
          </ac:spMkLst>
        </pc:spChg>
      </pc:sldChg>
      <pc:sldChg chg="add del">
        <pc:chgData name="Katie Kinde" userId="S::kkinde@incompassmi.org::de150f13-2f84-43af-89be-e5dc988c63b1" providerId="AD" clId="Web-{11AF0377-BFBC-E304-B8BB-D2D815001860}" dt="2026-07-16T13:51:43.871" v="122"/>
        <pc:sldMkLst>
          <pc:docMk/>
          <pc:sldMk cId="188175741" sldId="437"/>
        </pc:sldMkLst>
      </pc:sldChg>
      <pc:sldChg chg="modSp add del">
        <pc:chgData name="Katie Kinde" userId="S::kkinde@incompassmi.org::de150f13-2f84-43af-89be-e5dc988c63b1" providerId="AD" clId="Web-{11AF0377-BFBC-E304-B8BB-D2D815001860}" dt="2026-07-17T19:52:12.281" v="1363" actId="20577"/>
        <pc:sldMkLst>
          <pc:docMk/>
          <pc:sldMk cId="3069050446" sldId="438"/>
        </pc:sldMkLst>
        <pc:spChg chg="mod">
          <ac:chgData name="Katie Kinde" userId="S::kkinde@incompassmi.org::de150f13-2f84-43af-89be-e5dc988c63b1" providerId="AD" clId="Web-{11AF0377-BFBC-E304-B8BB-D2D815001860}" dt="2026-07-17T19:52:12.281" v="1363" actId="20577"/>
          <ac:spMkLst>
            <pc:docMk/>
            <pc:sldMk cId="3069050446" sldId="438"/>
            <ac:spMk id="3" creationId="{DA3D50DC-5A4D-93A7-7950-C19AC1F32D34}"/>
          </ac:spMkLst>
        </pc:spChg>
      </pc:sldChg>
      <pc:sldChg chg="modSp add del">
        <pc:chgData name="Katie Kinde" userId="S::kkinde@incompassmi.org::de150f13-2f84-43af-89be-e5dc988c63b1" providerId="AD" clId="Web-{11AF0377-BFBC-E304-B8BB-D2D815001860}" dt="2026-07-17T13:08:25.232" v="1042" actId="20577"/>
        <pc:sldMkLst>
          <pc:docMk/>
          <pc:sldMk cId="1077498492" sldId="439"/>
        </pc:sldMkLst>
        <pc:spChg chg="mod">
          <ac:chgData name="Katie Kinde" userId="S::kkinde@incompassmi.org::de150f13-2f84-43af-89be-e5dc988c63b1" providerId="AD" clId="Web-{11AF0377-BFBC-E304-B8BB-D2D815001860}" dt="2026-07-17T13:08:25.232" v="1042" actId="20577"/>
          <ac:spMkLst>
            <pc:docMk/>
            <pc:sldMk cId="1077498492" sldId="439"/>
            <ac:spMk id="3" creationId="{B56886C2-66DE-A444-11A3-7409BD064F86}"/>
          </ac:spMkLst>
        </pc:spChg>
      </pc:sldChg>
      <pc:sldChg chg="modSp add">
        <pc:chgData name="Katie Kinde" userId="S::kkinde@incompassmi.org::de150f13-2f84-43af-89be-e5dc988c63b1" providerId="AD" clId="Web-{11AF0377-BFBC-E304-B8BB-D2D815001860}" dt="2026-07-17T13:19:26.741" v="1205" actId="1076"/>
        <pc:sldMkLst>
          <pc:docMk/>
          <pc:sldMk cId="480977338" sldId="440"/>
        </pc:sldMkLst>
        <pc:spChg chg="mod">
          <ac:chgData name="Katie Kinde" userId="S::kkinde@incompassmi.org::de150f13-2f84-43af-89be-e5dc988c63b1" providerId="AD" clId="Web-{11AF0377-BFBC-E304-B8BB-D2D815001860}" dt="2026-07-17T13:19:26.741" v="1205" actId="1076"/>
          <ac:spMkLst>
            <pc:docMk/>
            <pc:sldMk cId="480977338" sldId="440"/>
            <ac:spMk id="3" creationId="{0C62E9F8-07FD-F89B-8931-BFF3397CCA8E}"/>
          </ac:spMkLst>
        </pc:spChg>
      </pc:sldChg>
      <pc:sldChg chg="modSp add del">
        <pc:chgData name="Katie Kinde" userId="S::kkinde@incompassmi.org::de150f13-2f84-43af-89be-e5dc988c63b1" providerId="AD" clId="Web-{11AF0377-BFBC-E304-B8BB-D2D815001860}" dt="2026-07-17T13:12:15.220" v="1155" actId="20577"/>
        <pc:sldMkLst>
          <pc:docMk/>
          <pc:sldMk cId="1043915684" sldId="444"/>
        </pc:sldMkLst>
        <pc:spChg chg="mod">
          <ac:chgData name="Katie Kinde" userId="S::kkinde@incompassmi.org::de150f13-2f84-43af-89be-e5dc988c63b1" providerId="AD" clId="Web-{11AF0377-BFBC-E304-B8BB-D2D815001860}" dt="2026-07-17T13:12:15.220" v="1155" actId="20577"/>
          <ac:spMkLst>
            <pc:docMk/>
            <pc:sldMk cId="1043915684" sldId="444"/>
            <ac:spMk id="3" creationId="{328BA165-CE5F-9B10-C5AE-93FC106C4090}"/>
          </ac:spMkLst>
        </pc:spChg>
      </pc:sldChg>
      <pc:sldChg chg="modSp add">
        <pc:chgData name="Katie Kinde" userId="S::kkinde@incompassmi.org::de150f13-2f84-43af-89be-e5dc988c63b1" providerId="AD" clId="Web-{11AF0377-BFBC-E304-B8BB-D2D815001860}" dt="2026-07-16T14:17:31.039" v="366" actId="20577"/>
        <pc:sldMkLst>
          <pc:docMk/>
          <pc:sldMk cId="3082413436" sldId="445"/>
        </pc:sldMkLst>
        <pc:spChg chg="mod">
          <ac:chgData name="Katie Kinde" userId="S::kkinde@incompassmi.org::de150f13-2f84-43af-89be-e5dc988c63b1" providerId="AD" clId="Web-{11AF0377-BFBC-E304-B8BB-D2D815001860}" dt="2026-07-16T13:52:21.326" v="148" actId="20577"/>
          <ac:spMkLst>
            <pc:docMk/>
            <pc:sldMk cId="3082413436" sldId="445"/>
            <ac:spMk id="2" creationId="{9BCA10FD-2DEE-4CC2-AA5D-6E9AD67D7DCE}"/>
          </ac:spMkLst>
        </pc:spChg>
        <pc:spChg chg="mod">
          <ac:chgData name="Katie Kinde" userId="S::kkinde@incompassmi.org::de150f13-2f84-43af-89be-e5dc988c63b1" providerId="AD" clId="Web-{11AF0377-BFBC-E304-B8BB-D2D815001860}" dt="2026-07-16T14:17:31.039" v="366" actId="20577"/>
          <ac:spMkLst>
            <pc:docMk/>
            <pc:sldMk cId="3082413436" sldId="445"/>
            <ac:spMk id="3" creationId="{2FD640E4-BC5B-760D-3FDB-8883E14F431C}"/>
          </ac:spMkLst>
        </pc:spChg>
      </pc:sldChg>
      <pc:sldChg chg="add">
        <pc:chgData name="Katie Kinde" userId="S::kkinde@incompassmi.org::de150f13-2f84-43af-89be-e5dc988c63b1" providerId="AD" clId="Web-{11AF0377-BFBC-E304-B8BB-D2D815001860}" dt="2026-07-16T13:45:39.588" v="45"/>
        <pc:sldMkLst>
          <pc:docMk/>
          <pc:sldMk cId="2536878459" sldId="447"/>
        </pc:sldMkLst>
      </pc:sldChg>
      <pc:sldChg chg="modSp add">
        <pc:chgData name="Katie Kinde" userId="S::kkinde@incompassmi.org::de150f13-2f84-43af-89be-e5dc988c63b1" providerId="AD" clId="Web-{11AF0377-BFBC-E304-B8BB-D2D815001860}" dt="2026-07-17T13:15:00.784" v="1191" actId="20577"/>
        <pc:sldMkLst>
          <pc:docMk/>
          <pc:sldMk cId="1396011433" sldId="448"/>
        </pc:sldMkLst>
        <pc:spChg chg="mod">
          <ac:chgData name="Katie Kinde" userId="S::kkinde@incompassmi.org::de150f13-2f84-43af-89be-e5dc988c63b1" providerId="AD" clId="Web-{11AF0377-BFBC-E304-B8BB-D2D815001860}" dt="2026-07-17T13:15:00.784" v="1191" actId="20577"/>
          <ac:spMkLst>
            <pc:docMk/>
            <pc:sldMk cId="1396011433" sldId="448"/>
            <ac:spMk id="3" creationId="{0B03FFD3-6292-F340-ADFC-3CE4DBEBF682}"/>
          </ac:spMkLst>
        </pc:spChg>
      </pc:sldChg>
      <pc:sldChg chg="add">
        <pc:chgData name="Katie Kinde" userId="S::kkinde@incompassmi.org::de150f13-2f84-43af-89be-e5dc988c63b1" providerId="AD" clId="Web-{11AF0377-BFBC-E304-B8BB-D2D815001860}" dt="2026-07-16T13:48:13.658" v="61"/>
        <pc:sldMkLst>
          <pc:docMk/>
          <pc:sldMk cId="2988658478" sldId="449"/>
        </pc:sldMkLst>
      </pc:sldChg>
      <pc:sldChg chg="modSp add">
        <pc:chgData name="Katie Kinde" userId="S::kkinde@incompassmi.org::de150f13-2f84-43af-89be-e5dc988c63b1" providerId="AD" clId="Web-{11AF0377-BFBC-E304-B8BB-D2D815001860}" dt="2026-07-16T13:48:46.503" v="76" actId="14100"/>
        <pc:sldMkLst>
          <pc:docMk/>
          <pc:sldMk cId="3558263384" sldId="450"/>
        </pc:sldMkLst>
        <pc:spChg chg="mod">
          <ac:chgData name="Katie Kinde" userId="S::kkinde@incompassmi.org::de150f13-2f84-43af-89be-e5dc988c63b1" providerId="AD" clId="Web-{11AF0377-BFBC-E304-B8BB-D2D815001860}" dt="2026-07-16T13:48:46.503" v="76" actId="14100"/>
          <ac:spMkLst>
            <pc:docMk/>
            <pc:sldMk cId="3558263384" sldId="450"/>
            <ac:spMk id="2" creationId="{E24E78F5-3FD4-4F4F-A2D2-781196E8B8A9}"/>
          </ac:spMkLst>
        </pc:spChg>
      </pc:sldChg>
      <pc:sldChg chg="add">
        <pc:chgData name="Katie Kinde" userId="S::kkinde@incompassmi.org::de150f13-2f84-43af-89be-e5dc988c63b1" providerId="AD" clId="Web-{11AF0377-BFBC-E304-B8BB-D2D815001860}" dt="2026-07-16T13:48:13.971" v="63"/>
        <pc:sldMkLst>
          <pc:docMk/>
          <pc:sldMk cId="1518831100" sldId="451"/>
        </pc:sldMkLst>
      </pc:sldChg>
      <pc:sldChg chg="add">
        <pc:chgData name="Katie Kinde" userId="S::kkinde@incompassmi.org::de150f13-2f84-43af-89be-e5dc988c63b1" providerId="AD" clId="Web-{11AF0377-BFBC-E304-B8BB-D2D815001860}" dt="2026-07-16T13:48:14.096" v="64"/>
        <pc:sldMkLst>
          <pc:docMk/>
          <pc:sldMk cId="3719909571" sldId="452"/>
        </pc:sldMkLst>
      </pc:sldChg>
      <pc:sldChg chg="add">
        <pc:chgData name="Katie Kinde" userId="S::kkinde@incompassmi.org::de150f13-2f84-43af-89be-e5dc988c63b1" providerId="AD" clId="Web-{11AF0377-BFBC-E304-B8BB-D2D815001860}" dt="2026-07-16T13:48:14.314" v="66"/>
        <pc:sldMkLst>
          <pc:docMk/>
          <pc:sldMk cId="219283165" sldId="453"/>
        </pc:sldMkLst>
      </pc:sldChg>
      <pc:sldChg chg="add">
        <pc:chgData name="Katie Kinde" userId="S::kkinde@incompassmi.org::de150f13-2f84-43af-89be-e5dc988c63b1" providerId="AD" clId="Web-{11AF0377-BFBC-E304-B8BB-D2D815001860}" dt="2026-07-16T13:48:14.486" v="67"/>
        <pc:sldMkLst>
          <pc:docMk/>
          <pc:sldMk cId="717822634" sldId="454"/>
        </pc:sldMkLst>
      </pc:sldChg>
      <pc:sldChg chg="add">
        <pc:chgData name="Katie Kinde" userId="S::kkinde@incompassmi.org::de150f13-2f84-43af-89be-e5dc988c63b1" providerId="AD" clId="Web-{11AF0377-BFBC-E304-B8BB-D2D815001860}" dt="2026-07-16T13:48:14.611" v="68"/>
        <pc:sldMkLst>
          <pc:docMk/>
          <pc:sldMk cId="3399261771" sldId="455"/>
        </pc:sldMkLst>
      </pc:sldChg>
      <pc:sldChg chg="add">
        <pc:chgData name="Katie Kinde" userId="S::kkinde@incompassmi.org::de150f13-2f84-43af-89be-e5dc988c63b1" providerId="AD" clId="Web-{11AF0377-BFBC-E304-B8BB-D2D815001860}" dt="2026-07-16T13:48:14.846" v="70"/>
        <pc:sldMkLst>
          <pc:docMk/>
          <pc:sldMk cId="2800872225" sldId="456"/>
        </pc:sldMkLst>
      </pc:sldChg>
      <pc:sldChg chg="modSp add">
        <pc:chgData name="Katie Kinde" userId="S::kkinde@incompassmi.org::de150f13-2f84-43af-89be-e5dc988c63b1" providerId="AD" clId="Web-{11AF0377-BFBC-E304-B8BB-D2D815001860}" dt="2026-07-16T13:49:48.194" v="94" actId="20577"/>
        <pc:sldMkLst>
          <pc:docMk/>
          <pc:sldMk cId="1725991475" sldId="458"/>
        </pc:sldMkLst>
        <pc:spChg chg="mod">
          <ac:chgData name="Katie Kinde" userId="S::kkinde@incompassmi.org::de150f13-2f84-43af-89be-e5dc988c63b1" providerId="AD" clId="Web-{11AF0377-BFBC-E304-B8BB-D2D815001860}" dt="2026-07-16T13:49:48.194" v="94" actId="20577"/>
          <ac:spMkLst>
            <pc:docMk/>
            <pc:sldMk cId="1725991475" sldId="458"/>
            <ac:spMk id="3" creationId="{0DB86F09-FF54-C3BD-40BA-45316533D717}"/>
          </ac:spMkLst>
        </pc:spChg>
      </pc:sldChg>
      <pc:sldChg chg="modSp add">
        <pc:chgData name="Katie Kinde" userId="S::kkinde@incompassmi.org::de150f13-2f84-43af-89be-e5dc988c63b1" providerId="AD" clId="Web-{11AF0377-BFBC-E304-B8BB-D2D815001860}" dt="2026-07-17T13:35:51.410" v="1324" actId="20577"/>
        <pc:sldMkLst>
          <pc:docMk/>
          <pc:sldMk cId="2408751692" sldId="469"/>
        </pc:sldMkLst>
        <pc:spChg chg="mod">
          <ac:chgData name="Katie Kinde" userId="S::kkinde@incompassmi.org::de150f13-2f84-43af-89be-e5dc988c63b1" providerId="AD" clId="Web-{11AF0377-BFBC-E304-B8BB-D2D815001860}" dt="2026-07-17T13:35:23.051" v="1317" actId="20577"/>
          <ac:spMkLst>
            <pc:docMk/>
            <pc:sldMk cId="2408751692" sldId="469"/>
            <ac:spMk id="2" creationId="{47229CEE-ED7B-F637-333D-CFA290DA9411}"/>
          </ac:spMkLst>
        </pc:spChg>
        <pc:spChg chg="mod">
          <ac:chgData name="Katie Kinde" userId="S::kkinde@incompassmi.org::de150f13-2f84-43af-89be-e5dc988c63b1" providerId="AD" clId="Web-{11AF0377-BFBC-E304-B8BB-D2D815001860}" dt="2026-07-17T13:35:51.410" v="1324" actId="20577"/>
          <ac:spMkLst>
            <pc:docMk/>
            <pc:sldMk cId="2408751692" sldId="469"/>
            <ac:spMk id="3" creationId="{C5A6186D-E5C5-7850-166D-F465687F27E8}"/>
          </ac:spMkLst>
        </pc:spChg>
      </pc:sldChg>
      <pc:sldChg chg="add">
        <pc:chgData name="Katie Kinde" userId="S::kkinde@incompassmi.org::de150f13-2f84-43af-89be-e5dc988c63b1" providerId="AD" clId="Web-{11AF0377-BFBC-E304-B8BB-D2D815001860}" dt="2026-07-17T13:31:11.172" v="1295"/>
        <pc:sldMkLst>
          <pc:docMk/>
          <pc:sldMk cId="2189709210" sldId="474"/>
        </pc:sldMkLst>
      </pc:sldChg>
      <pc:sldChg chg="modSp add">
        <pc:chgData name="Katie Kinde" userId="S::kkinde@incompassmi.org::de150f13-2f84-43af-89be-e5dc988c63b1" providerId="AD" clId="Web-{11AF0377-BFBC-E304-B8BB-D2D815001860}" dt="2026-07-16T13:59:50.113" v="222" actId="20577"/>
        <pc:sldMkLst>
          <pc:docMk/>
          <pc:sldMk cId="3654818738" sldId="477"/>
        </pc:sldMkLst>
        <pc:spChg chg="mod">
          <ac:chgData name="Katie Kinde" userId="S::kkinde@incompassmi.org::de150f13-2f84-43af-89be-e5dc988c63b1" providerId="AD" clId="Web-{11AF0377-BFBC-E304-B8BB-D2D815001860}" dt="2026-07-16T13:59:50.113" v="222" actId="20577"/>
          <ac:spMkLst>
            <pc:docMk/>
            <pc:sldMk cId="3654818738" sldId="477"/>
            <ac:spMk id="2" creationId="{D5D3D0EB-9D71-ACDA-3480-29381A0D48F4}"/>
          </ac:spMkLst>
        </pc:spChg>
      </pc:sldChg>
      <pc:sldChg chg="modSp add">
        <pc:chgData name="Katie Kinde" userId="S::kkinde@incompassmi.org::de150f13-2f84-43af-89be-e5dc988c63b1" providerId="AD" clId="Web-{11AF0377-BFBC-E304-B8BB-D2D815001860}" dt="2026-07-17T13:08:50.826" v="1047" actId="20577"/>
        <pc:sldMkLst>
          <pc:docMk/>
          <pc:sldMk cId="3070857293" sldId="478"/>
        </pc:sldMkLst>
        <pc:spChg chg="mod">
          <ac:chgData name="Katie Kinde" userId="S::kkinde@incompassmi.org::de150f13-2f84-43af-89be-e5dc988c63b1" providerId="AD" clId="Web-{11AF0377-BFBC-E304-B8BB-D2D815001860}" dt="2026-07-16T13:59:45.769" v="221" actId="20577"/>
          <ac:spMkLst>
            <pc:docMk/>
            <pc:sldMk cId="3070857293" sldId="478"/>
            <ac:spMk id="2" creationId="{1FB11131-7EE9-D1E5-F4D2-B97625D6E219}"/>
          </ac:spMkLst>
        </pc:spChg>
        <pc:spChg chg="mod">
          <ac:chgData name="Katie Kinde" userId="S::kkinde@incompassmi.org::de150f13-2f84-43af-89be-e5dc988c63b1" providerId="AD" clId="Web-{11AF0377-BFBC-E304-B8BB-D2D815001860}" dt="2026-07-17T13:08:50.826" v="1047" actId="20577"/>
          <ac:spMkLst>
            <pc:docMk/>
            <pc:sldMk cId="3070857293" sldId="478"/>
            <ac:spMk id="3" creationId="{FC511B50-BA9C-A19A-1E09-9F8E9FA49CC1}"/>
          </ac:spMkLst>
        </pc:spChg>
      </pc:sldChg>
      <pc:sldChg chg="modSp add">
        <pc:chgData name="Katie Kinde" userId="S::kkinde@incompassmi.org::de150f13-2f84-43af-89be-e5dc988c63b1" providerId="AD" clId="Web-{11AF0377-BFBC-E304-B8BB-D2D815001860}" dt="2026-07-16T13:59:54.192" v="223" actId="20577"/>
        <pc:sldMkLst>
          <pc:docMk/>
          <pc:sldMk cId="24217328" sldId="480"/>
        </pc:sldMkLst>
        <pc:spChg chg="mod">
          <ac:chgData name="Katie Kinde" userId="S::kkinde@incompassmi.org::de150f13-2f84-43af-89be-e5dc988c63b1" providerId="AD" clId="Web-{11AF0377-BFBC-E304-B8BB-D2D815001860}" dt="2026-07-16T13:59:54.192" v="223" actId="20577"/>
          <ac:spMkLst>
            <pc:docMk/>
            <pc:sldMk cId="24217328" sldId="480"/>
            <ac:spMk id="2" creationId="{B57B19CE-BBDC-E84D-2E8A-7ACB64110617}"/>
          </ac:spMkLst>
        </pc:spChg>
      </pc:sldChg>
      <pc:sldChg chg="modSp add">
        <pc:chgData name="Katie Kinde" userId="S::kkinde@incompassmi.org::de150f13-2f84-43af-89be-e5dc988c63b1" providerId="AD" clId="Web-{11AF0377-BFBC-E304-B8BB-D2D815001860}" dt="2026-07-17T13:25:00.886" v="1246" actId="20577"/>
        <pc:sldMkLst>
          <pc:docMk/>
          <pc:sldMk cId="2185231945" sldId="486"/>
        </pc:sldMkLst>
        <pc:spChg chg="mod">
          <ac:chgData name="Katie Kinde" userId="S::kkinde@incompassmi.org::de150f13-2f84-43af-89be-e5dc988c63b1" providerId="AD" clId="Web-{11AF0377-BFBC-E304-B8BB-D2D815001860}" dt="2026-07-16T19:54:30.933" v="512" actId="20577"/>
          <ac:spMkLst>
            <pc:docMk/>
            <pc:sldMk cId="2185231945" sldId="486"/>
            <ac:spMk id="2" creationId="{44D69605-6805-657F-98E9-612D1EE8BE1E}"/>
          </ac:spMkLst>
        </pc:spChg>
        <pc:spChg chg="mod">
          <ac:chgData name="Katie Kinde" userId="S::kkinde@incompassmi.org::de150f13-2f84-43af-89be-e5dc988c63b1" providerId="AD" clId="Web-{11AF0377-BFBC-E304-B8BB-D2D815001860}" dt="2026-07-17T13:25:00.886" v="1246" actId="20577"/>
          <ac:spMkLst>
            <pc:docMk/>
            <pc:sldMk cId="2185231945" sldId="486"/>
            <ac:spMk id="3" creationId="{D6F95240-9C43-C728-9932-E56FD167FEE1}"/>
          </ac:spMkLst>
        </pc:spChg>
      </pc:sldChg>
      <pc:sldChg chg="modSp add replId">
        <pc:chgData name="Katie Kinde" userId="S::kkinde@incompassmi.org::de150f13-2f84-43af-89be-e5dc988c63b1" providerId="AD" clId="Web-{11AF0377-BFBC-E304-B8BB-D2D815001860}" dt="2026-07-17T14:03:01.873" v="1330" actId="20577"/>
        <pc:sldMkLst>
          <pc:docMk/>
          <pc:sldMk cId="580725444" sldId="489"/>
        </pc:sldMkLst>
        <pc:spChg chg="mod">
          <ac:chgData name="Katie Kinde" userId="S::kkinde@incompassmi.org::de150f13-2f84-43af-89be-e5dc988c63b1" providerId="AD" clId="Web-{11AF0377-BFBC-E304-B8BB-D2D815001860}" dt="2026-07-17T14:03:01.873" v="1330" actId="20577"/>
          <ac:spMkLst>
            <pc:docMk/>
            <pc:sldMk cId="580725444" sldId="489"/>
            <ac:spMk id="3" creationId="{CAB88415-7862-BCCE-C91E-96E79F540969}"/>
          </ac:spMkLst>
        </pc:spChg>
      </pc:sldChg>
      <pc:sldChg chg="modSp add replId">
        <pc:chgData name="Katie Kinde" userId="S::kkinde@incompassmi.org::de150f13-2f84-43af-89be-e5dc988c63b1" providerId="AD" clId="Web-{11AF0377-BFBC-E304-B8BB-D2D815001860}" dt="2026-07-17T19:52:47.343" v="1377" actId="1076"/>
        <pc:sldMkLst>
          <pc:docMk/>
          <pc:sldMk cId="1558949803" sldId="490"/>
        </pc:sldMkLst>
        <pc:spChg chg="mod">
          <ac:chgData name="Katie Kinde" userId="S::kkinde@incompassmi.org::de150f13-2f84-43af-89be-e5dc988c63b1" providerId="AD" clId="Web-{11AF0377-BFBC-E304-B8BB-D2D815001860}" dt="2026-07-17T19:52:47.343" v="1377" actId="1076"/>
          <ac:spMkLst>
            <pc:docMk/>
            <pc:sldMk cId="1558949803" sldId="490"/>
            <ac:spMk id="3" creationId="{EC542B92-67D2-DBC2-83C4-80B977FED115}"/>
          </ac:spMkLst>
        </pc:spChg>
      </pc:sldChg>
      <pc:sldChg chg="modSp add replId">
        <pc:chgData name="Katie Kinde" userId="S::kkinde@incompassmi.org::de150f13-2f84-43af-89be-e5dc988c63b1" providerId="AD" clId="Web-{11AF0377-BFBC-E304-B8BB-D2D815001860}" dt="2026-07-17T19:54:28.359" v="1424" actId="20577"/>
        <pc:sldMkLst>
          <pc:docMk/>
          <pc:sldMk cId="21072613" sldId="491"/>
        </pc:sldMkLst>
        <pc:spChg chg="mod">
          <ac:chgData name="Katie Kinde" userId="S::kkinde@incompassmi.org::de150f13-2f84-43af-89be-e5dc988c63b1" providerId="AD" clId="Web-{11AF0377-BFBC-E304-B8BB-D2D815001860}" dt="2026-07-17T19:54:28.359" v="1424" actId="20577"/>
          <ac:spMkLst>
            <pc:docMk/>
            <pc:sldMk cId="21072613" sldId="491"/>
            <ac:spMk id="3" creationId="{3397473C-3A93-39A5-1468-94B5A76036EF}"/>
          </ac:spMkLst>
        </pc:spChg>
      </pc:sldChg>
      <pc:sldChg chg="modSp add replId">
        <pc:chgData name="Katie Kinde" userId="S::kkinde@incompassmi.org::de150f13-2f84-43af-89be-e5dc988c63b1" providerId="AD" clId="Web-{11AF0377-BFBC-E304-B8BB-D2D815001860}" dt="2026-07-17T19:54:10.297" v="1421" actId="20577"/>
        <pc:sldMkLst>
          <pc:docMk/>
          <pc:sldMk cId="1872839683" sldId="493"/>
        </pc:sldMkLst>
        <pc:spChg chg="mod">
          <ac:chgData name="Katie Kinde" userId="S::kkinde@incompassmi.org::de150f13-2f84-43af-89be-e5dc988c63b1" providerId="AD" clId="Web-{11AF0377-BFBC-E304-B8BB-D2D815001860}" dt="2026-07-17T19:54:10.297" v="1421" actId="20577"/>
          <ac:spMkLst>
            <pc:docMk/>
            <pc:sldMk cId="1872839683" sldId="493"/>
            <ac:spMk id="3" creationId="{67B0BDC1-04CA-0DE2-619C-23A8CA312504}"/>
          </ac:spMkLst>
        </pc:spChg>
      </pc:sldChg>
      <pc:sldChg chg="modSp add replId">
        <pc:chgData name="Katie Kinde" userId="S::kkinde@incompassmi.org::de150f13-2f84-43af-89be-e5dc988c63b1" providerId="AD" clId="Web-{11AF0377-BFBC-E304-B8BB-D2D815001860}" dt="2026-07-17T13:09:48.171" v="1062" actId="20577"/>
        <pc:sldMkLst>
          <pc:docMk/>
          <pc:sldMk cId="3753237974" sldId="494"/>
        </pc:sldMkLst>
        <pc:spChg chg="mod">
          <ac:chgData name="Katie Kinde" userId="S::kkinde@incompassmi.org::de150f13-2f84-43af-89be-e5dc988c63b1" providerId="AD" clId="Web-{11AF0377-BFBC-E304-B8BB-D2D815001860}" dt="2026-07-17T13:09:48.171" v="1062" actId="20577"/>
          <ac:spMkLst>
            <pc:docMk/>
            <pc:sldMk cId="3753237974" sldId="494"/>
            <ac:spMk id="3" creationId="{A40210B4-F3B4-A02F-BF7E-1548F440F4B9}"/>
          </ac:spMkLst>
        </pc:spChg>
      </pc:sldChg>
      <pc:sldChg chg="modSp add replId">
        <pc:chgData name="Katie Kinde" userId="S::kkinde@incompassmi.org::de150f13-2f84-43af-89be-e5dc988c63b1" providerId="AD" clId="Web-{11AF0377-BFBC-E304-B8BB-D2D815001860}" dt="2026-07-17T13:24:43.683" v="1243" actId="20577"/>
        <pc:sldMkLst>
          <pc:docMk/>
          <pc:sldMk cId="2750993868" sldId="495"/>
        </pc:sldMkLst>
        <pc:spChg chg="mod">
          <ac:chgData name="Katie Kinde" userId="S::kkinde@incompassmi.org::de150f13-2f84-43af-89be-e5dc988c63b1" providerId="AD" clId="Web-{11AF0377-BFBC-E304-B8BB-D2D815001860}" dt="2026-07-17T13:24:43.683" v="1243" actId="20577"/>
          <ac:spMkLst>
            <pc:docMk/>
            <pc:sldMk cId="2750993868" sldId="495"/>
            <ac:spMk id="3" creationId="{CA640B62-271B-C85A-D36F-AA2BEC7465E2}"/>
          </ac:spMkLst>
        </pc:spChg>
      </pc:sldChg>
      <pc:sldChg chg="modSp add replId">
        <pc:chgData name="Katie Kinde" userId="S::kkinde@incompassmi.org::de150f13-2f84-43af-89be-e5dc988c63b1" providerId="AD" clId="Web-{11AF0377-BFBC-E304-B8BB-D2D815001860}" dt="2026-07-17T14:25:42.704" v="1340" actId="20577"/>
        <pc:sldMkLst>
          <pc:docMk/>
          <pc:sldMk cId="3699049012" sldId="496"/>
        </pc:sldMkLst>
        <pc:spChg chg="mod">
          <ac:chgData name="Katie Kinde" userId="S::kkinde@incompassmi.org::de150f13-2f84-43af-89be-e5dc988c63b1" providerId="AD" clId="Web-{11AF0377-BFBC-E304-B8BB-D2D815001860}" dt="2026-07-17T14:25:42.704" v="1340" actId="20577"/>
          <ac:spMkLst>
            <pc:docMk/>
            <pc:sldMk cId="3699049012" sldId="496"/>
            <ac:spMk id="3" creationId="{B74062BE-2CBE-75DB-0F7A-1E89C067FB8A}"/>
          </ac:spMkLst>
        </pc:spChg>
      </pc:sldChg>
      <pc:sldChg chg="modSp add replId">
        <pc:chgData name="Katie Kinde" userId="S::kkinde@incompassmi.org::de150f13-2f84-43af-89be-e5dc988c63b1" providerId="AD" clId="Web-{11AF0377-BFBC-E304-B8BB-D2D815001860}" dt="2026-07-17T13:20:16.226" v="1210" actId="20577"/>
        <pc:sldMkLst>
          <pc:docMk/>
          <pc:sldMk cId="1278839290" sldId="497"/>
        </pc:sldMkLst>
        <pc:spChg chg="mod">
          <ac:chgData name="Katie Kinde" userId="S::kkinde@incompassmi.org::de150f13-2f84-43af-89be-e5dc988c63b1" providerId="AD" clId="Web-{11AF0377-BFBC-E304-B8BB-D2D815001860}" dt="2026-07-17T13:20:16.226" v="1210" actId="20577"/>
          <ac:spMkLst>
            <pc:docMk/>
            <pc:sldMk cId="1278839290" sldId="497"/>
            <ac:spMk id="3" creationId="{709E205F-FE0C-DFB3-9DBF-43BCC86697E2}"/>
          </ac:spMkLst>
        </pc:spChg>
      </pc:sldChg>
      <pc:sldChg chg="modSp">
        <pc:chgData name="Katie Kinde" userId="S::kkinde@incompassmi.org::de150f13-2f84-43af-89be-e5dc988c63b1" providerId="AD" clId="Web-{11AF0377-BFBC-E304-B8BB-D2D815001860}" dt="2026-07-17T19:57:25.281" v="1442" actId="20577"/>
        <pc:sldMkLst>
          <pc:docMk/>
          <pc:sldMk cId="1860484203" sldId="498"/>
        </pc:sldMkLst>
        <pc:spChg chg="mod">
          <ac:chgData name="Katie Kinde" userId="S::kkinde@incompassmi.org::de150f13-2f84-43af-89be-e5dc988c63b1" providerId="AD" clId="Web-{11AF0377-BFBC-E304-B8BB-D2D815001860}" dt="2026-07-17T19:57:25.281" v="1442" actId="20577"/>
          <ac:spMkLst>
            <pc:docMk/>
            <pc:sldMk cId="1860484203" sldId="498"/>
            <ac:spMk id="3" creationId="{8DD5593A-7836-6D55-CD29-98EEF514E2D6}"/>
          </ac:spMkLst>
        </pc:spChg>
      </pc:sldChg>
    </pc:docChg>
  </pc:docChgLst>
  <pc:docChgLst>
    <pc:chgData name="Todd Culver" userId="S::tculver@incompassmi.org::d7ecb241-ca92-4e30-b4e1-e076922add7c" providerId="AD" clId="Web-{7F23CDAB-6BF5-623E-016F-0D87095F0639}"/>
    <pc:docChg chg="addSld modSld">
      <pc:chgData name="Todd Culver" userId="S::tculver@incompassmi.org::d7ecb241-ca92-4e30-b4e1-e076922add7c" providerId="AD" clId="Web-{7F23CDAB-6BF5-623E-016F-0D87095F0639}" dt="2026-07-17T15:36:01.090" v="251" actId="20577"/>
      <pc:docMkLst>
        <pc:docMk/>
      </pc:docMkLst>
      <pc:sldChg chg="modSp">
        <pc:chgData name="Todd Culver" userId="S::tculver@incompassmi.org::d7ecb241-ca92-4e30-b4e1-e076922add7c" providerId="AD" clId="Web-{7F23CDAB-6BF5-623E-016F-0D87095F0639}" dt="2026-07-17T15:21:53.287" v="7" actId="20577"/>
        <pc:sldMkLst>
          <pc:docMk/>
          <pc:sldMk cId="1595092570" sldId="312"/>
        </pc:sldMkLst>
        <pc:spChg chg="mod">
          <ac:chgData name="Todd Culver" userId="S::tculver@incompassmi.org::d7ecb241-ca92-4e30-b4e1-e076922add7c" providerId="AD" clId="Web-{7F23CDAB-6BF5-623E-016F-0D87095F0639}" dt="2026-07-17T15:21:53.287" v="7" actId="20577"/>
          <ac:spMkLst>
            <pc:docMk/>
            <pc:sldMk cId="1595092570" sldId="312"/>
            <ac:spMk id="2" creationId="{37B3C42C-3AAC-C940-8B09-64B6EBAA6FAD}"/>
          </ac:spMkLst>
        </pc:spChg>
      </pc:sldChg>
      <pc:sldChg chg="modSp">
        <pc:chgData name="Todd Culver" userId="S::tculver@incompassmi.org::d7ecb241-ca92-4e30-b4e1-e076922add7c" providerId="AD" clId="Web-{7F23CDAB-6BF5-623E-016F-0D87095F0639}" dt="2026-07-17T15:22:07.944" v="26" actId="20577"/>
        <pc:sldMkLst>
          <pc:docMk/>
          <pc:sldMk cId="1999508863" sldId="313"/>
        </pc:sldMkLst>
        <pc:spChg chg="mod">
          <ac:chgData name="Todd Culver" userId="S::tculver@incompassmi.org::d7ecb241-ca92-4e30-b4e1-e076922add7c" providerId="AD" clId="Web-{7F23CDAB-6BF5-623E-016F-0D87095F0639}" dt="2026-07-17T15:22:07.944" v="26" actId="20577"/>
          <ac:spMkLst>
            <pc:docMk/>
            <pc:sldMk cId="1999508863" sldId="313"/>
            <ac:spMk id="2" creationId="{37B3C42C-3AAC-C940-8B09-64B6EBAA6FAD}"/>
          </ac:spMkLst>
        </pc:spChg>
      </pc:sldChg>
      <pc:sldChg chg="modSp">
        <pc:chgData name="Todd Culver" userId="S::tculver@incompassmi.org::d7ecb241-ca92-4e30-b4e1-e076922add7c" providerId="AD" clId="Web-{7F23CDAB-6BF5-623E-016F-0D87095F0639}" dt="2026-07-17T15:22:34.179" v="34" actId="20577"/>
        <pc:sldMkLst>
          <pc:docMk/>
          <pc:sldMk cId="1302050909" sldId="314"/>
        </pc:sldMkLst>
        <pc:spChg chg="mod">
          <ac:chgData name="Todd Culver" userId="S::tculver@incompassmi.org::d7ecb241-ca92-4e30-b4e1-e076922add7c" providerId="AD" clId="Web-{7F23CDAB-6BF5-623E-016F-0D87095F0639}" dt="2026-07-17T15:22:34.179" v="34" actId="20577"/>
          <ac:spMkLst>
            <pc:docMk/>
            <pc:sldMk cId="1302050909" sldId="314"/>
            <ac:spMk id="2" creationId="{37B3C42C-3AAC-C940-8B09-64B6EBAA6FAD}"/>
          </ac:spMkLst>
        </pc:spChg>
      </pc:sldChg>
      <pc:sldChg chg="modSp">
        <pc:chgData name="Todd Culver" userId="S::tculver@incompassmi.org::d7ecb241-ca92-4e30-b4e1-e076922add7c" providerId="AD" clId="Web-{7F23CDAB-6BF5-623E-016F-0D87095F0639}" dt="2026-07-17T15:22:44.570" v="48" actId="20577"/>
        <pc:sldMkLst>
          <pc:docMk/>
          <pc:sldMk cId="3011957902" sldId="315"/>
        </pc:sldMkLst>
        <pc:spChg chg="mod">
          <ac:chgData name="Todd Culver" userId="S::tculver@incompassmi.org::d7ecb241-ca92-4e30-b4e1-e076922add7c" providerId="AD" clId="Web-{7F23CDAB-6BF5-623E-016F-0D87095F0639}" dt="2026-07-17T15:22:44.570" v="48" actId="20577"/>
          <ac:spMkLst>
            <pc:docMk/>
            <pc:sldMk cId="3011957902" sldId="315"/>
            <ac:spMk id="2" creationId="{37B3C42C-3AAC-C940-8B09-64B6EBAA6FAD}"/>
          </ac:spMkLst>
        </pc:spChg>
      </pc:sldChg>
      <pc:sldChg chg="modSp">
        <pc:chgData name="Todd Culver" userId="S::tculver@incompassmi.org::d7ecb241-ca92-4e30-b4e1-e076922add7c" providerId="AD" clId="Web-{7F23CDAB-6BF5-623E-016F-0D87095F0639}" dt="2026-07-17T15:22:59.633" v="52" actId="20577"/>
        <pc:sldMkLst>
          <pc:docMk/>
          <pc:sldMk cId="3309151426" sldId="316"/>
        </pc:sldMkLst>
        <pc:spChg chg="mod">
          <ac:chgData name="Todd Culver" userId="S::tculver@incompassmi.org::d7ecb241-ca92-4e30-b4e1-e076922add7c" providerId="AD" clId="Web-{7F23CDAB-6BF5-623E-016F-0D87095F0639}" dt="2026-07-17T15:22:59.633" v="52" actId="20577"/>
          <ac:spMkLst>
            <pc:docMk/>
            <pc:sldMk cId="3309151426" sldId="316"/>
            <ac:spMk id="2" creationId="{37B3C42C-3AAC-C940-8B09-64B6EBAA6FAD}"/>
          </ac:spMkLst>
        </pc:spChg>
      </pc:sldChg>
      <pc:sldChg chg="modSp">
        <pc:chgData name="Todd Culver" userId="S::tculver@incompassmi.org::d7ecb241-ca92-4e30-b4e1-e076922add7c" providerId="AD" clId="Web-{7F23CDAB-6BF5-623E-016F-0D87095F0639}" dt="2026-07-17T15:31:32.083" v="204" actId="1076"/>
        <pc:sldMkLst>
          <pc:docMk/>
          <pc:sldMk cId="3225878556" sldId="339"/>
        </pc:sldMkLst>
        <pc:spChg chg="mod">
          <ac:chgData name="Todd Culver" userId="S::tculver@incompassmi.org::d7ecb241-ca92-4e30-b4e1-e076922add7c" providerId="AD" clId="Web-{7F23CDAB-6BF5-623E-016F-0D87095F0639}" dt="2026-07-17T15:31:32.083" v="204" actId="1076"/>
          <ac:spMkLst>
            <pc:docMk/>
            <pc:sldMk cId="3225878556" sldId="339"/>
            <ac:spMk id="3" creationId="{5AF944E1-FE1F-214C-90C2-9A98B1591EF3}"/>
          </ac:spMkLst>
        </pc:spChg>
      </pc:sldChg>
      <pc:sldChg chg="modSp">
        <pc:chgData name="Todd Culver" userId="S::tculver@incompassmi.org::d7ecb241-ca92-4e30-b4e1-e076922add7c" providerId="AD" clId="Web-{7F23CDAB-6BF5-623E-016F-0D87095F0639}" dt="2026-07-17T15:36:01.090" v="251" actId="20577"/>
        <pc:sldMkLst>
          <pc:docMk/>
          <pc:sldMk cId="1396011433" sldId="448"/>
        </pc:sldMkLst>
        <pc:spChg chg="mod">
          <ac:chgData name="Todd Culver" userId="S::tculver@incompassmi.org::d7ecb241-ca92-4e30-b4e1-e076922add7c" providerId="AD" clId="Web-{7F23CDAB-6BF5-623E-016F-0D87095F0639}" dt="2026-07-17T15:36:01.090" v="251" actId="20577"/>
          <ac:spMkLst>
            <pc:docMk/>
            <pc:sldMk cId="1396011433" sldId="448"/>
            <ac:spMk id="3" creationId="{0B03FFD3-6292-F340-ADFC-3CE4DBEBF682}"/>
          </ac:spMkLst>
        </pc:spChg>
      </pc:sldChg>
      <pc:sldChg chg="addSp delSp modSp add mod replId modClrScheme chgLayout">
        <pc:chgData name="Todd Culver" userId="S::tculver@incompassmi.org::d7ecb241-ca92-4e30-b4e1-e076922add7c" providerId="AD" clId="Web-{7F23CDAB-6BF5-623E-016F-0D87095F0639}" dt="2026-07-17T15:29:33.065" v="102" actId="20577"/>
        <pc:sldMkLst>
          <pc:docMk/>
          <pc:sldMk cId="1860484203" sldId="498"/>
        </pc:sldMkLst>
        <pc:spChg chg="mod ord">
          <ac:chgData name="Todd Culver" userId="S::tculver@incompassmi.org::d7ecb241-ca92-4e30-b4e1-e076922add7c" providerId="AD" clId="Web-{7F23CDAB-6BF5-623E-016F-0D87095F0639}" dt="2026-07-17T15:29:33.065" v="102" actId="20577"/>
          <ac:spMkLst>
            <pc:docMk/>
            <pc:sldMk cId="1860484203" sldId="498"/>
            <ac:spMk id="2" creationId="{7F3524CD-E3BD-0778-785D-01563EAF390B}"/>
          </ac:spMkLst>
        </pc:spChg>
        <pc:spChg chg="mod ord">
          <ac:chgData name="Todd Culver" userId="S::tculver@incompassmi.org::d7ecb241-ca92-4e30-b4e1-e076922add7c" providerId="AD" clId="Web-{7F23CDAB-6BF5-623E-016F-0D87095F0639}" dt="2026-07-17T15:28:18.060" v="98" actId="20577"/>
          <ac:spMkLst>
            <pc:docMk/>
            <pc:sldMk cId="1860484203" sldId="498"/>
            <ac:spMk id="3" creationId="{8DD5593A-7836-6D55-CD29-98EEF514E2D6}"/>
          </ac:spMkLst>
        </pc:spChg>
        <pc:picChg chg="add mod ord">
          <ac:chgData name="Todd Culver" userId="S::tculver@incompassmi.org::d7ecb241-ca92-4e30-b4e1-e076922add7c" providerId="AD" clId="Web-{7F23CDAB-6BF5-623E-016F-0D87095F0639}" dt="2026-07-17T15:28:55.798" v="101" actId="14100"/>
          <ac:picMkLst>
            <pc:docMk/>
            <pc:sldMk cId="1860484203" sldId="498"/>
            <ac:picMk id="5" creationId="{F50BD083-0D31-E601-80BB-CE3FC6A5AD4D}"/>
          </ac:picMkLst>
        </pc:picChg>
      </pc:sldChg>
    </pc:docChg>
  </pc:docChgLst>
  <pc:docChgLst>
    <pc:chgData name="Todd Culver" userId="S::tculver@incompassmi.org::d7ecb241-ca92-4e30-b4e1-e076922add7c" providerId="AD" clId="Web-{36FFC41F-BCC2-4489-5E5E-C918210770F6}"/>
    <pc:docChg chg="addSld modSld">
      <pc:chgData name="Todd Culver" userId="S::tculver@incompassmi.org::d7ecb241-ca92-4e30-b4e1-e076922add7c" providerId="AD" clId="Web-{36FFC41F-BCC2-4489-5E5E-C918210770F6}" dt="2026-07-21T16:49:19.623" v="63" actId="20577"/>
      <pc:docMkLst>
        <pc:docMk/>
      </pc:docMkLst>
      <pc:sldChg chg="modSp">
        <pc:chgData name="Todd Culver" userId="S::tculver@incompassmi.org::d7ecb241-ca92-4e30-b4e1-e076922add7c" providerId="AD" clId="Web-{36FFC41F-BCC2-4489-5E5E-C918210770F6}" dt="2026-07-21T16:49:19.623" v="63" actId="20577"/>
        <pc:sldMkLst>
          <pc:docMk/>
          <pc:sldMk cId="1860484203" sldId="498"/>
        </pc:sldMkLst>
        <pc:spChg chg="mod">
          <ac:chgData name="Todd Culver" userId="S::tculver@incompassmi.org::d7ecb241-ca92-4e30-b4e1-e076922add7c" providerId="AD" clId="Web-{36FFC41F-BCC2-4489-5E5E-C918210770F6}" dt="2026-07-21T16:49:19.623" v="63" actId="20577"/>
          <ac:spMkLst>
            <pc:docMk/>
            <pc:sldMk cId="1860484203" sldId="498"/>
            <ac:spMk id="3" creationId="{8DD5593A-7836-6D55-CD29-98EEF514E2D6}"/>
          </ac:spMkLst>
        </pc:spChg>
      </pc:sldChg>
      <pc:sldChg chg="modSp new">
        <pc:chgData name="Todd Culver" userId="S::tculver@incompassmi.org::d7ecb241-ca92-4e30-b4e1-e076922add7c" providerId="AD" clId="Web-{36FFC41F-BCC2-4489-5E5E-C918210770F6}" dt="2026-07-21T16:28:57.188" v="20" actId="20577"/>
        <pc:sldMkLst>
          <pc:docMk/>
          <pc:sldMk cId="1914715427" sldId="499"/>
        </pc:sldMkLst>
        <pc:spChg chg="mod">
          <ac:chgData name="Todd Culver" userId="S::tculver@incompassmi.org::d7ecb241-ca92-4e30-b4e1-e076922add7c" providerId="AD" clId="Web-{36FFC41F-BCC2-4489-5E5E-C918210770F6}" dt="2026-07-21T16:23:41.107" v="6" actId="20577"/>
          <ac:spMkLst>
            <pc:docMk/>
            <pc:sldMk cId="1914715427" sldId="499"/>
            <ac:spMk id="2" creationId="{44F11391-3EA5-944E-1A8B-BA6BB16A4CE6}"/>
          </ac:spMkLst>
        </pc:spChg>
        <pc:spChg chg="mod">
          <ac:chgData name="Todd Culver" userId="S::tculver@incompassmi.org::d7ecb241-ca92-4e30-b4e1-e076922add7c" providerId="AD" clId="Web-{36FFC41F-BCC2-4489-5E5E-C918210770F6}" dt="2026-07-21T16:28:57.188" v="20" actId="20577"/>
          <ac:spMkLst>
            <pc:docMk/>
            <pc:sldMk cId="1914715427" sldId="499"/>
            <ac:spMk id="3" creationId="{604C83F3-F0F0-9DC1-CBC4-9A513850BDC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AD7BA79-8328-FC49-898D-020545C6ECEE}" type="datetimeFigureOut">
              <a:rPr lang="en-US" smtClean="0"/>
              <a:t>7/21/2026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76A831E-35B9-3943-B34C-03F122C82B8A}" type="slidenum">
              <a:rPr lang="en-US" smtClean="0"/>
              <a:t>‹#›</a:t>
            </a:fld>
            <a:endParaRPr lang="en-US"/>
          </a:p>
        </p:txBody>
      </p:sp>
    </p:spTree>
    <p:extLst>
      <p:ext uri="{BB962C8B-B14F-4D97-AF65-F5344CB8AC3E}">
        <p14:creationId xmlns:p14="http://schemas.microsoft.com/office/powerpoint/2010/main" val="449244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3BC5DE-F2A5-8149-A45E-3B443E210CB1}" type="datetimeFigureOut">
              <a:rPr lang="en-US" smtClean="0"/>
              <a:t>7/21/2026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720866-B769-8A49-931D-9DF88A11E7C1}" type="slidenum">
              <a:rPr lang="en-US" smtClean="0"/>
              <a:t>‹#›</a:t>
            </a:fld>
            <a:endParaRPr lang="en-US"/>
          </a:p>
        </p:txBody>
      </p:sp>
    </p:spTree>
    <p:extLst>
      <p:ext uri="{BB962C8B-B14F-4D97-AF65-F5344CB8AC3E}">
        <p14:creationId xmlns:p14="http://schemas.microsoft.com/office/powerpoint/2010/main" val="7475329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762001"/>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3A488-1E80-E64E-9819-E4CD20B0B970}"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997B2-A43C-B747-A952-16987EAAE8B0}" type="slidenum">
              <a:rPr lang="en-US" smtClean="0"/>
              <a:t>‹#›</a:t>
            </a:fld>
            <a:endParaRPr lang="en-US"/>
          </a:p>
        </p:txBody>
      </p:sp>
      <p:pic>
        <p:nvPicPr>
          <p:cNvPr id="11" name="Picture 10">
            <a:extLst>
              <a:ext uri="{FF2B5EF4-FFF2-40B4-BE49-F238E27FC236}">
                <a16:creationId xmlns:a16="http://schemas.microsoft.com/office/drawing/2014/main" id="{4BD70500-6FA0-6443-88AA-F694DB132741}"/>
              </a:ext>
              <a:ext uri="{C183D7F6-B498-43B3-948B-1728B52AA6E4}">
                <adec:decorative xmlns:adec="http://schemas.microsoft.com/office/drawing/2017/decorative" val="1"/>
              </a:ext>
            </a:extLst>
          </p:cNvPr>
          <p:cNvPicPr>
            <a:picLocks noChangeAspect="1"/>
          </p:cNvPicPr>
          <p:nvPr userDrawn="1"/>
        </p:nvPicPr>
        <p:blipFill rotWithShape="1">
          <a:blip r:embed="rId2"/>
          <a:srcRect l="24631" t="3968" r="51442" b="18977"/>
          <a:stretch/>
        </p:blipFill>
        <p:spPr>
          <a:xfrm>
            <a:off x="9141619" y="-1"/>
            <a:ext cx="3050383" cy="6356351"/>
          </a:xfrm>
          <a:prstGeom prst="rect">
            <a:avLst/>
          </a:prstGeom>
        </p:spPr>
      </p:pic>
    </p:spTree>
    <p:extLst>
      <p:ext uri="{BB962C8B-B14F-4D97-AF65-F5344CB8AC3E}">
        <p14:creationId xmlns:p14="http://schemas.microsoft.com/office/powerpoint/2010/main" val="2117436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dirty="0"/>
              <a:t>Click to edit Master title style</a:t>
            </a:r>
          </a:p>
        </p:txBody>
      </p:sp>
      <p:sp>
        <p:nvSpPr>
          <p:cNvPr id="3" name="Picture Placeholder 2"/>
          <p:cNvSpPr>
            <a:spLocks noGrp="1" noChangeAspect="1"/>
          </p:cNvSpPr>
          <p:nvPr>
            <p:ph type="pic" idx="1"/>
          </p:nvPr>
        </p:nvSpPr>
        <p:spPr>
          <a:xfrm>
            <a:off x="3570645" y="767419"/>
            <a:ext cx="8115231"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5CB3A488-1E80-E64E-9819-E4CD20B0B970}" type="datetimeFigureOut">
              <a:rPr lang="en-US" smtClean="0"/>
              <a:t>7/21/2026</a:t>
            </a:fld>
            <a:endParaRPr lang="en-US"/>
          </a:p>
        </p:txBody>
      </p:sp>
      <p:sp>
        <p:nvSpPr>
          <p:cNvPr id="9" name="Footer Placeholder 8"/>
          <p:cNvSpPr>
            <a:spLocks noGrp="1"/>
          </p:cNvSpPr>
          <p:nvPr>
            <p:ph type="ftr" sz="quarter" idx="11"/>
          </p:nvPr>
        </p:nvSpPr>
        <p:spPr>
          <a:xfrm>
            <a:off x="3499102" y="6356352"/>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24345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3A488-1E80-E64E-9819-E4CD20B0B970}" type="datetimeFigureOut">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561243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3A488-1E80-E64E-9819-E4CD20B0B970}" type="datetimeFigureOut">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776731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2B0BF5-6C93-3B4B-81AA-BC6769B74A35}"/>
              </a:ext>
            </a:extLst>
          </p:cNvPr>
          <p:cNvSpPr/>
          <p:nvPr userDrawn="1"/>
        </p:nvSpPr>
        <p:spPr>
          <a:xfrm>
            <a:off x="0" y="2"/>
            <a:ext cx="12192000" cy="13956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62466" y="492508"/>
            <a:ext cx="11417713" cy="704963"/>
          </a:xfrm>
        </p:spPr>
        <p:txBody>
          <a:bodyPr/>
          <a:lstStyle/>
          <a:p>
            <a:r>
              <a:rPr lang="en-US" dirty="0"/>
              <a:t>Click to edit Master title style</a:t>
            </a:r>
          </a:p>
        </p:txBody>
      </p:sp>
      <p:sp>
        <p:nvSpPr>
          <p:cNvPr id="3" name="Content Placeholder 2"/>
          <p:cNvSpPr>
            <a:spLocks noGrp="1"/>
          </p:cNvSpPr>
          <p:nvPr>
            <p:ph idx="1"/>
          </p:nvPr>
        </p:nvSpPr>
        <p:spPr>
          <a:xfrm>
            <a:off x="938464" y="1708484"/>
            <a:ext cx="10299032" cy="4276264"/>
          </a:xfrm>
        </p:spPr>
        <p:txBody>
          <a:bodyPr/>
          <a:lstStyle>
            <a:lvl1pPr marL="182880" indent="-182880">
              <a:buFont typeface="Wingdings" pitchFamily="2" charset="2"/>
              <a:buChar char="Ø"/>
              <a:defRPr/>
            </a:lvl1pPr>
            <a:lvl2pPr marL="685800" indent="-182880">
              <a:buFont typeface="Wingdings" pitchFamily="2" charset="2"/>
              <a:buChar char="Ø"/>
              <a:defRPr/>
            </a:lvl2pPr>
            <a:lvl3pPr marL="1143000" indent="-182880">
              <a:buFont typeface="Wingdings" pitchFamily="2" charset="2"/>
              <a:buChar char="Ø"/>
              <a:defRPr/>
            </a:lvl3pPr>
            <a:lvl4pPr marL="1600200" indent="-182880">
              <a:buFont typeface="Wingdings" pitchFamily="2" charset="2"/>
              <a:buChar char="Ø"/>
              <a:defRPr/>
            </a:lvl4pPr>
            <a:lvl5pPr marL="2057400" indent="-182880">
              <a:buFont typeface="Wingdings" pitchFamily="2" charset="2"/>
              <a:buChar char="Ø"/>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CB3A488-1E80-E64E-9819-E4CD20B0B970}"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357699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3A488-1E80-E64E-9819-E4CD20B0B970}"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3476246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CB3A488-1E80-E64E-9819-E4CD20B0B970}" type="datetimeFigureOut">
              <a:rPr lang="en-US" smtClean="0"/>
              <a:t>7/21/2026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1456336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CB3A488-1E80-E64E-9819-E4CD20B0B970}" type="datetimeFigureOut">
              <a:rPr lang="en-US" smtClean="0"/>
              <a:t>7/21/2026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1236972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8"/>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CB3A488-1E80-E64E-9819-E4CD20B0B970}" type="datetimeFigureOut">
              <a:rPr lang="en-US" smtClean="0"/>
              <a:t>7/21/2026</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3029417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CB3A488-1E80-E64E-9819-E4CD20B0B970}" type="datetimeFigureOut">
              <a:rPr lang="en-US" smtClean="0"/>
              <a:t>7/21/2026</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3376032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CB3A488-1E80-E64E-9819-E4CD20B0B970}"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1188054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CB3A488-1E80-E64E-9819-E4CD20B0B970}" type="datetimeFigureOut">
              <a:rPr lang="en-US" smtClean="0"/>
              <a:t>7/21/2026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01997B2-A43C-B747-A952-16987EAAE8B0}" type="slidenum">
              <a:rPr lang="en-US" smtClean="0"/>
              <a:t>‹#›</a:t>
            </a:fld>
            <a:endParaRPr lang="en-US"/>
          </a:p>
        </p:txBody>
      </p:sp>
    </p:spTree>
    <p:extLst>
      <p:ext uri="{BB962C8B-B14F-4D97-AF65-F5344CB8AC3E}">
        <p14:creationId xmlns:p14="http://schemas.microsoft.com/office/powerpoint/2010/main" val="2082370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758952"/>
            <a:ext cx="3443591"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9"/>
            <a:ext cx="2947483" cy="460118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5" y="6356352"/>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Avenir Next" panose="020B0503020202020204" pitchFamily="34" charset="0"/>
              </a:defRPr>
            </a:lvl1pPr>
          </a:lstStyle>
          <a:p>
            <a:fld id="{5CB3A488-1E80-E64E-9819-E4CD20B0B970}" type="datetimeFigureOut">
              <a:rPr lang="en-US" smtClean="0"/>
              <a:pPr/>
              <a:t>7/21/2026</a:t>
            </a:fld>
            <a:endParaRPr lang="en-US" dirty="0"/>
          </a:p>
        </p:txBody>
      </p:sp>
      <p:sp>
        <p:nvSpPr>
          <p:cNvPr id="5" name="Footer Placeholder 4"/>
          <p:cNvSpPr>
            <a:spLocks noGrp="1"/>
          </p:cNvSpPr>
          <p:nvPr>
            <p:ph type="ftr" sz="quarter" idx="3"/>
          </p:nvPr>
        </p:nvSpPr>
        <p:spPr>
          <a:xfrm>
            <a:off x="3869268" y="6356352"/>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latin typeface="Avenir Next" panose="020B0503020202020204" pitchFamily="34" charset="0"/>
              </a:defRPr>
            </a:lvl1pPr>
          </a:lstStyle>
          <a:p>
            <a:endParaRPr lang="en-US" dirty="0"/>
          </a:p>
        </p:txBody>
      </p:sp>
      <p:sp>
        <p:nvSpPr>
          <p:cNvPr id="6" name="Slide Number Placeholder 5"/>
          <p:cNvSpPr>
            <a:spLocks noGrp="1"/>
          </p:cNvSpPr>
          <p:nvPr>
            <p:ph type="sldNum" sz="quarter" idx="4"/>
          </p:nvPr>
        </p:nvSpPr>
        <p:spPr>
          <a:xfrm>
            <a:off x="10634137" y="6356352"/>
            <a:ext cx="1530927" cy="365125"/>
          </a:xfrm>
          <a:prstGeom prst="rect">
            <a:avLst/>
          </a:prstGeom>
        </p:spPr>
        <p:txBody>
          <a:bodyPr vert="horz" lIns="91440" tIns="45720" rIns="91440" bIns="45720" rtlCol="0" anchor="ctr"/>
          <a:lstStyle>
            <a:lvl1pPr algn="r">
              <a:defRPr sz="1200" b="1">
                <a:solidFill>
                  <a:schemeClr val="accent1"/>
                </a:solidFill>
                <a:latin typeface="Avenir Next" panose="020B0503020202020204" pitchFamily="34" charset="0"/>
              </a:defRPr>
            </a:lvl1pPr>
          </a:lstStyle>
          <a:p>
            <a:fld id="{101997B2-A43C-B747-A952-16987EAAE8B0}" type="slidenum">
              <a:rPr lang="en-US" smtClean="0"/>
              <a:pPr/>
              <a:t>‹#›</a:t>
            </a:fld>
            <a:endParaRPr lang="en-US" dirty="0"/>
          </a:p>
        </p:txBody>
      </p:sp>
    </p:spTree>
    <p:extLst>
      <p:ext uri="{BB962C8B-B14F-4D97-AF65-F5344CB8AC3E}">
        <p14:creationId xmlns:p14="http://schemas.microsoft.com/office/powerpoint/2010/main" val="15898611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96"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3600" b="1" i="0" kern="1200" spc="-60" baseline="0">
          <a:solidFill>
            <a:srgbClr val="FFFFFF"/>
          </a:solidFill>
          <a:latin typeface="Avenir Next Demi Bold" panose="020B0503020202020204" pitchFamily="34" charset="0"/>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b="0" i="0" kern="1200">
          <a:solidFill>
            <a:schemeClr val="tx1">
              <a:lumMod val="65000"/>
              <a:lumOff val="35000"/>
            </a:schemeClr>
          </a:solidFill>
          <a:latin typeface="Avenir Next Medium" panose="020B0503020202020204" pitchFamily="34" charset="0"/>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b="0" i="0" kern="1200">
          <a:solidFill>
            <a:schemeClr val="tx1">
              <a:lumMod val="65000"/>
              <a:lumOff val="35000"/>
            </a:schemeClr>
          </a:solidFill>
          <a:latin typeface="Avenir Next" panose="020B0503020202020204" pitchFamily="34" charset="0"/>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b="0" i="0" kern="1200">
          <a:solidFill>
            <a:schemeClr val="tx1">
              <a:lumMod val="65000"/>
              <a:lumOff val="35000"/>
            </a:schemeClr>
          </a:solidFill>
          <a:latin typeface="Avenir Next" panose="020B0503020202020204" pitchFamily="34" charset="0"/>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b="0" i="0" kern="1200">
          <a:solidFill>
            <a:schemeClr val="tx1">
              <a:lumMod val="65000"/>
              <a:lumOff val="35000"/>
            </a:schemeClr>
          </a:solidFill>
          <a:latin typeface="Avenir Next" panose="020B0503020202020204" pitchFamily="34" charset="0"/>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b="0" i="0" kern="1200">
          <a:solidFill>
            <a:schemeClr val="tx1">
              <a:lumMod val="65000"/>
              <a:lumOff val="35000"/>
            </a:schemeClr>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cdc.gov/niosh/hierarchy-of-controls/about/index.html"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u9670038.ct.sendgrid.net/ls/click?upn=u001.cnvoVVrzA6KxWvq6U6mL7-2B-2F-2FJLUOAwhNFExEDwbjOYvZyfrnA-2FkrkxSE6E83TewASvmGq-2Br-2B9y5Sxh3VjxDJONX-2BqyUZox0-2FW04sqAKz6VXhdgVliA4bSnGxMsxclkSels5yiJeWh9rubVgkdNSjyOKKYOpU9Pjum4pC1PwK3cRvd1LB11GcX8jdqD61VDNttBqa5ZPAmrRljTYvZ5TRXU3vtRZ14biGd6Dr-2FFTB1i6B1YF9VCTsNhElONcL6mcFgTZ4-2BFOZvHrOtFUjNF0f9WuDxXJJ5Vtuc-2FYWovnKMpk-3D-Nua_cr0EmJvU4ReLABrp-2Bcv-2FZTp9Yod98VjxKw8BpkWy21pgGhIiGgTJ5rYt3qCY7efzlIP6XyKLUlXzTdTaMJ8ZP4JfCt1o908DNDNXIWAxlvAw8Oy8-2BvK0PD-2FnbDADMU8b8w3mlgk-2FUYCZDRtcG7c-2FbHfIlSMgNBDMn07r4Z2yo8a9-2FYNHEd66CCkI3yhdqT9NyrLprRI6-2ByoGKbB1x8Xm0Lwq8Yq8ddc1TxDeXsSrFaCLh7qGIXo-2FOTSrHOA1ZpTpfNvoumEocGOXqwl7V2Jq5zi7p9oVKkz920ipHY45Wk7jc633nWKYvylrsAbc6PFZaq-2BDl7B-2FqFihj9cHA81gjO-2FTS3wc9PBqZBRbMHesAsw-3D"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askjan.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https://www.cnsnevada.com/what-is-the-memory-capacity-of-a-human-brain/" TargetMode="Externa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hyperlink" Target="mailto:kkinde@incompassmi.org" TargetMode="Externa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47169E-D938-4845-95F1-170001C20B6D}"/>
              </a:ext>
              <a:ext uri="{C183D7F6-B498-43B3-948B-1728B52AA6E4}">
                <adec:decorative xmlns:adec="http://schemas.microsoft.com/office/drawing/2017/decorative" val="1"/>
              </a:ext>
            </a:extLst>
          </p:cNvPr>
          <p:cNvPicPr>
            <a:picLocks noChangeAspect="1"/>
          </p:cNvPicPr>
          <p:nvPr/>
        </p:nvPicPr>
        <p:blipFill rotWithShape="1">
          <a:blip r:embed="rId2"/>
          <a:srcRect l="12326" t="15321" r="48339" b="32314"/>
          <a:stretch/>
        </p:blipFill>
        <p:spPr>
          <a:xfrm>
            <a:off x="-2390587" y="-2488843"/>
            <a:ext cx="7961601" cy="6858000"/>
          </a:xfrm>
          <a:prstGeom prst="rect">
            <a:avLst/>
          </a:prstGeom>
        </p:spPr>
      </p:pic>
      <p:pic>
        <p:nvPicPr>
          <p:cNvPr id="8" name="Picture 7" descr="Incompass Michigan Logo">
            <a:extLst>
              <a:ext uri="{FF2B5EF4-FFF2-40B4-BE49-F238E27FC236}">
                <a16:creationId xmlns:a16="http://schemas.microsoft.com/office/drawing/2014/main" id="{FB6BF030-FDA5-AD4B-8D53-F9C57C5E444C}"/>
              </a:ext>
            </a:extLst>
          </p:cNvPr>
          <p:cNvPicPr>
            <a:picLocks noChangeAspect="1"/>
          </p:cNvPicPr>
          <p:nvPr/>
        </p:nvPicPr>
        <p:blipFill rotWithShape="1">
          <a:blip r:embed="rId3"/>
          <a:srcRect t="31338" b="29226"/>
          <a:stretch/>
        </p:blipFill>
        <p:spPr>
          <a:xfrm>
            <a:off x="5088081" y="940157"/>
            <a:ext cx="6335481" cy="2498502"/>
          </a:xfrm>
          <a:prstGeom prst="rect">
            <a:avLst/>
          </a:prstGeom>
        </p:spPr>
      </p:pic>
      <p:sp>
        <p:nvSpPr>
          <p:cNvPr id="11" name="TextBox 10">
            <a:extLst>
              <a:ext uri="{FF2B5EF4-FFF2-40B4-BE49-F238E27FC236}">
                <a16:creationId xmlns:a16="http://schemas.microsoft.com/office/drawing/2014/main" id="{B9DDB7D1-7823-CB42-92BC-349C932343DB}"/>
              </a:ext>
            </a:extLst>
          </p:cNvPr>
          <p:cNvSpPr txBox="1"/>
          <p:nvPr/>
        </p:nvSpPr>
        <p:spPr>
          <a:xfrm>
            <a:off x="7523101" y="4223361"/>
            <a:ext cx="4410303" cy="1200328"/>
          </a:xfrm>
          <a:prstGeom prst="rect">
            <a:avLst/>
          </a:prstGeom>
          <a:noFill/>
        </p:spPr>
        <p:txBody>
          <a:bodyPr wrap="square" lIns="91440" tIns="45720" rIns="91440" bIns="45720" rtlCol="0" anchor="t">
            <a:spAutoFit/>
          </a:bodyPr>
          <a:lstStyle/>
          <a:p>
            <a:r>
              <a:rPr lang="en-US" sz="2400" i="1">
                <a:solidFill>
                  <a:schemeClr val="tx2"/>
                </a:solidFill>
                <a:latin typeface="Avenir Next" panose="020B0503020202020204" pitchFamily="34" charset="0"/>
              </a:rPr>
              <a:t>SAFETY INCLUDED</a:t>
            </a:r>
          </a:p>
          <a:p>
            <a:r>
              <a:rPr lang="en-US" sz="2400" i="1">
                <a:solidFill>
                  <a:schemeClr val="tx2"/>
                </a:solidFill>
                <a:latin typeface="Avenir Next" panose="020B0503020202020204" pitchFamily="34" charset="0"/>
              </a:rPr>
              <a:t>Workplace Health and Safety</a:t>
            </a:r>
          </a:p>
          <a:p>
            <a:r>
              <a:rPr lang="en-US" sz="2400" i="1">
                <a:solidFill>
                  <a:schemeClr val="tx2"/>
                </a:solidFill>
                <a:latin typeface="Avenir Next"/>
              </a:rPr>
              <a:t>Training Series</a:t>
            </a:r>
          </a:p>
        </p:txBody>
      </p:sp>
    </p:spTree>
    <p:extLst>
      <p:ext uri="{BB962C8B-B14F-4D97-AF65-F5344CB8AC3E}">
        <p14:creationId xmlns:p14="http://schemas.microsoft.com/office/powerpoint/2010/main" val="2988658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F1EC4-6EB9-0AD3-07DA-F0AD79064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F7026-39C7-CFD0-7F7C-5378CB2AF1D0}"/>
              </a:ext>
            </a:extLst>
          </p:cNvPr>
          <p:cNvSpPr>
            <a:spLocks noGrp="1"/>
          </p:cNvSpPr>
          <p:nvPr>
            <p:ph type="title"/>
          </p:nvPr>
        </p:nvSpPr>
        <p:spPr/>
        <p:txBody>
          <a:bodyPr>
            <a:normAutofit/>
          </a:bodyPr>
          <a:lstStyle/>
          <a:p>
            <a:r>
              <a:rPr lang="en-US" b="0">
                <a:latin typeface="Avenir Next Demi Bold"/>
              </a:rPr>
              <a:t>Safety Included 2026</a:t>
            </a:r>
            <a:endParaRPr lang="en-US"/>
          </a:p>
        </p:txBody>
      </p:sp>
      <p:sp>
        <p:nvSpPr>
          <p:cNvPr id="3" name="Content Placeholder 2">
            <a:extLst>
              <a:ext uri="{FF2B5EF4-FFF2-40B4-BE49-F238E27FC236}">
                <a16:creationId xmlns:a16="http://schemas.microsoft.com/office/drawing/2014/main" id="{2C2B644C-6B2F-65A4-72F9-CDE8607ABC77}"/>
              </a:ext>
            </a:extLst>
          </p:cNvPr>
          <p:cNvSpPr>
            <a:spLocks noGrp="1"/>
          </p:cNvSpPr>
          <p:nvPr>
            <p:ph idx="1"/>
          </p:nvPr>
        </p:nvSpPr>
        <p:spPr>
          <a:xfrm>
            <a:off x="262466" y="2343563"/>
            <a:ext cx="11508002" cy="4115885"/>
          </a:xfrm>
        </p:spPr>
        <p:txBody>
          <a:bodyPr>
            <a:noAutofit/>
          </a:bodyPr>
          <a:lstStyle/>
          <a:p>
            <a:r>
              <a:rPr lang="en-US" sz="3200">
                <a:latin typeface="Avenir Next Medium"/>
              </a:rPr>
              <a:t>Clear, structured visuals and graphics to support comprehension</a:t>
            </a:r>
          </a:p>
          <a:p>
            <a:r>
              <a:rPr lang="en-US" sz="3200">
                <a:latin typeface="Avenir Next Medium"/>
              </a:rPr>
              <a:t>Minimized sensory distractions in both virtual and in-person settings</a:t>
            </a:r>
          </a:p>
          <a:p>
            <a:r>
              <a:rPr lang="en-US" sz="3200">
                <a:latin typeface="Avenir Next Medium"/>
              </a:rPr>
              <a:t>Options for verbal and non-verbal participation</a:t>
            </a:r>
          </a:p>
          <a:p>
            <a:r>
              <a:rPr lang="en-US" sz="3200">
                <a:latin typeface="Avenir Next Medium"/>
              </a:rPr>
              <a:t>Interactive components that promote engagement without overwhelming</a:t>
            </a:r>
          </a:p>
          <a:p>
            <a:r>
              <a:rPr lang="en-US" sz="3200">
                <a:latin typeface="Avenir Next Medium"/>
              </a:rPr>
              <a:t>Time-buffered schedules to allow for processing and reflection</a:t>
            </a:r>
          </a:p>
          <a:p>
            <a:pPr marL="502920" lvl="1" indent="0">
              <a:buNone/>
            </a:pPr>
            <a:endParaRPr lang="en-US" sz="3200"/>
          </a:p>
        </p:txBody>
      </p:sp>
    </p:spTree>
    <p:extLst>
      <p:ext uri="{BB962C8B-B14F-4D97-AF65-F5344CB8AC3E}">
        <p14:creationId xmlns:p14="http://schemas.microsoft.com/office/powerpoint/2010/main" val="2800872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69951-2FD5-63A2-16FC-6BE2218FDD84}"/>
              </a:ext>
            </a:extLst>
          </p:cNvPr>
          <p:cNvSpPr>
            <a:spLocks noGrp="1"/>
          </p:cNvSpPr>
          <p:nvPr>
            <p:ph type="title"/>
          </p:nvPr>
        </p:nvSpPr>
        <p:spPr>
          <a:xfrm>
            <a:off x="4746463" y="1798120"/>
            <a:ext cx="6440774" cy="3255264"/>
          </a:xfrm>
        </p:spPr>
        <p:txBody>
          <a:bodyPr vert="horz" lIns="91440" tIns="45720" rIns="91440" bIns="45720" rtlCol="0" anchor="b">
            <a:normAutofit/>
          </a:bodyPr>
          <a:lstStyle/>
          <a:p>
            <a:r>
              <a:rPr lang="en-US" sz="4600" b="0">
                <a:solidFill>
                  <a:schemeClr val="tx2"/>
                </a:solidFill>
                <a:latin typeface="+mj-lt"/>
              </a:rPr>
              <a:t>A SAFE WORKPLACE IS SOUND BUSINESS – </a:t>
            </a:r>
            <a:endParaRPr lang="en-US" sz="4600">
              <a:solidFill>
                <a:schemeClr val="tx2"/>
              </a:solidFill>
              <a:latin typeface="+mj-lt"/>
            </a:endParaRPr>
          </a:p>
          <a:p>
            <a:r>
              <a:rPr lang="en-US" sz="4600" b="0">
                <a:solidFill>
                  <a:schemeClr val="tx2"/>
                </a:solidFill>
                <a:latin typeface="+mj-lt"/>
              </a:rPr>
              <a:t>FOR EVERYBODY REGARDLESS OF NEUROTYPE</a:t>
            </a:r>
            <a:endParaRPr lang="en-US" sz="4600">
              <a:solidFill>
                <a:schemeClr val="tx2"/>
              </a:solidFill>
              <a:latin typeface="+mj-lt"/>
            </a:endParaRPr>
          </a:p>
        </p:txBody>
      </p:sp>
    </p:spTree>
    <p:extLst>
      <p:ext uri="{BB962C8B-B14F-4D97-AF65-F5344CB8AC3E}">
        <p14:creationId xmlns:p14="http://schemas.microsoft.com/office/powerpoint/2010/main" val="783290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dirty="0"/>
              <a:t>PERSONAL PROTECTIVE EQUIPMENT (PPE)</a:t>
            </a:r>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1805028" y="1976533"/>
            <a:ext cx="8341810" cy="4115885"/>
          </a:xfrm>
        </p:spPr>
        <p:txBody>
          <a:bodyPr>
            <a:noAutofit/>
          </a:bodyPr>
          <a:lstStyle/>
          <a:p>
            <a:r>
              <a:rPr lang="en-US" sz="3200" u="sng" dirty="0">
                <a:solidFill>
                  <a:schemeClr val="bg2">
                    <a:lumMod val="50000"/>
                  </a:schemeClr>
                </a:solidFill>
              </a:rPr>
              <a:t>MIOSHA Standard Requirements</a:t>
            </a:r>
            <a:endParaRPr lang="en-US" sz="3200" u="sng" dirty="0"/>
          </a:p>
          <a:p>
            <a:pPr lvl="1"/>
            <a:r>
              <a:rPr lang="en-US" sz="3200" dirty="0"/>
              <a:t>Hazard Assessment</a:t>
            </a:r>
          </a:p>
          <a:p>
            <a:pPr lvl="1"/>
            <a:r>
              <a:rPr lang="en-US" sz="3200" dirty="0"/>
              <a:t>Equipment Selection</a:t>
            </a:r>
          </a:p>
          <a:p>
            <a:pPr lvl="1"/>
            <a:r>
              <a:rPr lang="en-US" sz="3200" dirty="0"/>
              <a:t>Employee Training</a:t>
            </a:r>
          </a:p>
          <a:p>
            <a:pPr lvl="1"/>
            <a:r>
              <a:rPr lang="en-US" sz="3200" dirty="0"/>
              <a:t>Documentation</a:t>
            </a:r>
          </a:p>
          <a:p>
            <a:pPr marL="502920" lvl="1" indent="0">
              <a:buNone/>
            </a:pPr>
            <a:endParaRPr lang="en-US" sz="2200" dirty="0"/>
          </a:p>
        </p:txBody>
      </p:sp>
    </p:spTree>
    <p:extLst>
      <p:ext uri="{BB962C8B-B14F-4D97-AF65-F5344CB8AC3E}">
        <p14:creationId xmlns:p14="http://schemas.microsoft.com/office/powerpoint/2010/main" val="2371691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DB7D5-780D-6618-C32B-90A185495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A7B43-90B1-7D2C-6AA4-4A3CD914C32C}"/>
              </a:ext>
            </a:extLst>
          </p:cNvPr>
          <p:cNvSpPr>
            <a:spLocks noGrp="1"/>
          </p:cNvSpPr>
          <p:nvPr>
            <p:ph type="title"/>
          </p:nvPr>
        </p:nvSpPr>
        <p:spPr/>
        <p:txBody>
          <a:bodyPr>
            <a:normAutofit/>
          </a:bodyPr>
          <a:lstStyle/>
          <a:p>
            <a:r>
              <a:rPr lang="en-US">
                <a:latin typeface="Avenir Next Demi Bold"/>
              </a:rPr>
              <a:t>Training Objectives Continued</a:t>
            </a:r>
          </a:p>
        </p:txBody>
      </p:sp>
      <p:sp>
        <p:nvSpPr>
          <p:cNvPr id="3" name="Content Placeholder 2">
            <a:extLst>
              <a:ext uri="{FF2B5EF4-FFF2-40B4-BE49-F238E27FC236}">
                <a16:creationId xmlns:a16="http://schemas.microsoft.com/office/drawing/2014/main" id="{0DB86F09-FF54-C3BD-40BA-45316533D717}"/>
              </a:ext>
            </a:extLst>
          </p:cNvPr>
          <p:cNvSpPr>
            <a:spLocks noGrp="1"/>
          </p:cNvSpPr>
          <p:nvPr>
            <p:ph idx="1"/>
          </p:nvPr>
        </p:nvSpPr>
        <p:spPr>
          <a:xfrm>
            <a:off x="1612801" y="2059083"/>
            <a:ext cx="8193600" cy="4115885"/>
          </a:xfrm>
        </p:spPr>
        <p:txBody>
          <a:bodyPr>
            <a:noAutofit/>
          </a:bodyPr>
          <a:lstStyle/>
          <a:p>
            <a:endParaRPr lang="en-US" sz="2600">
              <a:latin typeface="Avenir Next Medium"/>
            </a:endParaRPr>
          </a:p>
          <a:p>
            <a:r>
              <a:rPr lang="en-US" sz="2600">
                <a:latin typeface="Avenir Next Medium"/>
              </a:rPr>
              <a:t>Employee Training Considerations</a:t>
            </a:r>
            <a:endParaRPr lang="en-US" sz="2600">
              <a:solidFill>
                <a:srgbClr val="000000"/>
              </a:solidFill>
              <a:latin typeface="Avenir Next Medium"/>
            </a:endParaRPr>
          </a:p>
          <a:p>
            <a:pPr lvl="1"/>
            <a:r>
              <a:rPr lang="en-US" sz="2400">
                <a:latin typeface="avenir next"/>
              </a:rPr>
              <a:t>Building Trust </a:t>
            </a:r>
            <a:endParaRPr lang="en-US" sz="2400">
              <a:solidFill>
                <a:srgbClr val="000000"/>
              </a:solidFill>
              <a:latin typeface="avenir next"/>
            </a:endParaRPr>
          </a:p>
          <a:p>
            <a:pPr lvl="1"/>
            <a:r>
              <a:rPr lang="en-US" sz="2400">
                <a:latin typeface="avenir next"/>
              </a:rPr>
              <a:t>Sensory Overload and Sensitivities</a:t>
            </a:r>
            <a:endParaRPr lang="en-US" sz="2400">
              <a:solidFill>
                <a:srgbClr val="000000"/>
              </a:solidFill>
              <a:latin typeface="avenir next"/>
            </a:endParaRPr>
          </a:p>
          <a:p>
            <a:pPr lvl="1"/>
            <a:r>
              <a:rPr lang="en-US" sz="2400">
                <a:latin typeface="avenir next"/>
              </a:rPr>
              <a:t>Accommodations</a:t>
            </a:r>
            <a:endParaRPr lang="en-US" sz="2400">
              <a:solidFill>
                <a:srgbClr val="000000"/>
              </a:solidFill>
              <a:latin typeface="avenir next"/>
            </a:endParaRPr>
          </a:p>
          <a:p>
            <a:pPr lvl="1"/>
            <a:r>
              <a:rPr lang="en-US" sz="2400">
                <a:latin typeface="avenir next"/>
              </a:rPr>
              <a:t>Verbal</a:t>
            </a:r>
            <a:r>
              <a:rPr lang="en-US" sz="2400" dirty="0">
                <a:latin typeface="avenir next"/>
              </a:rPr>
              <a:t> vs Non-Verbal</a:t>
            </a:r>
            <a:endParaRPr lang="en-US" sz="2400">
              <a:solidFill>
                <a:srgbClr val="000000"/>
              </a:solidFill>
              <a:effectLst/>
              <a:latin typeface="avenir next"/>
            </a:endParaRPr>
          </a:p>
          <a:p>
            <a:pPr lvl="1"/>
            <a:r>
              <a:rPr lang="en-US" sz="2400">
                <a:latin typeface="avenir next"/>
              </a:rPr>
              <a:t>Clear Signs</a:t>
            </a:r>
            <a:endParaRPr lang="en-US" sz="2400">
              <a:solidFill>
                <a:srgbClr val="000000"/>
              </a:solidFill>
              <a:effectLst/>
              <a:latin typeface="avenir next"/>
            </a:endParaRPr>
          </a:p>
          <a:p>
            <a:pPr lvl="1"/>
            <a:r>
              <a:rPr lang="en-US" sz="2400">
                <a:latin typeface="avenir next"/>
              </a:rPr>
              <a:t>Emergency/Safety Buddy</a:t>
            </a:r>
          </a:p>
          <a:p>
            <a:pPr lvl="1"/>
            <a:r>
              <a:rPr lang="en-US" sz="2400">
                <a:latin typeface="avenir next"/>
              </a:rPr>
              <a:t>Proprioception</a:t>
            </a:r>
            <a:endParaRPr lang="en-US" sz="2400">
              <a:solidFill>
                <a:srgbClr val="000000"/>
              </a:solidFill>
              <a:effectLst/>
              <a:latin typeface="avenir next"/>
            </a:endParaRPr>
          </a:p>
          <a:p>
            <a:pPr lvl="1"/>
            <a:r>
              <a:rPr lang="en-US" sz="2400">
                <a:latin typeface="avenir next"/>
              </a:rPr>
              <a:t>Time Buffered Schedules and Memory Capacity</a:t>
            </a:r>
            <a:endParaRPr lang="en-US" sz="2400">
              <a:solidFill>
                <a:srgbClr val="000000"/>
              </a:solidFill>
              <a:effectLst/>
              <a:latin typeface="avenir next"/>
            </a:endParaRPr>
          </a:p>
          <a:p>
            <a:pPr lvl="1"/>
            <a:r>
              <a:rPr lang="en-US" sz="2400">
                <a:latin typeface="avenir next"/>
              </a:rPr>
              <a:t>Training Locations</a:t>
            </a:r>
            <a:endParaRPr lang="en-US" sz="2400">
              <a:solidFill>
                <a:srgbClr val="000000"/>
              </a:solidFill>
              <a:latin typeface="avenir next"/>
            </a:endParaRPr>
          </a:p>
          <a:p>
            <a:r>
              <a:rPr lang="en-US" sz="2600">
                <a:latin typeface="Avenir Next Medium"/>
              </a:rPr>
              <a:t>Using Safety Included Resources</a:t>
            </a:r>
            <a:endParaRPr lang="en-US"/>
          </a:p>
          <a:p>
            <a:endParaRPr lang="en-US" sz="2800">
              <a:effectLst/>
            </a:endParaRPr>
          </a:p>
        </p:txBody>
      </p:sp>
    </p:spTree>
    <p:extLst>
      <p:ext uri="{BB962C8B-B14F-4D97-AF65-F5344CB8AC3E}">
        <p14:creationId xmlns:p14="http://schemas.microsoft.com/office/powerpoint/2010/main" val="1725991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dirty="0"/>
              <a:t>HAZARD ASSESSMENT</a:t>
            </a:r>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1959745" y="1976533"/>
            <a:ext cx="8154862" cy="4522047"/>
          </a:xfrm>
        </p:spPr>
        <p:txBody>
          <a:bodyPr>
            <a:noAutofit/>
          </a:bodyPr>
          <a:lstStyle/>
          <a:p>
            <a:r>
              <a:rPr lang="en-US" sz="3200" dirty="0">
                <a:solidFill>
                  <a:schemeClr val="bg2">
                    <a:lumMod val="50000"/>
                  </a:schemeClr>
                </a:solidFill>
              </a:rPr>
              <a:t>Employers are required to assess the workplace to determine if hazards that would required the use of personal protective equipment are present</a:t>
            </a:r>
          </a:p>
          <a:p>
            <a:r>
              <a:rPr lang="en-US" sz="3200" dirty="0">
                <a:solidFill>
                  <a:schemeClr val="bg2">
                    <a:lumMod val="50000"/>
                  </a:schemeClr>
                </a:solidFill>
              </a:rPr>
              <a:t>If hazards are found, employers must select and have affected employees use, properly fitted and suitable PPE</a:t>
            </a:r>
            <a:endParaRPr lang="en-US" sz="3200" dirty="0"/>
          </a:p>
          <a:p>
            <a:pPr marL="502920" lvl="1" indent="0">
              <a:buNone/>
            </a:pPr>
            <a:endParaRPr lang="en-US" sz="2200" dirty="0"/>
          </a:p>
        </p:txBody>
      </p:sp>
    </p:spTree>
    <p:extLst>
      <p:ext uri="{BB962C8B-B14F-4D97-AF65-F5344CB8AC3E}">
        <p14:creationId xmlns:p14="http://schemas.microsoft.com/office/powerpoint/2010/main" val="4060655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B0B55-E648-3017-1C0D-EEB1D238D0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3524CD-E3BD-0778-785D-01563EAF390B}"/>
              </a:ext>
            </a:extLst>
          </p:cNvPr>
          <p:cNvSpPr>
            <a:spLocks noGrp="1"/>
          </p:cNvSpPr>
          <p:nvPr>
            <p:ph type="title"/>
          </p:nvPr>
        </p:nvSpPr>
        <p:spPr/>
        <p:txBody>
          <a:bodyPr/>
          <a:lstStyle/>
          <a:p>
            <a:r>
              <a:rPr lang="en-US">
                <a:latin typeface="Avenir Next Demi Bold"/>
              </a:rPr>
              <a:t>HIERARCHY OF CONTROLS</a:t>
            </a:r>
            <a:endParaRPr lang="en-US"/>
          </a:p>
        </p:txBody>
      </p:sp>
      <p:sp>
        <p:nvSpPr>
          <p:cNvPr id="3" name="Content Placeholder 2">
            <a:extLst>
              <a:ext uri="{FF2B5EF4-FFF2-40B4-BE49-F238E27FC236}">
                <a16:creationId xmlns:a16="http://schemas.microsoft.com/office/drawing/2014/main" id="{8DD5593A-7836-6D55-CD29-98EEF514E2D6}"/>
              </a:ext>
            </a:extLst>
          </p:cNvPr>
          <p:cNvSpPr>
            <a:spLocks noGrp="1"/>
          </p:cNvSpPr>
          <p:nvPr>
            <p:ph sz="half" idx="1"/>
          </p:nvPr>
        </p:nvSpPr>
        <p:spPr>
          <a:xfrm>
            <a:off x="3046267" y="868680"/>
            <a:ext cx="4253735" cy="5120640"/>
          </a:xfrm>
        </p:spPr>
        <p:txBody>
          <a:bodyPr>
            <a:noAutofit/>
          </a:bodyPr>
          <a:lstStyle/>
          <a:p>
            <a:pPr lvl="1">
              <a:buFont typeface="Wingdings" pitchFamily="18" charset="2"/>
              <a:buChar char="Ø"/>
            </a:pPr>
            <a:r>
              <a:rPr lang="en-US" sz="2000">
                <a:solidFill>
                  <a:srgbClr val="595959"/>
                </a:solidFill>
                <a:latin typeface="Corbel"/>
              </a:rPr>
              <a:t>The</a:t>
            </a:r>
            <a:r>
              <a:rPr lang="en-US" sz="2000" dirty="0">
                <a:latin typeface="Corbel"/>
              </a:rPr>
              <a:t> hierarchy of controls is a </a:t>
            </a:r>
            <a:r>
              <a:rPr lang="en-US" sz="2000" dirty="0">
                <a:latin typeface="Corbel"/>
                <a:hlinkClick r:id="rId2"/>
              </a:rPr>
              <a:t>NIOSH-developed</a:t>
            </a:r>
            <a:r>
              <a:rPr lang="en-US" sz="2000" dirty="0">
                <a:latin typeface="Corbel"/>
              </a:rPr>
              <a:t> </a:t>
            </a:r>
            <a:r>
              <a:rPr lang="en-US" sz="2000">
                <a:latin typeface="Corbel"/>
              </a:rPr>
              <a:t>framework ranking </a:t>
            </a:r>
            <a:r>
              <a:rPr lang="en-US" sz="2000" dirty="0">
                <a:latin typeface="Corbel"/>
              </a:rPr>
              <a:t>hazard safeguards from most to least effective: </a:t>
            </a:r>
            <a:endParaRPr lang="en-US" sz="2000"/>
          </a:p>
          <a:p>
            <a:pPr lvl="1">
              <a:buNone/>
            </a:pPr>
            <a:endParaRPr lang="en-US" dirty="0">
              <a:solidFill>
                <a:srgbClr val="00A19B"/>
              </a:solidFill>
              <a:latin typeface="Wingdings"/>
              <a:sym typeface="Wingdings"/>
            </a:endParaRPr>
          </a:p>
          <a:p>
            <a:pPr lvl="1">
              <a:buNone/>
            </a:pPr>
            <a:r>
              <a:rPr lang="en-US" dirty="0" err="1">
                <a:solidFill>
                  <a:srgbClr val="00A19B"/>
                </a:solidFill>
                <a:latin typeface="Wingdings"/>
                <a:sym typeface="Wingdings"/>
              </a:rPr>
              <a:t>Ø</a:t>
            </a:r>
            <a:r>
              <a:rPr lang="en-US" dirty="0" err="1">
                <a:latin typeface="Corbel"/>
              </a:rPr>
              <a:t>It</a:t>
            </a:r>
            <a:r>
              <a:rPr lang="en-US" dirty="0">
                <a:latin typeface="Corbel"/>
              </a:rPr>
              <a:t> prioritizes physically removing hazards (e.g., stopping a process) over relying on human behavior (e.g., training) to ensure maximum worker safety</a:t>
            </a:r>
            <a:endParaRPr lang="en-US">
              <a:solidFill>
                <a:srgbClr val="00A19B"/>
              </a:solidFill>
              <a:latin typeface="Corbel"/>
            </a:endParaRPr>
          </a:p>
          <a:p>
            <a:pPr lvl="1">
              <a:buNone/>
            </a:pPr>
            <a:endParaRPr lang="en-US" sz="2000" dirty="0">
              <a:latin typeface="Corbel"/>
            </a:endParaRPr>
          </a:p>
          <a:p>
            <a:pPr lvl="1">
              <a:buNone/>
            </a:pPr>
            <a:r>
              <a:rPr lang="en-US" sz="2000" dirty="0">
                <a:latin typeface="Corbel"/>
              </a:rPr>
              <a:t>PPE is the last line of </a:t>
            </a:r>
            <a:r>
              <a:rPr lang="en-US" sz="2000">
                <a:latin typeface="Corbel"/>
              </a:rPr>
              <a:t>defense</a:t>
            </a:r>
            <a:endParaRPr lang="en-US" sz="2000" dirty="0">
              <a:latin typeface="Corbel"/>
            </a:endParaRPr>
          </a:p>
        </p:txBody>
      </p:sp>
      <p:pic>
        <p:nvPicPr>
          <p:cNvPr id="5" name="Content Placeholder 4">
            <a:extLst>
              <a:ext uri="{FF2B5EF4-FFF2-40B4-BE49-F238E27FC236}">
                <a16:creationId xmlns:a16="http://schemas.microsoft.com/office/drawing/2014/main" id="{F50BD083-0D31-E601-80BB-CE3FC6A5AD4D}"/>
              </a:ext>
            </a:extLst>
          </p:cNvPr>
          <p:cNvPicPr>
            <a:picLocks noGrp="1" noChangeAspect="1"/>
          </p:cNvPicPr>
          <p:nvPr>
            <p:ph sz="half" idx="2"/>
          </p:nvPr>
        </p:nvPicPr>
        <p:blipFill>
          <a:blip r:embed="rId3"/>
          <a:stretch>
            <a:fillRect/>
          </a:stretch>
        </p:blipFill>
        <p:spPr>
          <a:xfrm>
            <a:off x="7269947" y="1618826"/>
            <a:ext cx="4932627" cy="3915817"/>
          </a:xfrm>
          <a:prstGeom prst="rect">
            <a:avLst/>
          </a:prstGeom>
        </p:spPr>
      </p:pic>
    </p:spTree>
    <p:extLst>
      <p:ext uri="{BB962C8B-B14F-4D97-AF65-F5344CB8AC3E}">
        <p14:creationId xmlns:p14="http://schemas.microsoft.com/office/powerpoint/2010/main" val="1860484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is_wsh_ppe_haz_assess_cert_134350_7.pdf"/>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l="-583" r="-168"/>
          <a:stretch/>
        </p:blipFill>
        <p:spPr>
          <a:xfrm>
            <a:off x="841930" y="-414338"/>
            <a:ext cx="10506075" cy="8056563"/>
          </a:xfrm>
        </p:spPr>
      </p:pic>
    </p:spTree>
    <p:extLst>
      <p:ext uri="{BB962C8B-B14F-4D97-AF65-F5344CB8AC3E}">
        <p14:creationId xmlns:p14="http://schemas.microsoft.com/office/powerpoint/2010/main" val="3921469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deleg_wsh_cetsp16_336065_7-1.2.pdf"/>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l="-432" r="5759"/>
          <a:stretch/>
        </p:blipFill>
        <p:spPr>
          <a:xfrm>
            <a:off x="1076392" y="-295963"/>
            <a:ext cx="9655175" cy="7880350"/>
          </a:xfrm>
        </p:spPr>
      </p:pic>
    </p:spTree>
    <p:extLst>
      <p:ext uri="{BB962C8B-B14F-4D97-AF65-F5344CB8AC3E}">
        <p14:creationId xmlns:p14="http://schemas.microsoft.com/office/powerpoint/2010/main" val="2263867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dirty="0"/>
              <a:t>TRAINING</a:t>
            </a:r>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sz="half" idx="2"/>
          </p:nvPr>
        </p:nvSpPr>
        <p:spPr/>
        <p:txBody>
          <a:bodyPr>
            <a:noAutofit/>
          </a:bodyPr>
          <a:lstStyle/>
          <a:p>
            <a:pPr>
              <a:buFont typeface="Wingdings" pitchFamily="18" charset="2"/>
              <a:buChar char="Ø"/>
            </a:pPr>
            <a:r>
              <a:rPr lang="en-US" sz="3200" dirty="0"/>
              <a:t>Before requiring an employee to use PPE, an employer must provide training on the following:</a:t>
            </a:r>
            <a:endParaRPr lang="en-US" sz="3200" dirty="0">
              <a:solidFill>
                <a:schemeClr val="tx2"/>
              </a:solidFill>
            </a:endParaRPr>
          </a:p>
          <a:p>
            <a:pPr marL="0" indent="0">
              <a:buNone/>
            </a:pPr>
            <a:endParaRPr lang="en-US" sz="2400" dirty="0"/>
          </a:p>
        </p:txBody>
      </p:sp>
      <p:sp>
        <p:nvSpPr>
          <p:cNvPr id="6" name="Content Placeholder 5"/>
          <p:cNvSpPr>
            <a:spLocks noGrp="1"/>
          </p:cNvSpPr>
          <p:nvPr>
            <p:ph sz="quarter" idx="4"/>
          </p:nvPr>
        </p:nvSpPr>
        <p:spPr>
          <a:xfrm>
            <a:off x="7818463" y="1930936"/>
            <a:ext cx="3869096" cy="4023360"/>
          </a:xfrm>
        </p:spPr>
        <p:txBody>
          <a:bodyPr>
            <a:noAutofit/>
          </a:bodyPr>
          <a:lstStyle/>
          <a:p>
            <a:pPr>
              <a:buFont typeface="Wingdings" pitchFamily="18" charset="2"/>
              <a:buChar char="Ø"/>
            </a:pPr>
            <a:r>
              <a:rPr lang="en-US" sz="2400" dirty="0"/>
              <a:t>When PPE is necessary</a:t>
            </a:r>
            <a:endParaRPr lang="en-US"/>
          </a:p>
          <a:p>
            <a:pPr>
              <a:buFont typeface="Wingdings" pitchFamily="18" charset="2"/>
              <a:buChar char="Ø"/>
            </a:pPr>
            <a:r>
              <a:rPr lang="en-US" sz="2400" dirty="0"/>
              <a:t>What type is required</a:t>
            </a:r>
          </a:p>
          <a:p>
            <a:pPr>
              <a:buFont typeface="Wingdings" pitchFamily="18" charset="2"/>
              <a:buChar char="Ø"/>
            </a:pPr>
            <a:r>
              <a:rPr lang="en-US" sz="2400" dirty="0"/>
              <a:t>How to wear it properly</a:t>
            </a:r>
          </a:p>
          <a:p>
            <a:pPr>
              <a:buFont typeface="Wingdings" pitchFamily="18" charset="2"/>
              <a:buChar char="Ø"/>
            </a:pPr>
            <a:r>
              <a:rPr lang="en-US" sz="2400" dirty="0"/>
              <a:t>The limits of PPE</a:t>
            </a:r>
          </a:p>
          <a:p>
            <a:pPr>
              <a:buFont typeface="Wingdings" pitchFamily="18" charset="2"/>
              <a:buChar char="Ø"/>
            </a:pPr>
            <a:r>
              <a:rPr lang="en-US" sz="2400" dirty="0"/>
              <a:t>Proper care, maintenance, useful life, and disposal</a:t>
            </a:r>
          </a:p>
          <a:p>
            <a:pPr>
              <a:buFont typeface="Wingdings" pitchFamily="18" charset="2"/>
              <a:buChar char="Ø"/>
            </a:pPr>
            <a:r>
              <a:rPr lang="en-US" sz="2400" dirty="0"/>
              <a:t>Additional requirements when sharing PPE</a:t>
            </a:r>
          </a:p>
        </p:txBody>
      </p:sp>
    </p:spTree>
    <p:extLst>
      <p:ext uri="{BB962C8B-B14F-4D97-AF65-F5344CB8AC3E}">
        <p14:creationId xmlns:p14="http://schemas.microsoft.com/office/powerpoint/2010/main" val="3906677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a:xfrm>
            <a:off x="96699" y="1123839"/>
            <a:ext cx="3345748" cy="4601183"/>
          </a:xfrm>
        </p:spPr>
        <p:txBody>
          <a:bodyPr>
            <a:normAutofit/>
          </a:bodyPr>
          <a:lstStyle/>
          <a:p>
            <a:r>
              <a:rPr lang="en-US" sz="3200" dirty="0"/>
              <a:t>IDENTIFICATION AND </a:t>
            </a:r>
            <a:br>
              <a:rPr lang="en-US" sz="3200" dirty="0"/>
            </a:br>
            <a:r>
              <a:rPr lang="en-US" sz="3200" dirty="0"/>
              <a:t>SELECTION </a:t>
            </a:r>
            <a:br>
              <a:rPr lang="en-US" sz="3200" dirty="0"/>
            </a:br>
            <a:r>
              <a:rPr lang="en-US" sz="3200" dirty="0"/>
              <a:t>OF </a:t>
            </a:r>
            <a:br>
              <a:rPr lang="en-US" sz="3200" dirty="0"/>
            </a:br>
            <a:r>
              <a:rPr lang="en-US" sz="3200" dirty="0"/>
              <a:t>PPE</a:t>
            </a:r>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sz="half" idx="1"/>
          </p:nvPr>
        </p:nvSpPr>
        <p:spPr/>
        <p:txBody>
          <a:bodyPr>
            <a:noAutofit/>
          </a:bodyPr>
          <a:lstStyle/>
          <a:p>
            <a:pPr lvl="1">
              <a:buFont typeface="Wingdings" pitchFamily="18" charset="2"/>
              <a:buChar char="Ø"/>
            </a:pPr>
            <a:r>
              <a:rPr lang="en-US" sz="3200" dirty="0">
                <a:latin typeface="Avenir Next Medium"/>
                <a:cs typeface="Avenir Next Medium"/>
              </a:rPr>
              <a:t>COMMON HAZARDS</a:t>
            </a:r>
            <a:endParaRPr lang="en-US"/>
          </a:p>
          <a:p>
            <a:pPr lvl="1">
              <a:buFont typeface="Wingdings" pitchFamily="18" charset="2"/>
              <a:buChar char="Ø"/>
            </a:pPr>
            <a:endParaRPr lang="en-US" dirty="0"/>
          </a:p>
          <a:p>
            <a:pPr marL="502920" lvl="1" indent="0">
              <a:buNone/>
            </a:pPr>
            <a:endParaRPr lang="en-US" sz="2200" dirty="0"/>
          </a:p>
        </p:txBody>
      </p:sp>
      <p:sp>
        <p:nvSpPr>
          <p:cNvPr id="4" name="Content Placeholder 3"/>
          <p:cNvSpPr>
            <a:spLocks noGrp="1"/>
          </p:cNvSpPr>
          <p:nvPr>
            <p:ph sz="half" idx="2"/>
          </p:nvPr>
        </p:nvSpPr>
        <p:spPr>
          <a:xfrm>
            <a:off x="7818120" y="514124"/>
            <a:ext cx="3463308" cy="5120640"/>
          </a:xfrm>
        </p:spPr>
        <p:txBody>
          <a:bodyPr>
            <a:normAutofit/>
          </a:bodyPr>
          <a:lstStyle/>
          <a:p>
            <a:pPr>
              <a:buFont typeface="Wingdings" pitchFamily="18" charset="2"/>
              <a:buChar char="Ø"/>
            </a:pPr>
            <a:r>
              <a:rPr lang="en-US" sz="3200" dirty="0"/>
              <a:t>TYPES OF EQUIPMENT</a:t>
            </a:r>
            <a:endParaRPr lang="en-US"/>
          </a:p>
        </p:txBody>
      </p:sp>
    </p:spTree>
    <p:extLst>
      <p:ext uri="{BB962C8B-B14F-4D97-AF65-F5344CB8AC3E}">
        <p14:creationId xmlns:p14="http://schemas.microsoft.com/office/powerpoint/2010/main" val="3810250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78F5-3FD4-4F4F-A2D2-781196E8B8A9}"/>
              </a:ext>
            </a:extLst>
          </p:cNvPr>
          <p:cNvSpPr>
            <a:spLocks noGrp="1"/>
          </p:cNvSpPr>
          <p:nvPr>
            <p:ph type="ctrTitle"/>
          </p:nvPr>
        </p:nvSpPr>
        <p:spPr>
          <a:xfrm>
            <a:off x="424070" y="699704"/>
            <a:ext cx="4342131" cy="3255264"/>
          </a:xfrm>
        </p:spPr>
        <p:txBody>
          <a:bodyPr>
            <a:normAutofit/>
          </a:bodyPr>
          <a:lstStyle/>
          <a:p>
            <a:r>
              <a:rPr lang="en-US" sz="4400" b="0">
                <a:latin typeface="Avenir Next Demi Bold"/>
              </a:rPr>
              <a:t>PERSONAL PROTECTIVE EQUIPMENT (PPE)</a:t>
            </a:r>
            <a:endParaRPr lang="en-US"/>
          </a:p>
        </p:txBody>
      </p:sp>
      <p:sp>
        <p:nvSpPr>
          <p:cNvPr id="3" name="Subtitle 2">
            <a:extLst>
              <a:ext uri="{FF2B5EF4-FFF2-40B4-BE49-F238E27FC236}">
                <a16:creationId xmlns:a16="http://schemas.microsoft.com/office/drawing/2014/main" id="{BDD766F0-A5F2-4348-ACEF-329784F34022}"/>
              </a:ext>
            </a:extLst>
          </p:cNvPr>
          <p:cNvSpPr>
            <a:spLocks noGrp="1"/>
          </p:cNvSpPr>
          <p:nvPr>
            <p:ph type="subTitle" idx="1"/>
          </p:nvPr>
        </p:nvSpPr>
        <p:spPr>
          <a:xfrm>
            <a:off x="1100015" y="4541123"/>
            <a:ext cx="7315200" cy="1277985"/>
          </a:xfrm>
        </p:spPr>
        <p:txBody>
          <a:bodyPr>
            <a:normAutofit lnSpcReduction="10000"/>
          </a:bodyPr>
          <a:lstStyle/>
          <a:p>
            <a:r>
              <a:rPr lang="en-US"/>
              <a:t>Presenters: 	Todd Culver, President and CEO</a:t>
            </a:r>
          </a:p>
          <a:p>
            <a:r>
              <a:rPr lang="en-US"/>
              <a:t>		Katie Kinde, Education Coordinator</a:t>
            </a:r>
          </a:p>
          <a:p>
            <a:r>
              <a:rPr lang="en-US"/>
              <a:t>		</a:t>
            </a:r>
            <a:r>
              <a:rPr lang="en-US" err="1"/>
              <a:t>Incompass</a:t>
            </a:r>
            <a:r>
              <a:rPr lang="en-US"/>
              <a:t> Michigan </a:t>
            </a:r>
          </a:p>
        </p:txBody>
      </p:sp>
      <p:pic>
        <p:nvPicPr>
          <p:cNvPr id="4" name="Picture 3" descr="MIOSHA_logo_512323_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0871" y="839651"/>
            <a:ext cx="2540000" cy="2349500"/>
          </a:xfrm>
          <a:prstGeom prst="rect">
            <a:avLst/>
          </a:prstGeom>
        </p:spPr>
      </p:pic>
    </p:spTree>
    <p:extLst>
      <p:ext uri="{BB962C8B-B14F-4D97-AF65-F5344CB8AC3E}">
        <p14:creationId xmlns:p14="http://schemas.microsoft.com/office/powerpoint/2010/main" val="3558263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dirty="0">
                <a:latin typeface="Avenir Next Demi Bold"/>
              </a:rPr>
              <a:t>HEAD PROTECTION - </a:t>
            </a:r>
            <a:r>
              <a:rPr lang="en-US" dirty="0" err="1">
                <a:latin typeface="Avenir Next Demi Bold"/>
              </a:rPr>
              <a:t>Hardats</a:t>
            </a:r>
            <a:endParaRPr lang="en-US" dirty="0" err="1"/>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2565719" y="1857980"/>
            <a:ext cx="9114460" cy="5000020"/>
          </a:xfrm>
        </p:spPr>
        <p:txBody>
          <a:bodyPr>
            <a:noAutofit/>
          </a:bodyPr>
          <a:lstStyle/>
          <a:p>
            <a:r>
              <a:rPr lang="en-US" sz="3200" dirty="0"/>
              <a:t>Falling or flying objects</a:t>
            </a:r>
          </a:p>
          <a:p>
            <a:r>
              <a:rPr lang="en-US" sz="3200" dirty="0"/>
              <a:t>Other harmful contacts or exposures</a:t>
            </a:r>
          </a:p>
          <a:p>
            <a:r>
              <a:rPr lang="en-US" sz="3200" dirty="0"/>
              <a:t>Risk of injury from electrical shock</a:t>
            </a:r>
          </a:p>
          <a:p>
            <a:r>
              <a:rPr lang="en-US" sz="3200" dirty="0"/>
              <a:t>Chemicals</a:t>
            </a:r>
          </a:p>
          <a:p>
            <a:r>
              <a:rPr lang="en-US" sz="3200" dirty="0"/>
              <a:t>Temperature extremes</a:t>
            </a:r>
          </a:p>
          <a:p>
            <a:r>
              <a:rPr lang="en-US" sz="3200" dirty="0"/>
              <a:t>Hair entanglement</a:t>
            </a:r>
          </a:p>
          <a:p>
            <a:pPr lvl="1"/>
            <a:endParaRPr lang="en-US" dirty="0"/>
          </a:p>
          <a:p>
            <a:pPr marL="502920" lvl="1" indent="0">
              <a:buNone/>
            </a:pPr>
            <a:endParaRPr lang="en-US" sz="2200" dirty="0"/>
          </a:p>
        </p:txBody>
      </p:sp>
    </p:spTree>
    <p:extLst>
      <p:ext uri="{BB962C8B-B14F-4D97-AF65-F5344CB8AC3E}">
        <p14:creationId xmlns:p14="http://schemas.microsoft.com/office/powerpoint/2010/main" val="1595092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normAutofit fontScale="90000"/>
          </a:bodyPr>
          <a:lstStyle/>
          <a:p>
            <a:r>
              <a:rPr lang="en-US">
                <a:latin typeface="Avenir Next Demi Bold"/>
              </a:rPr>
              <a:t>EYE and FACE PROTECTION – Safety Glasses, Goggles, or Face Shields</a:t>
            </a:r>
            <a:endParaRPr lang="en-US" dirty="0"/>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2565719" y="1857980"/>
            <a:ext cx="9114460" cy="5000020"/>
          </a:xfrm>
        </p:spPr>
        <p:txBody>
          <a:bodyPr>
            <a:noAutofit/>
          </a:bodyPr>
          <a:lstStyle/>
          <a:p>
            <a:r>
              <a:rPr lang="en-US" sz="3200" dirty="0"/>
              <a:t>Flying particles</a:t>
            </a:r>
          </a:p>
          <a:p>
            <a:r>
              <a:rPr lang="en-US" sz="3200" dirty="0"/>
              <a:t>Frontal and side impact</a:t>
            </a:r>
          </a:p>
          <a:p>
            <a:r>
              <a:rPr lang="en-US" sz="3200" dirty="0"/>
              <a:t>Electrical flash</a:t>
            </a:r>
          </a:p>
          <a:p>
            <a:r>
              <a:rPr lang="en-US" sz="3200" dirty="0"/>
              <a:t>Molten metal</a:t>
            </a:r>
          </a:p>
          <a:p>
            <a:r>
              <a:rPr lang="en-US" sz="3200" dirty="0"/>
              <a:t>Chemical splash, gases or vapors</a:t>
            </a:r>
          </a:p>
          <a:p>
            <a:r>
              <a:rPr lang="en-US" sz="3200" dirty="0"/>
              <a:t>Injurious light radiation</a:t>
            </a:r>
          </a:p>
          <a:p>
            <a:r>
              <a:rPr lang="en-US" sz="3200" dirty="0"/>
              <a:t>Glare</a:t>
            </a:r>
          </a:p>
          <a:p>
            <a:r>
              <a:rPr lang="en-US" sz="3200" dirty="0"/>
              <a:t>A combination of these hazards</a:t>
            </a:r>
          </a:p>
          <a:p>
            <a:pPr lvl="1"/>
            <a:endParaRPr lang="en-US" dirty="0"/>
          </a:p>
          <a:p>
            <a:pPr marL="502920" lvl="1" indent="0">
              <a:buNone/>
            </a:pPr>
            <a:endParaRPr lang="en-US" sz="2200" dirty="0"/>
          </a:p>
        </p:txBody>
      </p:sp>
    </p:spTree>
    <p:extLst>
      <p:ext uri="{BB962C8B-B14F-4D97-AF65-F5344CB8AC3E}">
        <p14:creationId xmlns:p14="http://schemas.microsoft.com/office/powerpoint/2010/main" val="1999508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a:latin typeface="Avenir Next Demi Bold"/>
              </a:rPr>
              <a:t>FOOT and LEG PROTECTION – Safety Boots or Shoes</a:t>
            </a:r>
            <a:endParaRPr lang="en-US" dirty="0"/>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462574" y="1857980"/>
            <a:ext cx="11505497" cy="5000020"/>
          </a:xfrm>
        </p:spPr>
        <p:txBody>
          <a:bodyPr>
            <a:noAutofit/>
          </a:bodyPr>
          <a:lstStyle/>
          <a:p>
            <a:pPr lvl="0"/>
            <a:r>
              <a:rPr lang="en-US" sz="3200" dirty="0"/>
              <a:t>When heavy objects such as barrels or tools might roll onto or fall on the employee’s feet.</a:t>
            </a:r>
          </a:p>
          <a:p>
            <a:pPr lvl="0"/>
            <a:r>
              <a:rPr lang="en-US" sz="3200" dirty="0"/>
              <a:t>Working with sharp objects such as nails or spikes that could pierce the soles or uppers of ordinary shoes.</a:t>
            </a:r>
          </a:p>
          <a:p>
            <a:pPr lvl="0"/>
            <a:r>
              <a:rPr lang="en-US" sz="3200" dirty="0"/>
              <a:t>Exposure to molten metal that might splash on feet or legs.</a:t>
            </a:r>
          </a:p>
          <a:p>
            <a:pPr lvl="0"/>
            <a:r>
              <a:rPr lang="en-US" sz="3200" dirty="0"/>
              <a:t>Working on or around hot, wet or slippery surfaces.</a:t>
            </a:r>
          </a:p>
          <a:p>
            <a:pPr lvl="0"/>
            <a:r>
              <a:rPr lang="en-US" sz="3200" dirty="0"/>
              <a:t>Working when electrical hazards are present.</a:t>
            </a:r>
          </a:p>
          <a:p>
            <a:pPr lvl="1"/>
            <a:endParaRPr lang="en-US" dirty="0"/>
          </a:p>
          <a:p>
            <a:pPr marL="502920" lvl="1" indent="0">
              <a:buNone/>
            </a:pPr>
            <a:endParaRPr lang="en-US" sz="2200" dirty="0"/>
          </a:p>
        </p:txBody>
      </p:sp>
    </p:spTree>
    <p:extLst>
      <p:ext uri="{BB962C8B-B14F-4D97-AF65-F5344CB8AC3E}">
        <p14:creationId xmlns:p14="http://schemas.microsoft.com/office/powerpoint/2010/main" val="1302050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normAutofit fontScale="90000"/>
          </a:bodyPr>
          <a:lstStyle/>
          <a:p>
            <a:r>
              <a:rPr lang="en-US">
                <a:latin typeface="Avenir Next Demi Bold"/>
              </a:rPr>
              <a:t>HAND and ARM PROTECTION – Gloves, Protective Sleeves</a:t>
            </a:r>
            <a:endParaRPr lang="en-US" dirty="0"/>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967202" y="1857980"/>
            <a:ext cx="8730047" cy="5000020"/>
          </a:xfrm>
        </p:spPr>
        <p:txBody>
          <a:bodyPr>
            <a:noAutofit/>
          </a:bodyPr>
          <a:lstStyle/>
          <a:p>
            <a:pPr lvl="0"/>
            <a:r>
              <a:rPr lang="en-US" sz="3200" dirty="0"/>
              <a:t>Skin absorption of harmful substances (look for ‘skin’ warning on Safety Data Sheets).</a:t>
            </a:r>
          </a:p>
          <a:p>
            <a:pPr lvl="0"/>
            <a:r>
              <a:rPr lang="en-US" sz="3200" dirty="0"/>
              <a:t>Chemical or thermal burns.</a:t>
            </a:r>
          </a:p>
          <a:p>
            <a:pPr lvl="0"/>
            <a:r>
              <a:rPr lang="en-US" sz="3200" dirty="0"/>
              <a:t>Electrical dangers.</a:t>
            </a:r>
          </a:p>
          <a:p>
            <a:r>
              <a:rPr lang="en-US" sz="3200" dirty="0"/>
              <a:t>Bruises, abrasions, cuts, punctures. </a:t>
            </a:r>
            <a:endParaRPr lang="en-US" dirty="0"/>
          </a:p>
          <a:p>
            <a:pPr marL="502920" lvl="1" indent="0">
              <a:buNone/>
            </a:pPr>
            <a:endParaRPr lang="en-US" sz="2200" dirty="0"/>
          </a:p>
        </p:txBody>
      </p:sp>
    </p:spTree>
    <p:extLst>
      <p:ext uri="{BB962C8B-B14F-4D97-AF65-F5344CB8AC3E}">
        <p14:creationId xmlns:p14="http://schemas.microsoft.com/office/powerpoint/2010/main" val="3011957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a:latin typeface="Avenir Next Demi Bold"/>
              </a:rPr>
              <a:t>FALL PROTECTION - Note</a:t>
            </a:r>
            <a:endParaRPr lang="en-US" dirty="0"/>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967202" y="1857980"/>
            <a:ext cx="10445780" cy="5000020"/>
          </a:xfrm>
        </p:spPr>
        <p:txBody>
          <a:bodyPr>
            <a:noAutofit/>
          </a:bodyPr>
          <a:lstStyle/>
          <a:p>
            <a:r>
              <a:rPr lang="en-US" sz="3200" dirty="0"/>
              <a:t>An employer shall ensure that each employee whose fall protection is not covered by another MIOSHA safety standard, and the employee’s work area is more than 6 feet above the ground, floor, water, or other surface, shall be protected as prescribed in Construction Safety Standard Part 45 “Fall Protection.”</a:t>
            </a:r>
          </a:p>
          <a:p>
            <a:pPr lvl="1"/>
            <a:r>
              <a:rPr lang="en-US" sz="3200" dirty="0">
                <a:latin typeface="Avenir Next Medium"/>
                <a:cs typeface="Avenir Next Medium"/>
              </a:rPr>
              <a:t>Guardrail systems.</a:t>
            </a:r>
          </a:p>
          <a:p>
            <a:pPr lvl="1"/>
            <a:r>
              <a:rPr lang="en-US" sz="3200" dirty="0">
                <a:latin typeface="Avenir Next Medium"/>
                <a:cs typeface="Avenir Next Medium"/>
              </a:rPr>
              <a:t>Safety net systems.</a:t>
            </a:r>
          </a:p>
          <a:p>
            <a:pPr lvl="1"/>
            <a:r>
              <a:rPr lang="en-US" sz="3200" dirty="0">
                <a:latin typeface="Avenir Next Medium"/>
                <a:cs typeface="Avenir Next Medium"/>
              </a:rPr>
              <a:t>Personal fall arrest systems.</a:t>
            </a:r>
          </a:p>
          <a:p>
            <a:pPr marL="502920" lvl="1" indent="0">
              <a:buNone/>
            </a:pPr>
            <a:endParaRPr lang="en-US" sz="2200" dirty="0"/>
          </a:p>
        </p:txBody>
      </p:sp>
    </p:spTree>
    <p:extLst>
      <p:ext uri="{BB962C8B-B14F-4D97-AF65-F5344CB8AC3E}">
        <p14:creationId xmlns:p14="http://schemas.microsoft.com/office/powerpoint/2010/main" val="3309151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11391-3EA5-944E-1A8B-BA6BB16A4CE6}"/>
              </a:ext>
            </a:extLst>
          </p:cNvPr>
          <p:cNvSpPr>
            <a:spLocks noGrp="1"/>
          </p:cNvSpPr>
          <p:nvPr>
            <p:ph type="title"/>
          </p:nvPr>
        </p:nvSpPr>
        <p:spPr/>
        <p:txBody>
          <a:bodyPr/>
          <a:lstStyle/>
          <a:p>
            <a:r>
              <a:rPr lang="en-US">
                <a:latin typeface="Avenir Next Demi Bold"/>
              </a:rPr>
              <a:t>RESPIRATORY PROTECTION - Note</a:t>
            </a:r>
          </a:p>
        </p:txBody>
      </p:sp>
      <p:sp>
        <p:nvSpPr>
          <p:cNvPr id="3" name="Content Placeholder 2">
            <a:extLst>
              <a:ext uri="{FF2B5EF4-FFF2-40B4-BE49-F238E27FC236}">
                <a16:creationId xmlns:a16="http://schemas.microsoft.com/office/drawing/2014/main" id="{604C83F3-F0F0-9DC1-CBC4-9A513850BDCC}"/>
              </a:ext>
            </a:extLst>
          </p:cNvPr>
          <p:cNvSpPr>
            <a:spLocks noGrp="1"/>
          </p:cNvSpPr>
          <p:nvPr>
            <p:ph idx="1"/>
          </p:nvPr>
        </p:nvSpPr>
        <p:spPr/>
        <p:txBody>
          <a:bodyPr/>
          <a:lstStyle/>
          <a:p>
            <a:r>
              <a:rPr lang="en-US"/>
              <a:t>MIOSHA encourages employers to help protect outdoor workers by monitoring air quality, limiting strenuous outdoor work, providing breaks in smoke-free areas and allowing the voluntary use of N95 respirators when appropriate.</a:t>
            </a:r>
          </a:p>
          <a:p>
            <a:r>
              <a:rPr lang="en-US">
                <a:latin typeface="Avenir Next Medium"/>
              </a:rPr>
              <a:t>Because the smoke is largely suspended particulates, N95 or similar face masks are effective at providing protection. If you </a:t>
            </a:r>
            <a:r>
              <a:rPr lang="en-US" i="1" u="sng">
                <a:latin typeface="Avenir Next Medium"/>
              </a:rPr>
              <a:t>require</a:t>
            </a:r>
            <a:r>
              <a:rPr lang="en-US">
                <a:latin typeface="Avenir Next Medium"/>
              </a:rPr>
              <a:t> employees to wear an N95, you must implement a full respiratory protection program. If you provide N95 masks for </a:t>
            </a:r>
            <a:r>
              <a:rPr lang="en-US" i="1" u="sng">
                <a:latin typeface="Avenir Next Medium"/>
              </a:rPr>
              <a:t>voluntary</a:t>
            </a:r>
            <a:r>
              <a:rPr lang="en-US">
                <a:latin typeface="Avenir Next Medium"/>
              </a:rPr>
              <a:t> use only, you need then only provide employees with appendix D from </a:t>
            </a:r>
            <a:r>
              <a:rPr lang="en-US" dirty="0">
                <a:solidFill>
                  <a:srgbClr val="01A59A"/>
                </a:solidFill>
                <a:latin typeface="Avenir Next Medium"/>
                <a:hlinkClick r:id="rId2"/>
              </a:rPr>
              <a:t>MIOSHA Part 451</a:t>
            </a:r>
            <a:r>
              <a:rPr lang="en-US">
                <a:solidFill>
                  <a:srgbClr val="595959"/>
                </a:solidFill>
                <a:latin typeface="Avenir Next Medium"/>
              </a:rPr>
              <a:t>, Respiratory Protection</a:t>
            </a:r>
          </a:p>
          <a:p>
            <a:r>
              <a:rPr lang="en-US" i="1">
                <a:latin typeface="Avenir Next Medium"/>
              </a:rPr>
              <a:t>If your employer provides respirators for your voluntary use, or if you provide your own respirator, you need to take certain precautions to be sure that the respirator itself does not present a hazard. </a:t>
            </a:r>
            <a:endParaRPr lang="en-US" i="1" dirty="0">
              <a:latin typeface="Avenir Next Medium"/>
            </a:endParaRPr>
          </a:p>
        </p:txBody>
      </p:sp>
    </p:spTree>
    <p:extLst>
      <p:ext uri="{BB962C8B-B14F-4D97-AF65-F5344CB8AC3E}">
        <p14:creationId xmlns:p14="http://schemas.microsoft.com/office/powerpoint/2010/main" val="1914715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C43A9E-BBEF-5BCA-3224-2DA52E004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CF39AE-63E1-6B29-8123-1B71A1284092}"/>
              </a:ext>
            </a:extLst>
          </p:cNvPr>
          <p:cNvSpPr>
            <a:spLocks noGrp="1"/>
          </p:cNvSpPr>
          <p:nvPr>
            <p:ph type="ctrTitle"/>
          </p:nvPr>
        </p:nvSpPr>
        <p:spPr>
          <a:xfrm>
            <a:off x="419285" y="1330645"/>
            <a:ext cx="7315200" cy="3255264"/>
          </a:xfrm>
        </p:spPr>
        <p:txBody>
          <a:bodyPr>
            <a:normAutofit/>
          </a:bodyPr>
          <a:lstStyle/>
          <a:p>
            <a:r>
              <a:rPr lang="en-US" dirty="0">
                <a:latin typeface="Avenir Next Demi Bold"/>
              </a:rPr>
              <a:t>How to Train Effectively </a:t>
            </a:r>
            <a:endParaRPr lang="en-US" dirty="0"/>
          </a:p>
        </p:txBody>
      </p:sp>
      <p:sp>
        <p:nvSpPr>
          <p:cNvPr id="3" name="Content Placeholder 2">
            <a:extLst>
              <a:ext uri="{FF2B5EF4-FFF2-40B4-BE49-F238E27FC236}">
                <a16:creationId xmlns:a16="http://schemas.microsoft.com/office/drawing/2014/main" id="{BD019BF9-D7A2-E8BE-D461-DF0D81E248A4}"/>
              </a:ext>
            </a:extLst>
          </p:cNvPr>
          <p:cNvSpPr>
            <a:spLocks noGrp="1"/>
          </p:cNvSpPr>
          <p:nvPr>
            <p:ph type="subTitle" idx="1"/>
          </p:nvPr>
        </p:nvSpPr>
        <p:spPr>
          <a:xfrm>
            <a:off x="419284" y="4702443"/>
            <a:ext cx="6714232" cy="914400"/>
          </a:xfrm>
        </p:spPr>
        <p:txBody>
          <a:bodyPr>
            <a:normAutofit/>
          </a:bodyPr>
          <a:lstStyle/>
          <a:p>
            <a:r>
              <a:rPr lang="en-US" sz="1500">
                <a:solidFill>
                  <a:srgbClr val="FFFFFF"/>
                </a:solidFill>
                <a:latin typeface="Avenir Next Medium"/>
              </a:rPr>
              <a:t>Each person, regardless of neurotype, has a preferred learning method </a:t>
            </a:r>
          </a:p>
          <a:p>
            <a:r>
              <a:rPr lang="en-US" sz="1500">
                <a:solidFill>
                  <a:srgbClr val="FFFFFF"/>
                </a:solidFill>
                <a:latin typeface="Avenir Next Medium"/>
              </a:rPr>
              <a:t>The following is meant to help employers improve training methods for better outcomes</a:t>
            </a:r>
            <a:endParaRPr lang="en-US" sz="1500">
              <a:solidFill>
                <a:srgbClr val="FFFFFF"/>
              </a:solidFill>
            </a:endParaRPr>
          </a:p>
        </p:txBody>
      </p:sp>
    </p:spTree>
    <p:extLst>
      <p:ext uri="{BB962C8B-B14F-4D97-AF65-F5344CB8AC3E}">
        <p14:creationId xmlns:p14="http://schemas.microsoft.com/office/powerpoint/2010/main" val="696549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8C101-6B68-A473-0CA5-859ADA21C3ED}"/>
              </a:ext>
            </a:extLst>
          </p:cNvPr>
          <p:cNvSpPr>
            <a:spLocks noGrp="1"/>
          </p:cNvSpPr>
          <p:nvPr>
            <p:ph type="title"/>
          </p:nvPr>
        </p:nvSpPr>
        <p:spPr/>
        <p:txBody>
          <a:bodyPr>
            <a:normAutofit fontScale="90000"/>
          </a:bodyPr>
          <a:lstStyle/>
          <a:p>
            <a:r>
              <a:rPr lang="en-US">
                <a:latin typeface="Avenir Next Demi Bold"/>
              </a:rPr>
              <a:t>CONSIDERATIONS FOR NEURODIVERSE EMPLOYEES</a:t>
            </a:r>
            <a:endParaRPr lang="en-US"/>
          </a:p>
        </p:txBody>
      </p:sp>
      <p:sp>
        <p:nvSpPr>
          <p:cNvPr id="3" name="Content Placeholder 2">
            <a:extLst>
              <a:ext uri="{FF2B5EF4-FFF2-40B4-BE49-F238E27FC236}">
                <a16:creationId xmlns:a16="http://schemas.microsoft.com/office/drawing/2014/main" id="{2722845F-66FC-17F3-2871-B338734014CA}"/>
              </a:ext>
            </a:extLst>
          </p:cNvPr>
          <p:cNvSpPr>
            <a:spLocks noGrp="1"/>
          </p:cNvSpPr>
          <p:nvPr>
            <p:ph idx="1"/>
          </p:nvPr>
        </p:nvSpPr>
        <p:spPr>
          <a:xfrm>
            <a:off x="943648" y="1983219"/>
            <a:ext cx="10299032" cy="4276264"/>
          </a:xfrm>
        </p:spPr>
        <p:txBody>
          <a:bodyPr/>
          <a:lstStyle/>
          <a:p>
            <a:r>
              <a:rPr lang="en-US" sz="2800" dirty="0">
                <a:latin typeface="Avenir Next Medium"/>
              </a:rPr>
              <a:t>Employees of different neurotypes may have different needs to consider, talking to employees directly about their preferences is the best way to ensure learning needs are met</a:t>
            </a:r>
          </a:p>
          <a:p>
            <a:r>
              <a:rPr lang="en-US" sz="2800">
                <a:latin typeface="Avenir Next Medium"/>
              </a:rPr>
              <a:t>Gain trust by asking if employees would like </a:t>
            </a:r>
            <a:r>
              <a:rPr lang="en-US" sz="2800" dirty="0">
                <a:latin typeface="Avenir Next Medium"/>
              </a:rPr>
              <a:t>to give </a:t>
            </a:r>
            <a:r>
              <a:rPr lang="en-US" sz="2800">
                <a:latin typeface="Avenir Next Medium"/>
              </a:rPr>
              <a:t>input on ways to</a:t>
            </a:r>
            <a:r>
              <a:rPr lang="en-US" sz="2800" dirty="0">
                <a:latin typeface="Avenir Next Medium"/>
              </a:rPr>
              <a:t> improving trainings</a:t>
            </a:r>
          </a:p>
          <a:p>
            <a:endParaRPr lang="en-US"/>
          </a:p>
          <a:p>
            <a:endParaRPr lang="en-US"/>
          </a:p>
          <a:p>
            <a:endParaRPr lang="en-US"/>
          </a:p>
        </p:txBody>
      </p:sp>
    </p:spTree>
    <p:extLst>
      <p:ext uri="{BB962C8B-B14F-4D97-AF65-F5344CB8AC3E}">
        <p14:creationId xmlns:p14="http://schemas.microsoft.com/office/powerpoint/2010/main" val="1683314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68339-C33C-2E9D-E579-51A7EEA00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5C20FA-44C8-9002-28E0-E26A17F405AF}"/>
              </a:ext>
            </a:extLst>
          </p:cNvPr>
          <p:cNvSpPr>
            <a:spLocks noGrp="1"/>
          </p:cNvSpPr>
          <p:nvPr>
            <p:ph type="title"/>
          </p:nvPr>
        </p:nvSpPr>
        <p:spPr/>
        <p:txBody>
          <a:bodyPr>
            <a:normAutofit fontScale="90000"/>
          </a:bodyPr>
          <a:lstStyle/>
          <a:p>
            <a:r>
              <a:rPr lang="en-US">
                <a:latin typeface="Avenir Next Demi Bold"/>
              </a:rPr>
              <a:t>CONSIDERATIONS FOR NEURODIVERSE EMPLOYEES</a:t>
            </a:r>
            <a:endParaRPr lang="en-US"/>
          </a:p>
        </p:txBody>
      </p:sp>
      <p:sp>
        <p:nvSpPr>
          <p:cNvPr id="3" name="Content Placeholder 2">
            <a:extLst>
              <a:ext uri="{FF2B5EF4-FFF2-40B4-BE49-F238E27FC236}">
                <a16:creationId xmlns:a16="http://schemas.microsoft.com/office/drawing/2014/main" id="{743518D1-9E01-63F6-69EC-FB8120F17D1B}"/>
              </a:ext>
            </a:extLst>
          </p:cNvPr>
          <p:cNvSpPr>
            <a:spLocks noGrp="1"/>
          </p:cNvSpPr>
          <p:nvPr>
            <p:ph idx="1"/>
          </p:nvPr>
        </p:nvSpPr>
        <p:spPr/>
        <p:txBody>
          <a:bodyPr/>
          <a:lstStyle/>
          <a:p>
            <a:pPr marL="0" indent="0">
              <a:buNone/>
            </a:pPr>
            <a:endParaRPr lang="en-US" dirty="0"/>
          </a:p>
          <a:p>
            <a:r>
              <a:rPr lang="en-US" sz="2800" dirty="0">
                <a:latin typeface="Avenir Next Medium"/>
              </a:rPr>
              <a:t>Create a trusting relationship so that in times of stress, like injury, employees can go to employers without fear. Neurodiverse employees can have anxiety so be patient</a:t>
            </a:r>
            <a:endParaRPr lang="en-US" sz="2800"/>
          </a:p>
          <a:p>
            <a:pPr lvl="1">
              <a:spcAft>
                <a:spcPts val="0"/>
              </a:spcAft>
              <a:buFont typeface="Courier New" pitchFamily="2" charset="2"/>
              <a:buChar char="o"/>
            </a:pPr>
            <a:r>
              <a:rPr lang="en-US" sz="2800" dirty="0">
                <a:latin typeface="Avenir Next"/>
              </a:rPr>
              <a:t>Speak concise and in a neutral tone</a:t>
            </a:r>
          </a:p>
          <a:p>
            <a:endParaRPr lang="en-US"/>
          </a:p>
          <a:p>
            <a:endParaRPr lang="en-US"/>
          </a:p>
        </p:txBody>
      </p:sp>
    </p:spTree>
    <p:extLst>
      <p:ext uri="{BB962C8B-B14F-4D97-AF65-F5344CB8AC3E}">
        <p14:creationId xmlns:p14="http://schemas.microsoft.com/office/powerpoint/2010/main" val="525739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26F0D-86F9-A572-AAF0-328AED0C9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8941F-A43F-F6F7-80EA-527582C6E4DE}"/>
              </a:ext>
            </a:extLst>
          </p:cNvPr>
          <p:cNvSpPr>
            <a:spLocks noGrp="1"/>
          </p:cNvSpPr>
          <p:nvPr>
            <p:ph type="title"/>
          </p:nvPr>
        </p:nvSpPr>
        <p:spPr/>
        <p:txBody>
          <a:bodyPr>
            <a:normAutofit fontScale="90000"/>
          </a:bodyPr>
          <a:lstStyle/>
          <a:p>
            <a:r>
              <a:rPr lang="en-US">
                <a:latin typeface="Avenir Next Demi Bold"/>
              </a:rPr>
              <a:t>CONSIDERATIONS FOR NEURODIVERSE EMPLOYEES</a:t>
            </a:r>
            <a:endParaRPr lang="en-US"/>
          </a:p>
        </p:txBody>
      </p:sp>
      <p:sp>
        <p:nvSpPr>
          <p:cNvPr id="3" name="Content Placeholder 2">
            <a:extLst>
              <a:ext uri="{FF2B5EF4-FFF2-40B4-BE49-F238E27FC236}">
                <a16:creationId xmlns:a16="http://schemas.microsoft.com/office/drawing/2014/main" id="{D2BD340E-E0D2-9B6E-9005-9659F02796D7}"/>
              </a:ext>
            </a:extLst>
          </p:cNvPr>
          <p:cNvSpPr>
            <a:spLocks noGrp="1"/>
          </p:cNvSpPr>
          <p:nvPr>
            <p:ph idx="1"/>
          </p:nvPr>
        </p:nvSpPr>
        <p:spPr>
          <a:xfrm>
            <a:off x="943648" y="1983219"/>
            <a:ext cx="10299032" cy="4276264"/>
          </a:xfrm>
        </p:spPr>
        <p:txBody>
          <a:bodyPr/>
          <a:lstStyle/>
          <a:p>
            <a:pPr marL="0" indent="0">
              <a:buNone/>
            </a:pPr>
            <a:endParaRPr lang="en-US" sz="2400" dirty="0">
              <a:latin typeface="Avenir Next Medium"/>
            </a:endParaRPr>
          </a:p>
          <a:p>
            <a:r>
              <a:rPr lang="en-US" sz="2800" dirty="0">
                <a:latin typeface="Avenir Next Medium"/>
              </a:rPr>
              <a:t>Some employees may need additional support and freedom to ask questions to better understand. It is important to forge this trust early on</a:t>
            </a:r>
          </a:p>
          <a:p>
            <a:pPr lvl="1">
              <a:spcAft>
                <a:spcPts val="0"/>
              </a:spcAft>
              <a:buFont typeface="Courier New" pitchFamily="2" charset="2"/>
              <a:buChar char="o"/>
            </a:pPr>
            <a:r>
              <a:rPr lang="en-US" sz="2800" dirty="0">
                <a:latin typeface="Avenir Next"/>
              </a:rPr>
              <a:t>Treat questions with respect so that employees do not fear being ridiculed in the future</a:t>
            </a:r>
          </a:p>
          <a:p>
            <a:endParaRPr lang="en-US"/>
          </a:p>
          <a:p>
            <a:endParaRPr lang="en-US"/>
          </a:p>
          <a:p>
            <a:endParaRPr lang="en-US"/>
          </a:p>
        </p:txBody>
      </p:sp>
    </p:spTree>
    <p:extLst>
      <p:ext uri="{BB962C8B-B14F-4D97-AF65-F5344CB8AC3E}">
        <p14:creationId xmlns:p14="http://schemas.microsoft.com/office/powerpoint/2010/main" val="1942207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80F2-8901-154B-BC18-F3888A887E99}"/>
              </a:ext>
            </a:extLst>
          </p:cNvPr>
          <p:cNvSpPr>
            <a:spLocks noGrp="1"/>
          </p:cNvSpPr>
          <p:nvPr>
            <p:ph type="title"/>
          </p:nvPr>
        </p:nvSpPr>
        <p:spPr>
          <a:xfrm>
            <a:off x="256032" y="2482460"/>
            <a:ext cx="2834640" cy="2377440"/>
          </a:xfrm>
        </p:spPr>
        <p:txBody>
          <a:bodyPr>
            <a:normAutofit fontScale="90000"/>
          </a:bodyPr>
          <a:lstStyle/>
          <a:p>
            <a:r>
              <a:rPr lang="en-US">
                <a:latin typeface="Avenir Next Demi Bold"/>
              </a:rPr>
              <a:t>SAFETY INCLUDED</a:t>
            </a:r>
            <a:br>
              <a:rPr lang="en-US"/>
            </a:br>
            <a:br>
              <a:rPr lang="en-US"/>
            </a:br>
            <a:r>
              <a:rPr lang="en-US">
                <a:latin typeface="Avenir Next Demi Bold"/>
              </a:rPr>
              <a:t>Training Project in Partnership with MIOSHA CET Division</a:t>
            </a:r>
          </a:p>
        </p:txBody>
      </p:sp>
      <p:sp>
        <p:nvSpPr>
          <p:cNvPr id="3" name="Content Placeholder 2">
            <a:extLst>
              <a:ext uri="{FF2B5EF4-FFF2-40B4-BE49-F238E27FC236}">
                <a16:creationId xmlns:a16="http://schemas.microsoft.com/office/drawing/2014/main" id="{0B03FFD3-6292-F340-ADFC-3CE4DBEBF682}"/>
              </a:ext>
            </a:extLst>
          </p:cNvPr>
          <p:cNvSpPr>
            <a:spLocks noGrp="1"/>
          </p:cNvSpPr>
          <p:nvPr>
            <p:ph idx="1"/>
          </p:nvPr>
        </p:nvSpPr>
        <p:spPr>
          <a:xfrm>
            <a:off x="3829277" y="302009"/>
            <a:ext cx="7747363" cy="6047276"/>
          </a:xfrm>
        </p:spPr>
        <p:txBody>
          <a:bodyPr>
            <a:normAutofit/>
          </a:bodyPr>
          <a:lstStyle/>
          <a:p>
            <a:pPr marL="0" indent="0">
              <a:buNone/>
            </a:pPr>
            <a:endParaRPr lang="en-US"/>
          </a:p>
          <a:p>
            <a:pPr>
              <a:buFont typeface="Wingdings" pitchFamily="18" charset="2"/>
              <a:buChar char="Ø"/>
            </a:pPr>
            <a:r>
              <a:rPr lang="en-US" sz="2400">
                <a:latin typeface="Avenir Next Medium"/>
              </a:rPr>
              <a:t>This material was prepared under a Consultation Education and Training (CET) Grant, awarded by the Michigan Occupational Safety and Health Administration (MIOSHA).  </a:t>
            </a:r>
          </a:p>
          <a:p>
            <a:pPr>
              <a:buFont typeface="Wingdings" pitchFamily="18" charset="2"/>
              <a:buChar char="Ø"/>
            </a:pPr>
            <a:r>
              <a:rPr lang="en-US" sz="2400">
                <a:latin typeface="Avenir Next Medium"/>
              </a:rPr>
              <a:t>MIOSHA is a part of the Department of Labor and Economic Opportunity (LEO).  </a:t>
            </a:r>
          </a:p>
          <a:p>
            <a:pPr>
              <a:buFont typeface="Wingdings" pitchFamily="18" charset="2"/>
              <a:buChar char="Ø"/>
            </a:pPr>
            <a:r>
              <a:rPr lang="en-US" sz="2400">
                <a:latin typeface="Avenir Next Medium"/>
              </a:rPr>
              <a:t>Points of view or opinions stated in this document do not necessarily reflect the view or policies of LEO.</a:t>
            </a:r>
            <a:endParaRPr lang="en-US" b="1" i="1">
              <a:latin typeface="Avenir Next Medium"/>
            </a:endParaRPr>
          </a:p>
        </p:txBody>
      </p:sp>
      <p:sp>
        <p:nvSpPr>
          <p:cNvPr id="4" name="Text Placeholder 3">
            <a:extLst>
              <a:ext uri="{FF2B5EF4-FFF2-40B4-BE49-F238E27FC236}">
                <a16:creationId xmlns:a16="http://schemas.microsoft.com/office/drawing/2014/main" id="{6671C96C-0FDD-7044-9863-2AA13B48E186}"/>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518831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669A0-7E0F-A4C3-BEE9-F1BC83BDBB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E6EFB-AFD3-3A49-45F4-5DBD94DE585B}"/>
              </a:ext>
            </a:extLst>
          </p:cNvPr>
          <p:cNvSpPr>
            <a:spLocks noGrp="1"/>
          </p:cNvSpPr>
          <p:nvPr>
            <p:ph type="title"/>
          </p:nvPr>
        </p:nvSpPr>
        <p:spPr/>
        <p:txBody>
          <a:bodyPr>
            <a:normAutofit/>
          </a:bodyPr>
          <a:lstStyle/>
          <a:p>
            <a:r>
              <a:rPr lang="en-US" sz="4000">
                <a:latin typeface="Avenir Next Demi Bold"/>
              </a:rPr>
              <a:t>Conversation Example</a:t>
            </a:r>
            <a:endParaRPr lang="en-US"/>
          </a:p>
        </p:txBody>
      </p:sp>
      <p:sp>
        <p:nvSpPr>
          <p:cNvPr id="3" name="Content Placeholder 2">
            <a:extLst>
              <a:ext uri="{FF2B5EF4-FFF2-40B4-BE49-F238E27FC236}">
                <a16:creationId xmlns:a16="http://schemas.microsoft.com/office/drawing/2014/main" id="{0C62E9F8-07FD-F89B-8931-BFF3397CCA8E}"/>
              </a:ext>
            </a:extLst>
          </p:cNvPr>
          <p:cNvSpPr>
            <a:spLocks noGrp="1"/>
          </p:cNvSpPr>
          <p:nvPr>
            <p:ph idx="1"/>
          </p:nvPr>
        </p:nvSpPr>
        <p:spPr>
          <a:xfrm>
            <a:off x="1011941" y="1716406"/>
            <a:ext cx="7006076" cy="5059420"/>
          </a:xfrm>
        </p:spPr>
        <p:txBody>
          <a:bodyPr>
            <a:normAutofit fontScale="85000" lnSpcReduction="10000"/>
          </a:bodyPr>
          <a:lstStyle/>
          <a:p>
            <a:pPr marL="0" indent="0">
              <a:buNone/>
            </a:pPr>
            <a:endParaRPr lang="en-US" sz="2600" dirty="0">
              <a:solidFill>
                <a:srgbClr val="000000"/>
              </a:solidFill>
              <a:latin typeface="Avenir Next Medium"/>
            </a:endParaRPr>
          </a:p>
          <a:p>
            <a:pPr>
              <a:buFont typeface="Wingdings"/>
            </a:pPr>
            <a:r>
              <a:rPr lang="en-US" sz="3000" dirty="0">
                <a:latin typeface="Avenir Next Medium"/>
              </a:rPr>
              <a:t>Examples of conversation during a training:</a:t>
            </a:r>
            <a:endParaRPr lang="en-US" dirty="0"/>
          </a:p>
          <a:p>
            <a:pPr marL="0" indent="0">
              <a:buNone/>
            </a:pPr>
            <a:endParaRPr lang="en-US" sz="2400" dirty="0">
              <a:latin typeface="Avenir Next Medium"/>
            </a:endParaRPr>
          </a:p>
          <a:p>
            <a:r>
              <a:rPr lang="en-US" sz="2600" dirty="0">
                <a:latin typeface="Avenir Next Medium"/>
              </a:rPr>
              <a:t>"Why do we get orange earplugs?"</a:t>
            </a:r>
          </a:p>
          <a:p>
            <a:pPr lvl="1">
              <a:buFont typeface="Courier New,monospace" pitchFamily="2" charset="2"/>
              <a:buChar char="o"/>
            </a:pPr>
            <a:r>
              <a:rPr lang="en-US" sz="2600" dirty="0">
                <a:latin typeface="Avenir Next"/>
              </a:rPr>
              <a:t>"I am not sure; it's just the ones that we order."</a:t>
            </a:r>
          </a:p>
          <a:p>
            <a:pPr>
              <a:buFont typeface="Courier New,monospace" pitchFamily="2" charset="2"/>
              <a:buChar char="o"/>
            </a:pPr>
            <a:r>
              <a:rPr lang="en-US" sz="2600" dirty="0">
                <a:latin typeface="Avenir Next Medium"/>
              </a:rPr>
              <a:t>"Can we get other colors?"</a:t>
            </a:r>
            <a:endParaRPr lang="en-US" sz="2600"/>
          </a:p>
          <a:p>
            <a:pPr lvl="1">
              <a:spcAft>
                <a:spcPts val="0"/>
              </a:spcAft>
              <a:buFont typeface="Courier New,monospace" pitchFamily="2" charset="2"/>
              <a:buChar char="o"/>
            </a:pPr>
            <a:r>
              <a:rPr lang="en-US" sz="2600" dirty="0">
                <a:latin typeface="Avenir Next"/>
              </a:rPr>
              <a:t>"I am not sure. I may have to get back with you on that."</a:t>
            </a:r>
          </a:p>
          <a:p>
            <a:pPr>
              <a:buFont typeface="Courier New,monospace" pitchFamily="2" charset="2"/>
              <a:buChar char="o"/>
            </a:pPr>
            <a:r>
              <a:rPr lang="en-US" sz="2600" dirty="0">
                <a:latin typeface="Avenir Next Medium"/>
              </a:rPr>
              <a:t>"Can I bring in my own?"</a:t>
            </a:r>
          </a:p>
          <a:p>
            <a:pPr lvl="1">
              <a:spcAft>
                <a:spcPts val="0"/>
              </a:spcAft>
              <a:buFont typeface="Courier New,monospace" pitchFamily="2" charset="2"/>
              <a:buChar char="o"/>
            </a:pPr>
            <a:r>
              <a:rPr lang="en-US" sz="2600" dirty="0">
                <a:latin typeface="Avenir Next"/>
              </a:rPr>
              <a:t>"It's company policy to use the ones provided, which will help keep you safe. They are designed to be appropriate for the job we must do. If you need different ones, let's do some </a:t>
            </a:r>
            <a:r>
              <a:rPr lang="en-US" sz="2600">
                <a:latin typeface="Avenir Next"/>
              </a:rPr>
              <a:t>research.</a:t>
            </a:r>
            <a:r>
              <a:rPr lang="en-US" sz="2200">
                <a:latin typeface="Avenir Next"/>
              </a:rPr>
              <a:t>"</a:t>
            </a:r>
            <a:endParaRPr lang="en-US" sz="2200"/>
          </a:p>
          <a:p>
            <a:endParaRPr lang="en-US"/>
          </a:p>
          <a:p>
            <a:endParaRPr lang="en-US"/>
          </a:p>
        </p:txBody>
      </p:sp>
      <p:pic>
        <p:nvPicPr>
          <p:cNvPr id="5" name="Picture 4" descr="A pair of orange earplugs&#10;&#10;AI-generated content may be incorrect.">
            <a:extLst>
              <a:ext uri="{FF2B5EF4-FFF2-40B4-BE49-F238E27FC236}">
                <a16:creationId xmlns:a16="http://schemas.microsoft.com/office/drawing/2014/main" id="{91458C32-B042-D4CD-4ABC-0110D3799D23}"/>
              </a:ext>
            </a:extLst>
          </p:cNvPr>
          <p:cNvPicPr>
            <a:picLocks noChangeAspect="1"/>
          </p:cNvPicPr>
          <p:nvPr/>
        </p:nvPicPr>
        <p:blipFill>
          <a:blip r:embed="rId2"/>
          <a:stretch>
            <a:fillRect/>
          </a:stretch>
        </p:blipFill>
        <p:spPr>
          <a:xfrm>
            <a:off x="8194159" y="2434885"/>
            <a:ext cx="3395597" cy="3379939"/>
          </a:xfrm>
          <a:prstGeom prst="rect">
            <a:avLst/>
          </a:prstGeom>
        </p:spPr>
      </p:pic>
    </p:spTree>
    <p:extLst>
      <p:ext uri="{BB962C8B-B14F-4D97-AF65-F5344CB8AC3E}">
        <p14:creationId xmlns:p14="http://schemas.microsoft.com/office/powerpoint/2010/main" val="4809773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846DE-E894-ABF3-3D59-D46A9B2BECE3}"/>
              </a:ext>
            </a:extLst>
          </p:cNvPr>
          <p:cNvSpPr>
            <a:spLocks noGrp="1"/>
          </p:cNvSpPr>
          <p:nvPr>
            <p:ph type="title"/>
          </p:nvPr>
        </p:nvSpPr>
        <p:spPr/>
        <p:txBody>
          <a:bodyPr/>
          <a:lstStyle/>
          <a:p>
            <a:r>
              <a:rPr lang="en-US">
                <a:latin typeface="Avenir Next Demi Bold"/>
              </a:rPr>
              <a:t>SENSORY OVERLOAD</a:t>
            </a:r>
            <a:endParaRPr lang="en-US"/>
          </a:p>
        </p:txBody>
      </p:sp>
      <p:sp>
        <p:nvSpPr>
          <p:cNvPr id="3" name="Content Placeholder 2">
            <a:extLst>
              <a:ext uri="{FF2B5EF4-FFF2-40B4-BE49-F238E27FC236}">
                <a16:creationId xmlns:a16="http://schemas.microsoft.com/office/drawing/2014/main" id="{193373AC-C4FF-CBCF-93E6-E5676AFC9B14}"/>
              </a:ext>
            </a:extLst>
          </p:cNvPr>
          <p:cNvSpPr>
            <a:spLocks noGrp="1"/>
          </p:cNvSpPr>
          <p:nvPr>
            <p:ph idx="1"/>
          </p:nvPr>
        </p:nvSpPr>
        <p:spPr/>
        <p:txBody>
          <a:bodyPr/>
          <a:lstStyle/>
          <a:p>
            <a:r>
              <a:rPr lang="en-US" sz="3200" dirty="0">
                <a:latin typeface="Avenir Next Demi Bold"/>
              </a:rPr>
              <a:t>Sensory overload -</a:t>
            </a:r>
          </a:p>
          <a:p>
            <a:r>
              <a:rPr lang="en-US" sz="2800" dirty="0">
                <a:latin typeface="Avenir Next Medium"/>
              </a:rPr>
              <a:t>Sensory overload is a state where the brain receives too much sensory input to process, leading to symptoms like anxiety, irritability, confusion, and physical discomfort. </a:t>
            </a:r>
            <a:endParaRPr lang="en-US" sz="2800"/>
          </a:p>
          <a:p>
            <a:r>
              <a:rPr lang="en-US" sz="2800">
                <a:latin typeface="Avenir Next Medium"/>
              </a:rPr>
              <a:t>It can be triggered by common stimuli such as </a:t>
            </a:r>
            <a:r>
              <a:rPr lang="en-US" sz="2800" dirty="0">
                <a:latin typeface="Avenir Next Medium"/>
              </a:rPr>
              <a:t>loud noises, bright lights, strong smells, and crowded spaces, but also by emotional stress, physical fatigue, or environmental changes</a:t>
            </a:r>
            <a:endParaRPr lang="en-US" sz="2800"/>
          </a:p>
        </p:txBody>
      </p:sp>
    </p:spTree>
    <p:extLst>
      <p:ext uri="{BB962C8B-B14F-4D97-AF65-F5344CB8AC3E}">
        <p14:creationId xmlns:p14="http://schemas.microsoft.com/office/powerpoint/2010/main" val="2878405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7A353-B3AC-43FC-103A-6404F1541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6D98C-CE04-2628-3269-46F3A3D55D17}"/>
              </a:ext>
            </a:extLst>
          </p:cNvPr>
          <p:cNvSpPr>
            <a:spLocks noGrp="1"/>
          </p:cNvSpPr>
          <p:nvPr>
            <p:ph type="title"/>
          </p:nvPr>
        </p:nvSpPr>
        <p:spPr/>
        <p:txBody>
          <a:bodyPr/>
          <a:lstStyle/>
          <a:p>
            <a:r>
              <a:rPr lang="en-US">
                <a:latin typeface="Avenir Next Demi Bold"/>
              </a:rPr>
              <a:t>SENSORY OVERLOAD</a:t>
            </a:r>
            <a:endParaRPr lang="en-US"/>
          </a:p>
        </p:txBody>
      </p:sp>
      <p:sp>
        <p:nvSpPr>
          <p:cNvPr id="3" name="Content Placeholder 2">
            <a:extLst>
              <a:ext uri="{FF2B5EF4-FFF2-40B4-BE49-F238E27FC236}">
                <a16:creationId xmlns:a16="http://schemas.microsoft.com/office/drawing/2014/main" id="{C466B85F-6AE9-072D-B5B4-B71F91B948D1}"/>
              </a:ext>
            </a:extLst>
          </p:cNvPr>
          <p:cNvSpPr>
            <a:spLocks noGrp="1"/>
          </p:cNvSpPr>
          <p:nvPr>
            <p:ph idx="1"/>
          </p:nvPr>
        </p:nvSpPr>
        <p:spPr/>
        <p:txBody>
          <a:bodyPr/>
          <a:lstStyle/>
          <a:p>
            <a:r>
              <a:rPr lang="en-US" sz="3200" dirty="0">
                <a:latin typeface="Avenir Next Demi Bold"/>
              </a:rPr>
              <a:t>Sensory overload -</a:t>
            </a:r>
          </a:p>
          <a:p>
            <a:r>
              <a:rPr lang="en-US" sz="2800" dirty="0">
                <a:latin typeface="Avenir Next Medium"/>
              </a:rPr>
              <a:t>During sensory overload, information is less likely to be retained, this leads to an unsuccessful training</a:t>
            </a:r>
            <a:endParaRPr lang="en-US" sz="2800">
              <a:latin typeface="Avenir Next Medium"/>
            </a:endParaRPr>
          </a:p>
          <a:p>
            <a:r>
              <a:rPr lang="en-US" sz="2800" dirty="0">
                <a:latin typeface="Avenir Next Medium"/>
              </a:rPr>
              <a:t>Recognizing triggers and using strategies like reducing exposure to stimuli, using sensory aids, or finding quiet spaces can help manage it</a:t>
            </a:r>
            <a:endParaRPr lang="en-US" sz="2800">
              <a:latin typeface="Avenir Next Medium"/>
            </a:endParaRPr>
          </a:p>
        </p:txBody>
      </p:sp>
    </p:spTree>
    <p:extLst>
      <p:ext uri="{BB962C8B-B14F-4D97-AF65-F5344CB8AC3E}">
        <p14:creationId xmlns:p14="http://schemas.microsoft.com/office/powerpoint/2010/main" val="1068334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0AD95-5A19-7C84-5AC7-F2F9A24770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ACBF5-9360-97A1-E104-468BA7E19ADE}"/>
              </a:ext>
            </a:extLst>
          </p:cNvPr>
          <p:cNvSpPr>
            <a:spLocks noGrp="1"/>
          </p:cNvSpPr>
          <p:nvPr>
            <p:ph type="title"/>
          </p:nvPr>
        </p:nvSpPr>
        <p:spPr/>
        <p:txBody>
          <a:bodyPr>
            <a:normAutofit/>
          </a:bodyPr>
          <a:lstStyle/>
          <a:p>
            <a:r>
              <a:rPr lang="en-US" sz="4000">
                <a:latin typeface="Avenir Next Demi Bold"/>
              </a:rPr>
              <a:t>SENSITIVITIES</a:t>
            </a:r>
            <a:endParaRPr lang="en-US"/>
          </a:p>
        </p:txBody>
      </p:sp>
      <p:sp>
        <p:nvSpPr>
          <p:cNvPr id="3" name="Content Placeholder 2">
            <a:extLst>
              <a:ext uri="{FF2B5EF4-FFF2-40B4-BE49-F238E27FC236}">
                <a16:creationId xmlns:a16="http://schemas.microsoft.com/office/drawing/2014/main" id="{0678FCC8-6429-487D-20E2-B59552CA065C}"/>
              </a:ext>
            </a:extLst>
          </p:cNvPr>
          <p:cNvSpPr>
            <a:spLocks noGrp="1"/>
          </p:cNvSpPr>
          <p:nvPr>
            <p:ph idx="1"/>
          </p:nvPr>
        </p:nvSpPr>
        <p:spPr>
          <a:xfrm>
            <a:off x="938464" y="2674679"/>
            <a:ext cx="10299032" cy="3310069"/>
          </a:xfrm>
        </p:spPr>
        <p:txBody>
          <a:bodyPr vert="horz" lIns="91440" tIns="45720" rIns="91440" bIns="45720" rtlCol="0" anchor="ctr">
            <a:noAutofit/>
          </a:bodyPr>
          <a:lstStyle/>
          <a:p>
            <a:r>
              <a:rPr lang="en-US" sz="2800" dirty="0">
                <a:latin typeface="Avenir Next Medium"/>
              </a:rPr>
              <a:t>Consider ways to ensure neurodiverse people are comfortable when training to ensure information is more easily retained</a:t>
            </a:r>
            <a:endParaRPr lang="en-US" sz="2800" dirty="0"/>
          </a:p>
          <a:p>
            <a:endParaRPr lang="en-US" sz="2800" dirty="0">
              <a:latin typeface="Avenir Next Medium"/>
            </a:endParaRPr>
          </a:p>
          <a:p>
            <a:r>
              <a:rPr lang="en-US" sz="3200" dirty="0">
                <a:latin typeface="Avenir Next Demi Bold"/>
              </a:rPr>
              <a:t>Sensitivities -</a:t>
            </a:r>
          </a:p>
          <a:p>
            <a:r>
              <a:rPr lang="en-US" sz="2800" dirty="0">
                <a:latin typeface="Avenir Next"/>
              </a:rPr>
              <a:t>Especially when it comes to employees with Autism, they made be extra sensitive to loud noises or bright lights</a:t>
            </a:r>
          </a:p>
          <a:p>
            <a:endParaRPr lang="en-US"/>
          </a:p>
          <a:p>
            <a:endParaRPr lang="en-US"/>
          </a:p>
        </p:txBody>
      </p:sp>
    </p:spTree>
    <p:extLst>
      <p:ext uri="{BB962C8B-B14F-4D97-AF65-F5344CB8AC3E}">
        <p14:creationId xmlns:p14="http://schemas.microsoft.com/office/powerpoint/2010/main" val="27221113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BB39F-E0E1-221A-CFF1-3EEDAEBEE8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CFD1BD-37B4-F8B2-AA70-DE13F57C5880}"/>
              </a:ext>
            </a:extLst>
          </p:cNvPr>
          <p:cNvSpPr>
            <a:spLocks noGrp="1"/>
          </p:cNvSpPr>
          <p:nvPr>
            <p:ph type="title"/>
          </p:nvPr>
        </p:nvSpPr>
        <p:spPr/>
        <p:txBody>
          <a:bodyPr>
            <a:normAutofit/>
          </a:bodyPr>
          <a:lstStyle/>
          <a:p>
            <a:r>
              <a:rPr lang="en-US" b="0">
                <a:latin typeface="Avenir Next Demi Bold"/>
              </a:rPr>
              <a:t>SENSITIVITIES</a:t>
            </a:r>
            <a:endParaRPr lang="en-US"/>
          </a:p>
        </p:txBody>
      </p:sp>
      <p:sp>
        <p:nvSpPr>
          <p:cNvPr id="3" name="Content Placeholder 2">
            <a:extLst>
              <a:ext uri="{FF2B5EF4-FFF2-40B4-BE49-F238E27FC236}">
                <a16:creationId xmlns:a16="http://schemas.microsoft.com/office/drawing/2014/main" id="{B1181F85-01A1-7ADE-BF3D-DB835F889C0C}"/>
              </a:ext>
            </a:extLst>
          </p:cNvPr>
          <p:cNvSpPr>
            <a:spLocks noGrp="1"/>
          </p:cNvSpPr>
          <p:nvPr>
            <p:ph idx="1"/>
          </p:nvPr>
        </p:nvSpPr>
        <p:spPr>
          <a:xfrm>
            <a:off x="938464" y="1959976"/>
            <a:ext cx="10299032" cy="4024772"/>
          </a:xfrm>
        </p:spPr>
        <p:txBody>
          <a:bodyPr vert="horz" lIns="91440" tIns="45720" rIns="91440" bIns="45720" rtlCol="0" anchor="ctr">
            <a:noAutofit/>
          </a:bodyPr>
          <a:lstStyle/>
          <a:p>
            <a:pPr marL="0" indent="0">
              <a:buNone/>
            </a:pPr>
            <a:endParaRPr lang="en-US" sz="2200"/>
          </a:p>
          <a:p>
            <a:endParaRPr lang="en-US" sz="2800" dirty="0"/>
          </a:p>
          <a:p>
            <a:r>
              <a:rPr lang="en-US" sz="2800" dirty="0">
                <a:latin typeface="Avenir Next Medium"/>
              </a:rPr>
              <a:t>Consider their needs. Converse and ask if any changes to the environment could help their learning experience and prevent sensory overload</a:t>
            </a:r>
            <a:endParaRPr lang="en-US" sz="2800" dirty="0"/>
          </a:p>
          <a:p>
            <a:pPr>
              <a:spcAft>
                <a:spcPts val="0"/>
              </a:spcAft>
            </a:pPr>
            <a:endParaRPr lang="en-US" sz="2800" dirty="0">
              <a:latin typeface="Avenir Next Medium"/>
            </a:endParaRPr>
          </a:p>
          <a:p>
            <a:pPr lvl="1">
              <a:spcAft>
                <a:spcPts val="0"/>
              </a:spcAft>
              <a:buFont typeface="Courier New" pitchFamily="2" charset="2"/>
              <a:buChar char="o"/>
            </a:pPr>
            <a:r>
              <a:rPr lang="en-US" sz="2800" dirty="0">
                <a:latin typeface="Avenir Next Demi Bold"/>
              </a:rPr>
              <a:t>Some items that can be offered: </a:t>
            </a:r>
          </a:p>
          <a:p>
            <a:pPr lvl="2">
              <a:spcAft>
                <a:spcPts val="0"/>
              </a:spcAft>
              <a:buFont typeface="Wingdings" pitchFamily="2" charset="2"/>
              <a:buChar char="§"/>
            </a:pPr>
            <a:r>
              <a:rPr lang="en-US" sz="2800" dirty="0">
                <a:latin typeface="Avenir Next"/>
              </a:rPr>
              <a:t>white noise machines</a:t>
            </a:r>
          </a:p>
          <a:p>
            <a:pPr lvl="2">
              <a:spcAft>
                <a:spcPts val="0"/>
              </a:spcAft>
              <a:buFont typeface="Wingdings" pitchFamily="2" charset="2"/>
              <a:buChar char="§"/>
            </a:pPr>
            <a:r>
              <a:rPr lang="en-US" sz="2800" dirty="0">
                <a:latin typeface="Avenir Next"/>
              </a:rPr>
              <a:t>access to white noise music</a:t>
            </a:r>
          </a:p>
          <a:p>
            <a:pPr lvl="2">
              <a:spcAft>
                <a:spcPts val="0"/>
              </a:spcAft>
              <a:buFont typeface="Wingdings" pitchFamily="2" charset="2"/>
              <a:buChar char="§"/>
            </a:pPr>
            <a:r>
              <a:rPr lang="en-US" sz="2800" dirty="0">
                <a:latin typeface="Avenir Next"/>
              </a:rPr>
              <a:t>tinted glasses</a:t>
            </a:r>
          </a:p>
          <a:p>
            <a:pPr lvl="2">
              <a:spcAft>
                <a:spcPts val="0"/>
              </a:spcAft>
              <a:buFont typeface="Wingdings" pitchFamily="2" charset="2"/>
              <a:buChar char="§"/>
            </a:pPr>
            <a:r>
              <a:rPr lang="en-US" sz="2800" dirty="0">
                <a:latin typeface="Avenir Next"/>
              </a:rPr>
              <a:t>Headphones as stated earlier</a:t>
            </a:r>
          </a:p>
          <a:p>
            <a:endParaRPr lang="en-US"/>
          </a:p>
          <a:p>
            <a:endParaRPr lang="en-US"/>
          </a:p>
        </p:txBody>
      </p:sp>
    </p:spTree>
    <p:extLst>
      <p:ext uri="{BB962C8B-B14F-4D97-AF65-F5344CB8AC3E}">
        <p14:creationId xmlns:p14="http://schemas.microsoft.com/office/powerpoint/2010/main" val="3066076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33B17-5F49-495A-50B9-3C49582F9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7A7E5-870F-BDF8-B20E-D60FECC2691D}"/>
              </a:ext>
            </a:extLst>
          </p:cNvPr>
          <p:cNvSpPr>
            <a:spLocks noGrp="1"/>
          </p:cNvSpPr>
          <p:nvPr>
            <p:ph type="title"/>
          </p:nvPr>
        </p:nvSpPr>
        <p:spPr/>
        <p:txBody>
          <a:bodyPr>
            <a:normAutofit/>
          </a:bodyPr>
          <a:lstStyle/>
          <a:p>
            <a:r>
              <a:rPr lang="en-US" b="0">
                <a:latin typeface="Avenir Next Demi Bold"/>
              </a:rPr>
              <a:t>SENSITIVITIES</a:t>
            </a:r>
            <a:endParaRPr lang="en-US"/>
          </a:p>
        </p:txBody>
      </p:sp>
      <p:sp>
        <p:nvSpPr>
          <p:cNvPr id="3" name="Content Placeholder 2">
            <a:extLst>
              <a:ext uri="{FF2B5EF4-FFF2-40B4-BE49-F238E27FC236}">
                <a16:creationId xmlns:a16="http://schemas.microsoft.com/office/drawing/2014/main" id="{DBA92406-70BF-07DF-C52F-0F7F71A44F00}"/>
              </a:ext>
            </a:extLst>
          </p:cNvPr>
          <p:cNvSpPr>
            <a:spLocks noGrp="1"/>
          </p:cNvSpPr>
          <p:nvPr>
            <p:ph idx="1"/>
          </p:nvPr>
        </p:nvSpPr>
        <p:spPr>
          <a:xfrm>
            <a:off x="943648" y="2270352"/>
            <a:ext cx="10299032" cy="3310069"/>
          </a:xfrm>
        </p:spPr>
        <p:txBody>
          <a:bodyPr vert="horz" lIns="91440" tIns="45720" rIns="91440" bIns="45720" rtlCol="0" anchor="ctr">
            <a:noAutofit/>
          </a:bodyPr>
          <a:lstStyle/>
          <a:p>
            <a:pPr marL="0" indent="0">
              <a:buNone/>
            </a:pPr>
            <a:endParaRPr lang="en-US" sz="2200" dirty="0"/>
          </a:p>
          <a:p>
            <a:endParaRPr lang="en-US" sz="2800" dirty="0"/>
          </a:p>
          <a:p>
            <a:r>
              <a:rPr lang="en-US" sz="2800" dirty="0">
                <a:latin typeface="Avenir Next Demi Bold"/>
              </a:rPr>
              <a:t>Auditory and visual considerations</a:t>
            </a:r>
          </a:p>
          <a:p>
            <a:pPr lvl="1">
              <a:spcAft>
                <a:spcPts val="0"/>
              </a:spcAft>
              <a:buFont typeface="Courier New" pitchFamily="2" charset="2"/>
              <a:buChar char="o"/>
            </a:pPr>
            <a:r>
              <a:rPr lang="en-US" sz="2800" dirty="0">
                <a:latin typeface="Avenir Next"/>
              </a:rPr>
              <a:t>Ensure that your trainings are accessible. Neurodiverse people are prone to co-morbidities</a:t>
            </a:r>
          </a:p>
          <a:p>
            <a:pPr lvl="1">
              <a:spcAft>
                <a:spcPts val="0"/>
              </a:spcAft>
              <a:buFont typeface="Courier New" pitchFamily="2" charset="2"/>
              <a:buChar char="o"/>
            </a:pPr>
            <a:r>
              <a:rPr lang="en-US" sz="2800" dirty="0">
                <a:latin typeface="Avenir Next"/>
              </a:rPr>
              <a:t>Visually, you should have large text and describe images or steps for anyone with low vision</a:t>
            </a:r>
          </a:p>
          <a:p>
            <a:pPr lvl="1">
              <a:buFont typeface="Courier New" pitchFamily="2" charset="2"/>
              <a:buChar char="o"/>
            </a:pPr>
            <a:r>
              <a:rPr lang="en-US" sz="2800" dirty="0">
                <a:latin typeface="Avenir Next"/>
              </a:rPr>
              <a:t>When speaking, ensure that you are using a microphone if any employees have low hearing</a:t>
            </a:r>
          </a:p>
          <a:p>
            <a:endParaRPr lang="en-US"/>
          </a:p>
          <a:p>
            <a:endParaRPr lang="en-US"/>
          </a:p>
        </p:txBody>
      </p:sp>
    </p:spTree>
    <p:extLst>
      <p:ext uri="{BB962C8B-B14F-4D97-AF65-F5344CB8AC3E}">
        <p14:creationId xmlns:p14="http://schemas.microsoft.com/office/powerpoint/2010/main" val="543494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9192A-0D95-104B-4F8D-34F3C28395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71426-8655-8A87-89CA-8AAA80C081E9}"/>
              </a:ext>
            </a:extLst>
          </p:cNvPr>
          <p:cNvSpPr>
            <a:spLocks noGrp="1"/>
          </p:cNvSpPr>
          <p:nvPr>
            <p:ph type="title"/>
          </p:nvPr>
        </p:nvSpPr>
        <p:spPr/>
        <p:txBody>
          <a:bodyPr>
            <a:normAutofit/>
          </a:bodyPr>
          <a:lstStyle/>
          <a:p>
            <a:r>
              <a:rPr lang="en-US" b="0">
                <a:latin typeface="Avenir Next Demi Bold"/>
              </a:rPr>
              <a:t>SENSITIVITIES</a:t>
            </a:r>
            <a:endParaRPr lang="en-US"/>
          </a:p>
        </p:txBody>
      </p:sp>
      <p:sp>
        <p:nvSpPr>
          <p:cNvPr id="3" name="Content Placeholder 2">
            <a:extLst>
              <a:ext uri="{FF2B5EF4-FFF2-40B4-BE49-F238E27FC236}">
                <a16:creationId xmlns:a16="http://schemas.microsoft.com/office/drawing/2014/main" id="{E18C7FD9-431B-DA9F-4C3B-DC638001E85D}"/>
              </a:ext>
            </a:extLst>
          </p:cNvPr>
          <p:cNvSpPr>
            <a:spLocks noGrp="1"/>
          </p:cNvSpPr>
          <p:nvPr>
            <p:ph idx="1"/>
          </p:nvPr>
        </p:nvSpPr>
        <p:spPr>
          <a:xfrm>
            <a:off x="938464" y="2410447"/>
            <a:ext cx="10299032" cy="3574301"/>
          </a:xfrm>
        </p:spPr>
        <p:txBody>
          <a:bodyPr>
            <a:normAutofit/>
          </a:bodyPr>
          <a:lstStyle/>
          <a:p>
            <a:pPr marL="0" indent="0">
              <a:buNone/>
            </a:pPr>
            <a:endParaRPr lang="en-US" sz="2600" dirty="0"/>
          </a:p>
          <a:p>
            <a:r>
              <a:rPr lang="en-US" sz="2800" dirty="0">
                <a:latin typeface="Avenir Next Medium"/>
              </a:rPr>
              <a:t>Consider sensitivities to scents - </a:t>
            </a:r>
          </a:p>
          <a:p>
            <a:pPr lvl="1">
              <a:spcAft>
                <a:spcPts val="0"/>
              </a:spcAft>
              <a:buFont typeface="Courier New" pitchFamily="2" charset="2"/>
              <a:buChar char="o"/>
            </a:pPr>
            <a:r>
              <a:rPr lang="en-US" sz="2800" dirty="0">
                <a:latin typeface="Avenir Next"/>
              </a:rPr>
              <a:t>For those who are sensitive to scents, some smells may be overwhelming especially from machinery</a:t>
            </a:r>
          </a:p>
          <a:p>
            <a:pPr lvl="1">
              <a:spcAft>
                <a:spcPts val="0"/>
              </a:spcAft>
              <a:buFont typeface="Courier New" pitchFamily="2" charset="2"/>
              <a:buChar char="o"/>
            </a:pPr>
            <a:r>
              <a:rPr lang="en-US" sz="2800" dirty="0">
                <a:latin typeface="Avenir Next"/>
              </a:rPr>
              <a:t>There are ways to manage these scents personally and environmentally</a:t>
            </a:r>
            <a:endParaRPr lang="en-US" sz="2800"/>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3274428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461FA-55EF-EAF3-D994-FEA38F14EE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45C130-1B7D-355B-068E-DB18F6501382}"/>
              </a:ext>
            </a:extLst>
          </p:cNvPr>
          <p:cNvSpPr>
            <a:spLocks noGrp="1"/>
          </p:cNvSpPr>
          <p:nvPr>
            <p:ph type="title"/>
          </p:nvPr>
        </p:nvSpPr>
        <p:spPr/>
        <p:txBody>
          <a:bodyPr>
            <a:normAutofit/>
          </a:bodyPr>
          <a:lstStyle/>
          <a:p>
            <a:r>
              <a:rPr lang="en-US" b="0">
                <a:latin typeface="Avenir Next Demi Bold"/>
              </a:rPr>
              <a:t>SENSITIVITIES</a:t>
            </a:r>
            <a:endParaRPr lang="en-US"/>
          </a:p>
        </p:txBody>
      </p:sp>
      <p:sp>
        <p:nvSpPr>
          <p:cNvPr id="3" name="Content Placeholder 2">
            <a:extLst>
              <a:ext uri="{FF2B5EF4-FFF2-40B4-BE49-F238E27FC236}">
                <a16:creationId xmlns:a16="http://schemas.microsoft.com/office/drawing/2014/main" id="{D8CA7A86-76DC-677F-824D-F3F4DF67BCE3}"/>
              </a:ext>
            </a:extLst>
          </p:cNvPr>
          <p:cNvSpPr>
            <a:spLocks noGrp="1"/>
          </p:cNvSpPr>
          <p:nvPr>
            <p:ph idx="1"/>
          </p:nvPr>
        </p:nvSpPr>
        <p:spPr>
          <a:xfrm>
            <a:off x="938464" y="2410447"/>
            <a:ext cx="10299032" cy="3574301"/>
          </a:xfrm>
        </p:spPr>
        <p:txBody>
          <a:bodyPr vert="horz" lIns="91440" tIns="45720" rIns="91440" bIns="45720" rtlCol="0" anchor="ctr">
            <a:noAutofit/>
          </a:bodyPr>
          <a:lstStyle/>
          <a:p>
            <a:pPr marL="0" indent="0">
              <a:buNone/>
            </a:pPr>
            <a:endParaRPr lang="en-US" sz="2600"/>
          </a:p>
          <a:p>
            <a:r>
              <a:rPr lang="en-US" sz="2800" dirty="0">
                <a:latin typeface="Avenir Next Medium"/>
              </a:rPr>
              <a:t>For Employee Personal Management</a:t>
            </a:r>
            <a:endParaRPr lang="en-US" sz="2800" dirty="0"/>
          </a:p>
          <a:p>
            <a:pPr lvl="1">
              <a:spcAft>
                <a:spcPts val="0"/>
              </a:spcAft>
              <a:buFont typeface="Courier New" pitchFamily="2" charset="2"/>
              <a:buChar char="o"/>
            </a:pPr>
            <a:r>
              <a:rPr lang="en-US" sz="2400" dirty="0">
                <a:latin typeface="Avenir Next"/>
              </a:rPr>
              <a:t>Masking: Dab Vicks VapoRub, lavender, peppermint oil, or even toothpaste/ChapStick under employees' nose or inside their mask</a:t>
            </a:r>
          </a:p>
          <a:p>
            <a:pPr lvl="1">
              <a:spcAft>
                <a:spcPts val="0"/>
              </a:spcAft>
              <a:buFont typeface="Courier New" pitchFamily="2" charset="2"/>
              <a:buChar char="o"/>
            </a:pPr>
            <a:r>
              <a:rPr lang="en-US" sz="2400" dirty="0">
                <a:latin typeface="Avenir Next"/>
              </a:rPr>
              <a:t>Breathing: Breathe through mouth or take shallow breaths; try humming to block smells</a:t>
            </a:r>
          </a:p>
          <a:p>
            <a:pPr lvl="1">
              <a:spcAft>
                <a:spcPts val="0"/>
              </a:spcAft>
              <a:buFont typeface="Courier New" pitchFamily="2" charset="2"/>
              <a:buChar char="o"/>
            </a:pPr>
            <a:r>
              <a:rPr lang="en-US" sz="2400" dirty="0">
                <a:latin typeface="Avenir Next"/>
              </a:rPr>
              <a:t>Scented Items: minty gum, strong mints, or Listerine strips </a:t>
            </a:r>
          </a:p>
          <a:p>
            <a:pPr>
              <a:spcAft>
                <a:spcPts val="0"/>
              </a:spcAft>
            </a:pPr>
            <a:endParaRPr lang="en-US" sz="2400">
              <a:latin typeface="Avenir Next Medium"/>
            </a:endParaRPr>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1181043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E7B09-2104-E57D-B658-E0AD16E93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A10FD-2DEE-4CC2-AA5D-6E9AD67D7DCE}"/>
              </a:ext>
            </a:extLst>
          </p:cNvPr>
          <p:cNvSpPr>
            <a:spLocks noGrp="1"/>
          </p:cNvSpPr>
          <p:nvPr>
            <p:ph type="title"/>
          </p:nvPr>
        </p:nvSpPr>
        <p:spPr/>
        <p:txBody>
          <a:bodyPr>
            <a:normAutofit/>
          </a:bodyPr>
          <a:lstStyle/>
          <a:p>
            <a:r>
              <a:rPr lang="en-US" b="0">
                <a:latin typeface="Avenir Next Demi Bold"/>
              </a:rPr>
              <a:t>SENSITIVITIES</a:t>
            </a:r>
            <a:endParaRPr lang="en-US"/>
          </a:p>
        </p:txBody>
      </p:sp>
      <p:sp>
        <p:nvSpPr>
          <p:cNvPr id="3" name="Content Placeholder 2">
            <a:extLst>
              <a:ext uri="{FF2B5EF4-FFF2-40B4-BE49-F238E27FC236}">
                <a16:creationId xmlns:a16="http://schemas.microsoft.com/office/drawing/2014/main" id="{2FD640E4-BC5B-760D-3FDB-8883E14F431C}"/>
              </a:ext>
            </a:extLst>
          </p:cNvPr>
          <p:cNvSpPr>
            <a:spLocks noGrp="1"/>
          </p:cNvSpPr>
          <p:nvPr>
            <p:ph idx="1"/>
          </p:nvPr>
        </p:nvSpPr>
        <p:spPr>
          <a:xfrm>
            <a:off x="938464" y="2410447"/>
            <a:ext cx="10299032" cy="3574301"/>
          </a:xfrm>
        </p:spPr>
        <p:txBody>
          <a:bodyPr vert="horz" lIns="91440" tIns="45720" rIns="91440" bIns="45720" rtlCol="0" anchor="ctr">
            <a:noAutofit/>
          </a:bodyPr>
          <a:lstStyle/>
          <a:p>
            <a:pPr marL="0" indent="0">
              <a:buNone/>
            </a:pPr>
            <a:endParaRPr lang="en-US" sz="2600" dirty="0"/>
          </a:p>
          <a:p>
            <a:r>
              <a:rPr lang="en-US" sz="2800" dirty="0">
                <a:latin typeface="Avenir Next Medium"/>
              </a:rPr>
              <a:t>For Employee Personal Management</a:t>
            </a:r>
            <a:endParaRPr lang="en-US" sz="2800"/>
          </a:p>
          <a:p>
            <a:pPr lvl="1">
              <a:spcAft>
                <a:spcPts val="0"/>
              </a:spcAft>
              <a:buFont typeface="Courier New" pitchFamily="2" charset="2"/>
              <a:buChar char="o"/>
            </a:pPr>
            <a:r>
              <a:rPr lang="en-US" sz="2400" dirty="0">
                <a:latin typeface="Avenir Next"/>
              </a:rPr>
              <a:t>Essential Oils: Use a badge reel with a felt pad soaked in lemon or peppermint oil for personal scent relief</a:t>
            </a:r>
          </a:p>
          <a:p>
            <a:pPr lvl="1">
              <a:spcAft>
                <a:spcPts val="0"/>
              </a:spcAft>
              <a:buFont typeface="Courier New" pitchFamily="2" charset="2"/>
              <a:buChar char="o"/>
            </a:pPr>
            <a:r>
              <a:rPr lang="en-US" sz="2400">
                <a:latin typeface="Avenir Next"/>
              </a:rPr>
              <a:t>Hygiene</a:t>
            </a:r>
          </a:p>
          <a:p>
            <a:pPr lvl="1">
              <a:spcAft>
                <a:spcPts val="0"/>
              </a:spcAft>
              <a:buFont typeface="Courier New" pitchFamily="2" charset="2"/>
              <a:buChar char="o"/>
            </a:pPr>
            <a:r>
              <a:rPr lang="en-US" sz="2400">
                <a:latin typeface="Avenir Next"/>
              </a:rPr>
              <a:t>Quick Breaks</a:t>
            </a:r>
          </a:p>
          <a:p>
            <a:endParaRPr lang="en-US" sz="2400">
              <a:latin typeface="Avenir Next Medium"/>
            </a:endParaRPr>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30824134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D392-9E69-3E88-8160-7DB3F7125B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34C815-2F0B-53C5-5F8B-C4854256EA0B}"/>
              </a:ext>
            </a:extLst>
          </p:cNvPr>
          <p:cNvSpPr>
            <a:spLocks noGrp="1"/>
          </p:cNvSpPr>
          <p:nvPr>
            <p:ph type="title"/>
          </p:nvPr>
        </p:nvSpPr>
        <p:spPr/>
        <p:txBody>
          <a:bodyPr>
            <a:normAutofit/>
          </a:bodyPr>
          <a:lstStyle/>
          <a:p>
            <a:r>
              <a:rPr lang="en-US">
                <a:latin typeface="Avenir Next Demi Bold"/>
              </a:rPr>
              <a:t>SENSITIVITIES</a:t>
            </a:r>
            <a:endParaRPr lang="en-US"/>
          </a:p>
        </p:txBody>
      </p:sp>
      <p:sp>
        <p:nvSpPr>
          <p:cNvPr id="3" name="Content Placeholder 2">
            <a:extLst>
              <a:ext uri="{FF2B5EF4-FFF2-40B4-BE49-F238E27FC236}">
                <a16:creationId xmlns:a16="http://schemas.microsoft.com/office/drawing/2014/main" id="{1520C558-5B23-41F8-AB23-25673C844425}"/>
              </a:ext>
            </a:extLst>
          </p:cNvPr>
          <p:cNvSpPr>
            <a:spLocks noGrp="1"/>
          </p:cNvSpPr>
          <p:nvPr>
            <p:ph idx="1"/>
          </p:nvPr>
        </p:nvSpPr>
        <p:spPr>
          <a:xfrm>
            <a:off x="938464" y="3660525"/>
            <a:ext cx="10299032" cy="2324223"/>
          </a:xfrm>
        </p:spPr>
        <p:txBody>
          <a:bodyPr vert="horz" lIns="91440" tIns="45720" rIns="91440" bIns="45720" rtlCol="0" anchor="ctr">
            <a:noAutofit/>
          </a:bodyPr>
          <a:lstStyle/>
          <a:p>
            <a:pPr marL="457200" indent="-457200"/>
            <a:r>
              <a:rPr lang="en-US" sz="2600" dirty="0">
                <a:latin typeface="Avenir Next Medium"/>
              </a:rPr>
              <a:t>For Environmental Management</a:t>
            </a:r>
            <a:endParaRPr lang="en-US" sz="2600" dirty="0"/>
          </a:p>
          <a:p>
            <a:pPr marL="960120" lvl="1" indent="-457200">
              <a:spcAft>
                <a:spcPts val="0"/>
              </a:spcAft>
              <a:buFont typeface="Courier New" pitchFamily="2" charset="2"/>
              <a:buChar char="o"/>
            </a:pPr>
            <a:r>
              <a:rPr lang="en-US" sz="2600">
                <a:latin typeface="Avenir Next"/>
              </a:rPr>
              <a:t>Source Control: Cleanliness is key, Enzymatic Cleaners</a:t>
            </a:r>
          </a:p>
          <a:p>
            <a:pPr marL="960120" lvl="1" indent="-457200">
              <a:spcAft>
                <a:spcPts val="0"/>
              </a:spcAft>
              <a:buFont typeface="Courier New" pitchFamily="2" charset="2"/>
              <a:buChar char="o"/>
            </a:pPr>
            <a:r>
              <a:rPr lang="en-US" sz="2600" dirty="0">
                <a:latin typeface="Avenir Next"/>
              </a:rPr>
              <a:t>Odor Absorbers: Place coffee grounds, charcoal, or baking </a:t>
            </a:r>
            <a:r>
              <a:rPr lang="en-US" sz="2600">
                <a:latin typeface="Avenir Next"/>
              </a:rPr>
              <a:t>soda in bowls around the room</a:t>
            </a:r>
          </a:p>
          <a:p>
            <a:pPr marL="960120" lvl="1" indent="-457200">
              <a:spcAft>
                <a:spcPts val="0"/>
              </a:spcAft>
              <a:buFont typeface="Courier New,monospace" pitchFamily="2" charset="2"/>
              <a:buChar char="o"/>
            </a:pPr>
            <a:r>
              <a:rPr lang="en-US" sz="2600">
                <a:latin typeface="Avenir Next"/>
              </a:rPr>
              <a:t>Air Fresheners/Diffusers</a:t>
            </a:r>
            <a:endParaRPr lang="en-US" sz="2600">
              <a:solidFill>
                <a:srgbClr val="595959"/>
              </a:solidFill>
              <a:latin typeface="Avenir Next"/>
            </a:endParaRPr>
          </a:p>
          <a:p>
            <a:pPr marL="960120" lvl="1" indent="-457200">
              <a:spcAft>
                <a:spcPts val="0"/>
              </a:spcAft>
              <a:buFont typeface="Courier New,monospace" pitchFamily="2" charset="2"/>
              <a:buChar char="o"/>
            </a:pPr>
            <a:r>
              <a:rPr lang="en-US" sz="2600">
                <a:latin typeface="Avenir Next"/>
              </a:rPr>
              <a:t>Ventilation</a:t>
            </a:r>
            <a:endParaRPr lang="en-US" sz="2600"/>
          </a:p>
          <a:p>
            <a:pPr marL="502920" lvl="1" indent="0">
              <a:spcAft>
                <a:spcPts val="0"/>
              </a:spcAft>
              <a:buNone/>
            </a:pPr>
            <a:r>
              <a:rPr lang="en-US" sz="2600" dirty="0">
                <a:latin typeface="Avenir Next"/>
              </a:rPr>
              <a:t> </a:t>
            </a:r>
          </a:p>
          <a:p>
            <a:pPr lvl="1">
              <a:buFont typeface="Courier New" pitchFamily="2" charset="2"/>
              <a:buChar char="o"/>
            </a:pPr>
            <a:endParaRPr lang="en-US" sz="2400">
              <a:latin typeface="Avenir Next"/>
            </a:endParaRPr>
          </a:p>
          <a:p>
            <a:endParaRPr lang="en-US" sz="2400">
              <a:latin typeface="Avenir Next Medium"/>
            </a:endParaRPr>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1794583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80F2-8901-154B-BC18-F3888A887E99}"/>
              </a:ext>
            </a:extLst>
          </p:cNvPr>
          <p:cNvSpPr>
            <a:spLocks noGrp="1"/>
          </p:cNvSpPr>
          <p:nvPr>
            <p:ph type="title"/>
          </p:nvPr>
        </p:nvSpPr>
        <p:spPr>
          <a:xfrm>
            <a:off x="256032" y="1858617"/>
            <a:ext cx="2834640" cy="2377440"/>
          </a:xfrm>
        </p:spPr>
        <p:txBody>
          <a:bodyPr>
            <a:normAutofit/>
          </a:bodyPr>
          <a:lstStyle/>
          <a:p>
            <a:r>
              <a:rPr lang="en-US"/>
              <a:t>ABOUT YOUR PRESENTERS:</a:t>
            </a:r>
            <a:br>
              <a:rPr lang="en-US"/>
            </a:br>
            <a:br>
              <a:rPr lang="en-US"/>
            </a:br>
            <a:r>
              <a:rPr lang="en-US"/>
              <a:t>Todd Culver</a:t>
            </a:r>
          </a:p>
        </p:txBody>
      </p:sp>
      <p:sp>
        <p:nvSpPr>
          <p:cNvPr id="3" name="Content Placeholder 2">
            <a:extLst>
              <a:ext uri="{FF2B5EF4-FFF2-40B4-BE49-F238E27FC236}">
                <a16:creationId xmlns:a16="http://schemas.microsoft.com/office/drawing/2014/main" id="{0B03FFD3-6292-F340-ADFC-3CE4DBEBF682}"/>
              </a:ext>
            </a:extLst>
          </p:cNvPr>
          <p:cNvSpPr>
            <a:spLocks noGrp="1"/>
          </p:cNvSpPr>
          <p:nvPr>
            <p:ph idx="1"/>
          </p:nvPr>
        </p:nvSpPr>
        <p:spPr>
          <a:xfrm>
            <a:off x="3829277" y="302009"/>
            <a:ext cx="7747363" cy="6047276"/>
          </a:xfrm>
        </p:spPr>
        <p:txBody>
          <a:bodyPr>
            <a:normAutofit/>
          </a:bodyPr>
          <a:lstStyle/>
          <a:p>
            <a:pPr marL="0" indent="0">
              <a:buNone/>
            </a:pPr>
            <a:endParaRPr lang="en-US"/>
          </a:p>
          <a:p>
            <a:pPr>
              <a:buFont typeface="Wingdings" pitchFamily="18" charset="2"/>
              <a:buChar char="Ø"/>
            </a:pPr>
            <a:endParaRPr lang="en-US" b="1" i="1"/>
          </a:p>
          <a:p>
            <a:pPr>
              <a:buFont typeface="Wingdings" pitchFamily="18" charset="2"/>
              <a:buChar char="Ø"/>
            </a:pPr>
            <a:r>
              <a:rPr lang="en-US">
                <a:latin typeface="Avenir Next Medium"/>
              </a:rPr>
              <a:t>Todd provides leadership in developing programs, strategic initiatives, and financial plans, in accordance with the purpose, vision and values of the association. </a:t>
            </a:r>
          </a:p>
          <a:p>
            <a:pPr>
              <a:buFont typeface="Wingdings" pitchFamily="18" charset="2"/>
              <a:buChar char="Ø"/>
            </a:pPr>
            <a:r>
              <a:rPr lang="en-US">
                <a:latin typeface="Avenir Next Medium"/>
              </a:rPr>
              <a:t>He has been with the Association since 1995, also serving as Project Director and Assistant Director.</a:t>
            </a:r>
          </a:p>
          <a:p>
            <a:pPr>
              <a:buFont typeface="Wingdings" pitchFamily="18" charset="2"/>
              <a:buChar char="Ø"/>
            </a:pPr>
            <a:r>
              <a:rPr lang="en-US">
                <a:latin typeface="Avenir Next Medium"/>
              </a:rPr>
              <a:t>As Project Director,  lead a technical assistance and training project, focusing on Occupational Health and Safety for member organizations. </a:t>
            </a:r>
          </a:p>
          <a:p>
            <a:pPr>
              <a:buFont typeface="Wingdings" pitchFamily="18" charset="2"/>
              <a:buChar char="Ø"/>
            </a:pPr>
            <a:r>
              <a:rPr lang="en-US">
                <a:latin typeface="Avenir Next Medium"/>
              </a:rPr>
              <a:t>Prior to coming to </a:t>
            </a:r>
            <a:r>
              <a:rPr lang="en-US" err="1">
                <a:latin typeface="Avenir Next Medium"/>
              </a:rPr>
              <a:t>Incompass</a:t>
            </a:r>
            <a:r>
              <a:rPr lang="en-US">
                <a:latin typeface="Avenir Next Medium"/>
              </a:rPr>
              <a:t>, Todd worked in manufacturing for an automotive supplier, with plant management responsibilities that included environmental health and safety compliance</a:t>
            </a:r>
            <a:br>
              <a:rPr lang="en-US" sz="2200">
                <a:latin typeface="Montserrat"/>
              </a:rPr>
            </a:br>
            <a:endParaRPr lang="en-US" sz="2200">
              <a:solidFill>
                <a:srgbClr val="000000"/>
              </a:solidFill>
              <a:latin typeface="Montserrat"/>
            </a:endParaRPr>
          </a:p>
          <a:p>
            <a:pPr>
              <a:buFont typeface="Wingdings" pitchFamily="18" charset="2"/>
              <a:buChar char="Ø"/>
            </a:pPr>
            <a:endParaRPr lang="en-US" sz="2200">
              <a:solidFill>
                <a:srgbClr val="000000"/>
              </a:solidFill>
              <a:latin typeface="Montserrat"/>
            </a:endParaRPr>
          </a:p>
        </p:txBody>
      </p:sp>
      <p:sp>
        <p:nvSpPr>
          <p:cNvPr id="4" name="Text Placeholder 3">
            <a:extLst>
              <a:ext uri="{FF2B5EF4-FFF2-40B4-BE49-F238E27FC236}">
                <a16:creationId xmlns:a16="http://schemas.microsoft.com/office/drawing/2014/main" id="{6671C96C-0FDD-7044-9863-2AA13B48E186}"/>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37199095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F8B9F-7EB0-2BDC-03EF-67E8244A7F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8EED13-8944-8527-EB91-002A313F0279}"/>
              </a:ext>
            </a:extLst>
          </p:cNvPr>
          <p:cNvSpPr>
            <a:spLocks noGrp="1"/>
          </p:cNvSpPr>
          <p:nvPr>
            <p:ph type="title"/>
          </p:nvPr>
        </p:nvSpPr>
        <p:spPr/>
        <p:txBody>
          <a:bodyPr>
            <a:normAutofit/>
          </a:bodyPr>
          <a:lstStyle/>
          <a:p>
            <a:r>
              <a:rPr lang="en-US">
                <a:latin typeface="Avenir Next Demi Bold"/>
              </a:rPr>
              <a:t>SENSITIVITIES</a:t>
            </a:r>
            <a:endParaRPr lang="en-US"/>
          </a:p>
        </p:txBody>
      </p:sp>
      <p:sp>
        <p:nvSpPr>
          <p:cNvPr id="3" name="Content Placeholder 2">
            <a:extLst>
              <a:ext uri="{FF2B5EF4-FFF2-40B4-BE49-F238E27FC236}">
                <a16:creationId xmlns:a16="http://schemas.microsoft.com/office/drawing/2014/main" id="{C92C7670-24F0-4CE0-8EFB-AC91D37AA624}"/>
              </a:ext>
            </a:extLst>
          </p:cNvPr>
          <p:cNvSpPr>
            <a:spLocks noGrp="1"/>
          </p:cNvSpPr>
          <p:nvPr>
            <p:ph idx="1"/>
          </p:nvPr>
        </p:nvSpPr>
        <p:spPr>
          <a:xfrm>
            <a:off x="943648" y="2083876"/>
            <a:ext cx="10299032" cy="3574301"/>
          </a:xfrm>
        </p:spPr>
        <p:txBody>
          <a:bodyPr vert="horz" lIns="91440" tIns="45720" rIns="91440" bIns="45720" rtlCol="0" anchor="ctr">
            <a:noAutofit/>
          </a:bodyPr>
          <a:lstStyle/>
          <a:p>
            <a:pPr marL="0" indent="0">
              <a:buNone/>
            </a:pPr>
            <a:endParaRPr lang="en-US" sz="2600" dirty="0"/>
          </a:p>
          <a:p>
            <a:r>
              <a:rPr lang="en-US" sz="3000" dirty="0">
                <a:latin typeface="Avenir Next Medium"/>
              </a:rPr>
              <a:t>Consider Tactile sensitivities -</a:t>
            </a:r>
            <a:r>
              <a:rPr lang="en-US" sz="2600" dirty="0">
                <a:latin typeface="Avenir Next Medium"/>
              </a:rPr>
              <a:t> </a:t>
            </a:r>
            <a:endParaRPr lang="en-US" sz="2600">
              <a:latin typeface="Avenir Next Medium"/>
            </a:endParaRPr>
          </a:p>
          <a:p>
            <a:pPr lvl="1">
              <a:spcAft>
                <a:spcPts val="0"/>
              </a:spcAft>
              <a:buFont typeface="Courier New" pitchFamily="2" charset="2"/>
              <a:buChar char="o"/>
            </a:pPr>
            <a:r>
              <a:rPr lang="en-US" sz="2600" dirty="0">
                <a:latin typeface="Avenir Next"/>
              </a:rPr>
              <a:t>They may need extra padding on PPE, or different material that can help </a:t>
            </a:r>
            <a:r>
              <a:rPr lang="en-US" sz="2600">
                <a:latin typeface="Avenir Next"/>
              </a:rPr>
              <a:t>them avoid sensory overload</a:t>
            </a:r>
          </a:p>
          <a:p>
            <a:pPr lvl="1">
              <a:buFont typeface="Courier New" pitchFamily="2" charset="2"/>
              <a:buChar char="o"/>
            </a:pPr>
            <a:endParaRPr lang="en-US" sz="2400"/>
          </a:p>
          <a:p>
            <a:endParaRPr lang="en-US"/>
          </a:p>
        </p:txBody>
      </p:sp>
    </p:spTree>
    <p:extLst>
      <p:ext uri="{BB962C8B-B14F-4D97-AF65-F5344CB8AC3E}">
        <p14:creationId xmlns:p14="http://schemas.microsoft.com/office/powerpoint/2010/main" val="4176239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DEC0C-A5C4-89CB-9CEE-97F1285D7B26}"/>
              </a:ext>
            </a:extLst>
          </p:cNvPr>
          <p:cNvSpPr>
            <a:spLocks noGrp="1"/>
          </p:cNvSpPr>
          <p:nvPr>
            <p:ph type="ctrTitle"/>
          </p:nvPr>
        </p:nvSpPr>
        <p:spPr>
          <a:xfrm>
            <a:off x="172440" y="1411138"/>
            <a:ext cx="7315200" cy="3255264"/>
          </a:xfrm>
        </p:spPr>
        <p:txBody>
          <a:bodyPr>
            <a:normAutofit/>
          </a:bodyPr>
          <a:lstStyle/>
          <a:p>
            <a:r>
              <a:rPr lang="en-US" dirty="0">
                <a:solidFill>
                  <a:schemeClr val="bg1"/>
                </a:solidFill>
                <a:latin typeface="Avenir Next Demi Bold"/>
              </a:rPr>
              <a:t>Accommodations</a:t>
            </a:r>
            <a:endParaRPr lang="en-US" dirty="0" err="1">
              <a:solidFill>
                <a:schemeClr val="bg1"/>
              </a:solidFill>
            </a:endParaRPr>
          </a:p>
        </p:txBody>
      </p:sp>
      <p:sp>
        <p:nvSpPr>
          <p:cNvPr id="3" name="Content Placeholder 2">
            <a:extLst>
              <a:ext uri="{FF2B5EF4-FFF2-40B4-BE49-F238E27FC236}">
                <a16:creationId xmlns:a16="http://schemas.microsoft.com/office/drawing/2014/main" id="{4456A6E6-B664-F6F4-33F0-2622BB48B2C6}"/>
              </a:ext>
            </a:extLst>
          </p:cNvPr>
          <p:cNvSpPr>
            <a:spLocks noGrp="1"/>
          </p:cNvSpPr>
          <p:nvPr>
            <p:ph type="subTitle" idx="1"/>
          </p:nvPr>
        </p:nvSpPr>
        <p:spPr>
          <a:xfrm>
            <a:off x="172439" y="4782936"/>
            <a:ext cx="6714232" cy="914400"/>
          </a:xfrm>
        </p:spPr>
        <p:txBody>
          <a:bodyPr>
            <a:normAutofit/>
          </a:bodyPr>
          <a:lstStyle/>
          <a:p>
            <a:r>
              <a:rPr lang="en-US" sz="1500">
                <a:solidFill>
                  <a:schemeClr val="bg1"/>
                </a:solidFill>
                <a:latin typeface="Avenir Next Medium"/>
              </a:rPr>
              <a:t> The following is meant to teach employers about accommodations</a:t>
            </a:r>
            <a:r>
              <a:rPr lang="en-US" sz="1500" dirty="0">
                <a:solidFill>
                  <a:schemeClr val="accent1"/>
                </a:solidFill>
                <a:latin typeface="Avenir Next Medium"/>
              </a:rPr>
              <a:t> </a:t>
            </a:r>
            <a:r>
              <a:rPr lang="en-US" sz="1500">
                <a:solidFill>
                  <a:schemeClr val="accent1"/>
                </a:solidFill>
                <a:latin typeface="Avenir Next Medium"/>
              </a:rPr>
              <a:t>for better outcomes for all employees of all neurotypes</a:t>
            </a:r>
            <a:endParaRPr lang="en-US" sz="1500">
              <a:solidFill>
                <a:schemeClr val="accent1"/>
              </a:solidFill>
            </a:endParaRPr>
          </a:p>
        </p:txBody>
      </p:sp>
    </p:spTree>
    <p:extLst>
      <p:ext uri="{BB962C8B-B14F-4D97-AF65-F5344CB8AC3E}">
        <p14:creationId xmlns:p14="http://schemas.microsoft.com/office/powerpoint/2010/main" val="2625363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D7738-94D1-F111-45FF-0C0C162B5D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88A5BB-4DD7-E0DC-B027-8B4F3DED08F7}"/>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42311297-EAD1-D583-6C03-851ED2603B69}"/>
              </a:ext>
            </a:extLst>
          </p:cNvPr>
          <p:cNvSpPr>
            <a:spLocks noGrp="1"/>
          </p:cNvSpPr>
          <p:nvPr>
            <p:ph idx="1"/>
          </p:nvPr>
        </p:nvSpPr>
        <p:spPr>
          <a:xfrm>
            <a:off x="1209601" y="1622357"/>
            <a:ext cx="10029599" cy="4590136"/>
          </a:xfrm>
        </p:spPr>
        <p:txBody>
          <a:bodyPr>
            <a:noAutofit/>
          </a:bodyPr>
          <a:lstStyle/>
          <a:p>
            <a:endParaRPr lang="en-US" sz="2800" dirty="0">
              <a:latin typeface="Avenir Next Demi Bold"/>
              <a:ea typeface="Calibri"/>
              <a:cs typeface="Calibri"/>
            </a:endParaRPr>
          </a:p>
          <a:p>
            <a:r>
              <a:rPr lang="en-US" sz="2800" dirty="0">
                <a:latin typeface="Avenir Next Medium"/>
                <a:ea typeface="Calibri"/>
                <a:cs typeface="Calibri"/>
              </a:rPr>
              <a:t>Neurodivergent-friendly PPE is not all the same. Each person may have different needs. Ensure that all employees have various options, </a:t>
            </a:r>
            <a:r>
              <a:rPr lang="en-US" sz="2800">
                <a:latin typeface="Avenir Next Medium"/>
                <a:ea typeface="Calibri"/>
                <a:cs typeface="Calibri"/>
              </a:rPr>
              <a:t>especially hypoallergenic ones</a:t>
            </a:r>
            <a:endParaRPr lang="en-US" sz="2800" dirty="0">
              <a:ea typeface="Calibri"/>
              <a:cs typeface="Calibri"/>
            </a:endParaRPr>
          </a:p>
          <a:p>
            <a:r>
              <a:rPr lang="en-US" sz="2800">
                <a:latin typeface="Avenir Next Medium"/>
                <a:cs typeface="Calibri"/>
              </a:rPr>
              <a:t>prioritize </a:t>
            </a:r>
            <a:r>
              <a:rPr lang="en-US" sz="2800">
                <a:latin typeface="Avenir Next Medium"/>
                <a:ea typeface="Calibri"/>
                <a:cs typeface="Calibri"/>
              </a:rPr>
              <a:t>sensory </a:t>
            </a:r>
            <a:r>
              <a:rPr lang="en-US" sz="2800">
                <a:latin typeface="Avenir Next Medium"/>
                <a:cs typeface="Calibri"/>
              </a:rPr>
              <a:t>comfort</a:t>
            </a:r>
            <a:endParaRPr lang="en-US" sz="2600">
              <a:cs typeface="Calibri"/>
            </a:endParaRPr>
          </a:p>
          <a:p>
            <a:pPr lvl="1" indent="-457200"/>
            <a:r>
              <a:rPr lang="en-US" sz="2600">
                <a:latin typeface="Avenir Next Medium"/>
                <a:cs typeface="Calibri"/>
              </a:rPr>
              <a:t>Straps of various materials</a:t>
            </a:r>
            <a:endParaRPr lang="en-US" sz="2600">
              <a:cs typeface="Calibri"/>
            </a:endParaRPr>
          </a:p>
          <a:p>
            <a:pPr lvl="1" indent="-457200"/>
            <a:r>
              <a:rPr lang="en-US" sz="2600">
                <a:latin typeface="Avenir Next Medium"/>
                <a:cs typeface="Calibri"/>
              </a:rPr>
              <a:t>Pressure points </a:t>
            </a:r>
          </a:p>
          <a:p>
            <a:pPr lvl="1" indent="-457200"/>
            <a:r>
              <a:rPr lang="en-US" sz="2600" dirty="0">
                <a:latin typeface="Avenir Next Medium"/>
                <a:ea typeface="Calibri"/>
                <a:cs typeface="Calibri"/>
              </a:rPr>
              <a:t>Tactile </a:t>
            </a:r>
            <a:r>
              <a:rPr lang="en-US" sz="2600">
                <a:latin typeface="Avenir Next Medium"/>
                <a:ea typeface="Calibri"/>
                <a:cs typeface="Calibri"/>
              </a:rPr>
              <a:t>sensitivities</a:t>
            </a:r>
            <a:endParaRPr lang="en-US" sz="2600" dirty="0">
              <a:latin typeface="Avenir Next Medium"/>
              <a:ea typeface="Calibri"/>
              <a:cs typeface="Calibri"/>
            </a:endParaRPr>
          </a:p>
        </p:txBody>
      </p:sp>
    </p:spTree>
    <p:extLst>
      <p:ext uri="{BB962C8B-B14F-4D97-AF65-F5344CB8AC3E}">
        <p14:creationId xmlns:p14="http://schemas.microsoft.com/office/powerpoint/2010/main" val="39750634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3E00D-1877-6736-1605-DD9F11D683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CE510C-1005-40B3-756C-B779AC6159D3}"/>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709E205F-FE0C-DFB3-9DBF-43BCC86697E2}"/>
              </a:ext>
            </a:extLst>
          </p:cNvPr>
          <p:cNvSpPr>
            <a:spLocks noGrp="1"/>
          </p:cNvSpPr>
          <p:nvPr>
            <p:ph idx="1"/>
          </p:nvPr>
        </p:nvSpPr>
        <p:spPr>
          <a:xfrm>
            <a:off x="1209601" y="1622357"/>
            <a:ext cx="10029599" cy="4590136"/>
          </a:xfrm>
        </p:spPr>
        <p:txBody>
          <a:bodyPr>
            <a:noAutofit/>
          </a:bodyPr>
          <a:lstStyle/>
          <a:p>
            <a:pPr marL="0" indent="0">
              <a:buNone/>
            </a:pPr>
            <a:r>
              <a:rPr lang="en-US" sz="2800" b="1" u="sng">
                <a:latin typeface="Avenir Next Demi Bold"/>
                <a:ea typeface="Calibri"/>
                <a:cs typeface="Calibri"/>
              </a:rPr>
              <a:t>Goggles -</a:t>
            </a:r>
            <a:endParaRPr lang="en-US" sz="2800" b="1" u="sng" dirty="0">
              <a:latin typeface="Avenir Next Demi Bold"/>
              <a:ea typeface="Calibri"/>
              <a:cs typeface="Calibri"/>
            </a:endParaRPr>
          </a:p>
          <a:p>
            <a:r>
              <a:rPr lang="en-US" sz="2800">
                <a:latin typeface="Avenir Next Medium"/>
                <a:ea typeface="Calibri"/>
                <a:cs typeface="Calibri"/>
              </a:rPr>
              <a:t>Neurodivergent-friendly goggles</a:t>
            </a:r>
            <a:r>
              <a:rPr lang="en-US" sz="2800">
                <a:latin typeface="Avenir Next Medium"/>
                <a:cs typeface="Calibri"/>
              </a:rPr>
              <a:t> prioritize </a:t>
            </a:r>
            <a:r>
              <a:rPr lang="en-US" sz="2800">
                <a:latin typeface="Avenir Next Medium"/>
                <a:ea typeface="Calibri"/>
                <a:cs typeface="Calibri"/>
              </a:rPr>
              <a:t>sensory </a:t>
            </a:r>
            <a:r>
              <a:rPr lang="en-US" sz="2800">
                <a:latin typeface="Avenir Next Medium"/>
                <a:cs typeface="Calibri"/>
              </a:rPr>
              <a:t>comfort. Look for frames with:</a:t>
            </a:r>
            <a:endParaRPr lang="en-US">
              <a:cs typeface="Calibri"/>
            </a:endParaRPr>
          </a:p>
          <a:p>
            <a:pPr lvl="1" indent="-457200"/>
            <a:r>
              <a:rPr lang="en-US" sz="2600">
                <a:latin typeface="Avenir Next Medium"/>
                <a:cs typeface="Calibri"/>
              </a:rPr>
              <a:t>wide, soft silicone seals, </a:t>
            </a:r>
            <a:endParaRPr lang="en-US" sz="2600">
              <a:cs typeface="Calibri"/>
            </a:endParaRPr>
          </a:p>
          <a:p>
            <a:pPr lvl="1" indent="-457200"/>
            <a:r>
              <a:rPr lang="en-US" sz="2600">
                <a:latin typeface="Avenir Next Medium"/>
                <a:cs typeface="Calibri"/>
              </a:rPr>
              <a:t>fabric straps instead of pulling rubber</a:t>
            </a:r>
            <a:endParaRPr lang="en-US" sz="2600">
              <a:cs typeface="Calibri"/>
            </a:endParaRPr>
          </a:p>
          <a:p>
            <a:pPr lvl="1" indent="-457200"/>
            <a:r>
              <a:rPr lang="en-US" sz="2600">
                <a:latin typeface="Avenir Next Medium"/>
                <a:cs typeface="Calibri"/>
              </a:rPr>
              <a:t>anti-fog lenses</a:t>
            </a:r>
            <a:endParaRPr lang="en-US" sz="2600">
              <a:latin typeface="Avenir Next Medium"/>
              <a:ea typeface="Calibri"/>
              <a:cs typeface="Calibri"/>
            </a:endParaRPr>
          </a:p>
        </p:txBody>
      </p:sp>
    </p:spTree>
    <p:extLst>
      <p:ext uri="{BB962C8B-B14F-4D97-AF65-F5344CB8AC3E}">
        <p14:creationId xmlns:p14="http://schemas.microsoft.com/office/powerpoint/2010/main" val="12788392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9F7E3-9F94-0437-C495-EC5F45524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2DC881-AC02-2E39-AAAD-7ACEBBB7FC02}"/>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CAB88415-7862-BCCE-C91E-96E79F540969}"/>
              </a:ext>
            </a:extLst>
          </p:cNvPr>
          <p:cNvSpPr>
            <a:spLocks noGrp="1"/>
          </p:cNvSpPr>
          <p:nvPr>
            <p:ph idx="1"/>
          </p:nvPr>
        </p:nvSpPr>
        <p:spPr>
          <a:xfrm>
            <a:off x="1209601" y="1622357"/>
            <a:ext cx="10029599" cy="4590136"/>
          </a:xfrm>
        </p:spPr>
        <p:txBody>
          <a:bodyPr>
            <a:noAutofit/>
          </a:bodyPr>
          <a:lstStyle/>
          <a:p>
            <a:endParaRPr lang="en-US" sz="2800" dirty="0">
              <a:latin typeface="Avenir Next Demi Bold"/>
              <a:ea typeface="Calibri"/>
              <a:cs typeface="Calibri"/>
            </a:endParaRPr>
          </a:p>
          <a:p>
            <a:r>
              <a:rPr lang="en-US" sz="3200" b="1" u="sng" dirty="0">
                <a:latin typeface="Avenir Next Medium"/>
                <a:ea typeface="Calibri"/>
                <a:cs typeface="Calibri"/>
              </a:rPr>
              <a:t>Hard </a:t>
            </a:r>
            <a:r>
              <a:rPr lang="en-US" sz="3200" b="1" u="sng">
                <a:latin typeface="Avenir Next Medium"/>
                <a:ea typeface="Calibri"/>
                <a:cs typeface="Calibri"/>
              </a:rPr>
              <a:t>Hats - </a:t>
            </a:r>
            <a:endParaRPr lang="en-US" sz="3200" dirty="0">
              <a:latin typeface="Avenir Next"/>
              <a:ea typeface="Calibri"/>
              <a:cs typeface="Calibri"/>
            </a:endParaRPr>
          </a:p>
          <a:p>
            <a:r>
              <a:rPr lang="en-US" sz="2800">
                <a:latin typeface="Avenir Next Medium"/>
                <a:ea typeface="Calibri"/>
                <a:cs typeface="Calibri"/>
              </a:rPr>
              <a:t>Choose</a:t>
            </a:r>
            <a:r>
              <a:rPr lang="en-US" sz="2800" dirty="0">
                <a:latin typeface="Avenir Next Medium"/>
                <a:ea typeface="Calibri"/>
                <a:cs typeface="Calibri"/>
              </a:rPr>
              <a:t> helmets that prioritize comfort, sensory regulation, and weight distribution to prevent overstimulation. </a:t>
            </a:r>
            <a:r>
              <a:rPr lang="en-US" sz="2800">
                <a:latin typeface="Avenir Next Medium"/>
                <a:ea typeface="Calibri"/>
                <a:cs typeface="Calibri"/>
              </a:rPr>
              <a:t> </a:t>
            </a:r>
            <a:endParaRPr lang="en-US" sz="2800">
              <a:latin typeface="Avenir Next"/>
              <a:ea typeface="Calibri"/>
              <a:cs typeface="Calibri"/>
            </a:endParaRPr>
          </a:p>
          <a:p>
            <a:pPr lvl="1"/>
            <a:r>
              <a:rPr lang="en-US" sz="2600">
                <a:latin typeface="Avenir Next Medium"/>
                <a:ea typeface="Calibri"/>
                <a:cs typeface="Calibri"/>
              </a:rPr>
              <a:t>minimize pressure points</a:t>
            </a:r>
            <a:endParaRPr lang="en-US" sz="2600">
              <a:latin typeface="Avenir Next"/>
              <a:ea typeface="Calibri"/>
              <a:cs typeface="Calibri"/>
            </a:endParaRPr>
          </a:p>
          <a:p>
            <a:pPr lvl="1"/>
            <a:r>
              <a:rPr lang="en-US" sz="2600">
                <a:latin typeface="Avenir Next Medium"/>
                <a:ea typeface="Calibri"/>
                <a:cs typeface="Calibri"/>
              </a:rPr>
              <a:t>feature adjustable fits</a:t>
            </a:r>
            <a:endParaRPr lang="en-US" sz="2600">
              <a:latin typeface="Avenir Next"/>
              <a:ea typeface="Calibri"/>
              <a:cs typeface="Calibri"/>
            </a:endParaRPr>
          </a:p>
        </p:txBody>
      </p:sp>
    </p:spTree>
    <p:extLst>
      <p:ext uri="{BB962C8B-B14F-4D97-AF65-F5344CB8AC3E}">
        <p14:creationId xmlns:p14="http://schemas.microsoft.com/office/powerpoint/2010/main" val="5807254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FAAAD-9E77-B154-6926-FFCA32AE63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FD641-843E-D29C-E9BC-F5DA543F0D1E}"/>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3397473C-3A93-39A5-1468-94B5A76036EF}"/>
              </a:ext>
            </a:extLst>
          </p:cNvPr>
          <p:cNvSpPr>
            <a:spLocks noGrp="1"/>
          </p:cNvSpPr>
          <p:nvPr>
            <p:ph idx="1"/>
          </p:nvPr>
        </p:nvSpPr>
        <p:spPr>
          <a:xfrm>
            <a:off x="1209601" y="1622357"/>
            <a:ext cx="10029599" cy="4590136"/>
          </a:xfrm>
        </p:spPr>
        <p:txBody>
          <a:bodyPr>
            <a:noAutofit/>
          </a:bodyPr>
          <a:lstStyle/>
          <a:p>
            <a:pPr marL="0" indent="0">
              <a:buNone/>
            </a:pPr>
            <a:endParaRPr lang="en-US" sz="2400" dirty="0">
              <a:latin typeface="Avenir Next Medium"/>
              <a:ea typeface="Calibri"/>
              <a:cs typeface="Calibri"/>
            </a:endParaRPr>
          </a:p>
          <a:p>
            <a:r>
              <a:rPr lang="en-US" sz="2400" b="1" dirty="0">
                <a:latin typeface="Avenir Next Medium"/>
                <a:ea typeface="Calibri"/>
                <a:cs typeface="Calibri"/>
              </a:rPr>
              <a:t>Breathability: </a:t>
            </a:r>
            <a:r>
              <a:rPr lang="en-US" sz="2400" dirty="0">
                <a:latin typeface="Avenir Next Medium"/>
                <a:ea typeface="Calibri"/>
                <a:cs typeface="Calibri"/>
              </a:rPr>
              <a:t>Moisture-wicking liners and ventilation holes </a:t>
            </a:r>
            <a:r>
              <a:rPr lang="en-US" sz="2400">
                <a:latin typeface="Avenir Next Medium"/>
                <a:ea typeface="Calibri"/>
                <a:cs typeface="Calibri"/>
              </a:rPr>
              <a:t>prevent overheating</a:t>
            </a:r>
            <a:endParaRPr lang="en-US" sz="2400">
              <a:latin typeface="Avenir Next Demi Bold"/>
              <a:ea typeface="Calibri"/>
              <a:cs typeface="Calibri"/>
            </a:endParaRPr>
          </a:p>
          <a:p>
            <a:r>
              <a:rPr lang="en-US" sz="2400" b="1" dirty="0">
                <a:latin typeface="Avenir Next Medium"/>
                <a:ea typeface="Calibri"/>
                <a:cs typeface="Calibri"/>
              </a:rPr>
              <a:t>Sensory-Friendly Liners: </a:t>
            </a:r>
            <a:r>
              <a:rPr lang="en-US" sz="2400" dirty="0">
                <a:latin typeface="Avenir Next Medium"/>
                <a:ea typeface="Calibri"/>
                <a:cs typeface="Calibri"/>
              </a:rPr>
              <a:t>Soft, seamless, and tag-free interiors prevent skin </a:t>
            </a:r>
            <a:r>
              <a:rPr lang="en-US" sz="2400">
                <a:latin typeface="Avenir Next Medium"/>
                <a:ea typeface="Calibri"/>
                <a:cs typeface="Calibri"/>
              </a:rPr>
              <a:t>irritation</a:t>
            </a:r>
            <a:endParaRPr lang="en-US" sz="2400">
              <a:latin typeface="Avenir Next Demi Bold"/>
              <a:ea typeface="Calibri"/>
              <a:cs typeface="Calibri"/>
            </a:endParaRPr>
          </a:p>
          <a:p>
            <a:r>
              <a:rPr lang="en-US" sz="2400" b="1" dirty="0">
                <a:latin typeface="Avenir Next Medium"/>
                <a:ea typeface="Calibri"/>
                <a:cs typeface="Calibri"/>
              </a:rPr>
              <a:t>Adjustable Chinstraps: </a:t>
            </a:r>
            <a:r>
              <a:rPr lang="en-US" sz="2400" dirty="0">
                <a:latin typeface="Avenir Next Medium"/>
                <a:ea typeface="Calibri"/>
                <a:cs typeface="Calibri"/>
              </a:rPr>
              <a:t>Soft fabrics with quick-release </a:t>
            </a:r>
            <a:r>
              <a:rPr lang="en-US" sz="2400" dirty="0" err="1">
                <a:latin typeface="Avenir Next Medium"/>
                <a:ea typeface="Calibri"/>
                <a:cs typeface="Calibri"/>
              </a:rPr>
              <a:t>velcro</a:t>
            </a:r>
            <a:r>
              <a:rPr lang="en-US" sz="2400" dirty="0">
                <a:latin typeface="Avenir Next Medium"/>
                <a:ea typeface="Calibri"/>
                <a:cs typeface="Calibri"/>
              </a:rPr>
              <a:t> or snap closures under the chin prevent digging and discomfort</a:t>
            </a:r>
            <a:endParaRPr lang="en-US" sz="2400" dirty="0">
              <a:latin typeface="Avenir Next Demi Bold"/>
              <a:ea typeface="Calibri"/>
              <a:cs typeface="Calibri"/>
            </a:endParaRPr>
          </a:p>
        </p:txBody>
      </p:sp>
    </p:spTree>
    <p:extLst>
      <p:ext uri="{BB962C8B-B14F-4D97-AF65-F5344CB8AC3E}">
        <p14:creationId xmlns:p14="http://schemas.microsoft.com/office/powerpoint/2010/main" val="210726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E2E4B-C1D1-7D3B-406C-82837FD3EB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0F4155-0C7F-7B08-8A7F-241D3C6157EA}"/>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67B0BDC1-04CA-0DE2-619C-23A8CA312504}"/>
              </a:ext>
            </a:extLst>
          </p:cNvPr>
          <p:cNvSpPr>
            <a:spLocks noGrp="1"/>
          </p:cNvSpPr>
          <p:nvPr>
            <p:ph idx="1"/>
          </p:nvPr>
        </p:nvSpPr>
        <p:spPr>
          <a:xfrm>
            <a:off x="1209601" y="1622357"/>
            <a:ext cx="10029599" cy="4590136"/>
          </a:xfrm>
        </p:spPr>
        <p:txBody>
          <a:bodyPr>
            <a:noAutofit/>
          </a:bodyPr>
          <a:lstStyle/>
          <a:p>
            <a:pPr marL="0" indent="0">
              <a:buNone/>
            </a:pPr>
            <a:endParaRPr lang="en-US" sz="2400" dirty="0">
              <a:latin typeface="Avenir Next Medium"/>
              <a:ea typeface="Calibri"/>
              <a:cs typeface="Calibri"/>
            </a:endParaRPr>
          </a:p>
          <a:p>
            <a:r>
              <a:rPr lang="en-US" sz="3200" b="1" u="sng">
                <a:latin typeface="Avenir Next Medium"/>
                <a:ea typeface="Calibri"/>
                <a:cs typeface="Calibri"/>
              </a:rPr>
              <a:t>Face Shield</a:t>
            </a:r>
          </a:p>
          <a:p>
            <a:r>
              <a:rPr lang="en-US" sz="2800" dirty="0">
                <a:latin typeface="Avenir Next Medium"/>
                <a:ea typeface="Calibri"/>
                <a:cs typeface="Calibri"/>
              </a:rPr>
              <a:t>It should be lightweight, and use soft materials. Look for shields with adjustable head straps instead of tight bands to prevent tension headaches.</a:t>
            </a:r>
          </a:p>
          <a:p>
            <a:pPr lvl="1" indent="-457200">
              <a:spcAft>
                <a:spcPts val="0"/>
              </a:spcAft>
              <a:buFont typeface="Courier New" pitchFamily="2" charset="2"/>
              <a:buChar char="o"/>
            </a:pPr>
            <a:r>
              <a:rPr lang="en-US" sz="2400">
                <a:latin typeface="Avenir Next Medium"/>
                <a:ea typeface="Calibri"/>
                <a:cs typeface="Calibri"/>
              </a:rPr>
              <a:t>No Skin Contact</a:t>
            </a:r>
            <a:endParaRPr lang="en-US" sz="2400" dirty="0">
              <a:latin typeface="Avenir Next Medium"/>
              <a:ea typeface="Calibri"/>
              <a:cs typeface="Calibri"/>
            </a:endParaRPr>
          </a:p>
          <a:p>
            <a:pPr lvl="1" indent="-457200">
              <a:spcAft>
                <a:spcPts val="0"/>
              </a:spcAft>
              <a:buFont typeface="Courier New" pitchFamily="2" charset="2"/>
              <a:buChar char="o"/>
            </a:pPr>
            <a:r>
              <a:rPr lang="en-US" sz="2400" dirty="0">
                <a:latin typeface="Avenir Next Medium"/>
                <a:ea typeface="Calibri"/>
                <a:cs typeface="Calibri"/>
              </a:rPr>
              <a:t>No Ear </a:t>
            </a:r>
            <a:r>
              <a:rPr lang="en-US" sz="2400">
                <a:latin typeface="Avenir Next Medium"/>
                <a:ea typeface="Calibri"/>
                <a:cs typeface="Calibri"/>
              </a:rPr>
              <a:t>Loops</a:t>
            </a:r>
            <a:endParaRPr lang="en-US" sz="2400" dirty="0">
              <a:latin typeface="Avenir Next Medium"/>
              <a:ea typeface="Calibri"/>
              <a:cs typeface="Calibri"/>
            </a:endParaRPr>
          </a:p>
          <a:p>
            <a:pPr lvl="1" indent="-457200">
              <a:spcAft>
                <a:spcPts val="0"/>
              </a:spcAft>
              <a:buFont typeface="Courier New" pitchFamily="2" charset="2"/>
              <a:buChar char="o"/>
            </a:pPr>
            <a:r>
              <a:rPr lang="en-US" sz="2400" dirty="0">
                <a:latin typeface="Avenir Next Medium"/>
                <a:ea typeface="Calibri"/>
                <a:cs typeface="Calibri"/>
              </a:rPr>
              <a:t>Ultra-Lightweight: weighing under 2 ounces, to </a:t>
            </a:r>
            <a:r>
              <a:rPr lang="en-US" sz="2400">
                <a:latin typeface="Avenir Next Medium"/>
                <a:ea typeface="Calibri"/>
                <a:cs typeface="Calibri"/>
              </a:rPr>
              <a:t>prevent</a:t>
            </a:r>
            <a:r>
              <a:rPr lang="en-US" sz="2400" dirty="0">
                <a:latin typeface="Avenir Next Medium"/>
                <a:ea typeface="Calibri"/>
                <a:cs typeface="Calibri"/>
              </a:rPr>
              <a:t> neck strain</a:t>
            </a:r>
            <a:endParaRPr lang="en-US" sz="2400">
              <a:latin typeface="Avenir Next Medium"/>
              <a:ea typeface="Calibri"/>
              <a:cs typeface="Calibri"/>
            </a:endParaRPr>
          </a:p>
          <a:p>
            <a:pPr lvl="1" indent="-457200">
              <a:spcAft>
                <a:spcPts val="0"/>
              </a:spcAft>
              <a:buFont typeface="Courier New" pitchFamily="2" charset="2"/>
              <a:buChar char="o"/>
            </a:pPr>
            <a:r>
              <a:rPr lang="en-US" sz="2400">
                <a:latin typeface="Avenir Next Medium"/>
                <a:ea typeface="Calibri"/>
                <a:cs typeface="Calibri"/>
              </a:rPr>
              <a:t>Anti-Fog: anti-fog coatings diminish distractions</a:t>
            </a:r>
          </a:p>
        </p:txBody>
      </p:sp>
    </p:spTree>
    <p:extLst>
      <p:ext uri="{BB962C8B-B14F-4D97-AF65-F5344CB8AC3E}">
        <p14:creationId xmlns:p14="http://schemas.microsoft.com/office/powerpoint/2010/main" val="18728396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74669-495E-F486-7F1F-064DECBAF4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C6690F-2158-9881-7CF1-2930A0439376}"/>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EC542B92-67D2-DBC2-83C4-80B977FED115}"/>
              </a:ext>
            </a:extLst>
          </p:cNvPr>
          <p:cNvSpPr>
            <a:spLocks noGrp="1"/>
          </p:cNvSpPr>
          <p:nvPr>
            <p:ph idx="1"/>
          </p:nvPr>
        </p:nvSpPr>
        <p:spPr>
          <a:xfrm>
            <a:off x="1209601" y="1836252"/>
            <a:ext cx="10029599" cy="4590136"/>
          </a:xfrm>
        </p:spPr>
        <p:txBody>
          <a:bodyPr>
            <a:noAutofit/>
          </a:bodyPr>
          <a:lstStyle/>
          <a:p>
            <a:pPr marL="0" indent="0">
              <a:buNone/>
            </a:pPr>
            <a:r>
              <a:rPr lang="en-US" sz="3200" b="1" u="sng">
                <a:latin typeface="Avenir Next Medium"/>
                <a:ea typeface="Calibri"/>
                <a:cs typeface="Calibri"/>
              </a:rPr>
              <a:t>Hearing protection -</a:t>
            </a:r>
            <a:endParaRPr lang="en-US" sz="2800" dirty="0">
              <a:latin typeface="Avenir Next Demi Bold"/>
              <a:ea typeface="Calibri"/>
              <a:cs typeface="Calibri"/>
            </a:endParaRPr>
          </a:p>
          <a:p>
            <a:r>
              <a:rPr lang="en-US" sz="2800">
                <a:latin typeface="Avenir Next Medium"/>
                <a:ea typeface="Calibri"/>
                <a:cs typeface="Calibri"/>
              </a:rPr>
              <a:t>Ear plugs or normal earmuffs may not be enough to help </a:t>
            </a:r>
            <a:r>
              <a:rPr lang="en-US" sz="2800" dirty="0">
                <a:latin typeface="Avenir Next Medium"/>
                <a:ea typeface="Calibri"/>
                <a:cs typeface="Calibri"/>
              </a:rPr>
              <a:t>reduce sensory overload on their own</a:t>
            </a:r>
            <a:endParaRPr lang="en-US"/>
          </a:p>
          <a:p>
            <a:r>
              <a:rPr lang="en-US" sz="2800" b="1">
                <a:latin typeface="Avenir Next Medium"/>
                <a:cs typeface="Calibri"/>
              </a:rPr>
              <a:t>Bone conduction headphones</a:t>
            </a:r>
            <a:r>
              <a:rPr lang="en-US" sz="2800" dirty="0">
                <a:latin typeface="Avenir Next Medium"/>
                <a:cs typeface="Calibri"/>
              </a:rPr>
              <a:t> </a:t>
            </a:r>
            <a:r>
              <a:rPr lang="en-US" sz="2800">
                <a:latin typeface="Avenir Next"/>
                <a:cs typeface="Calibri"/>
              </a:rPr>
              <a:t>send sound as vibrations through your cheekbones and jaw to your inner ear, bypassing the eardrum</a:t>
            </a:r>
            <a:endParaRPr lang="en-US" sz="2800">
              <a:latin typeface="Avenir Next Medium"/>
              <a:ea typeface="Calibri"/>
              <a:cs typeface="Calibri"/>
            </a:endParaRPr>
          </a:p>
          <a:p>
            <a:r>
              <a:rPr lang="en-US" sz="2800">
                <a:latin typeface="Avenir Next Demi Bold"/>
                <a:cs typeface="Calibri"/>
              </a:rPr>
              <a:t>Noise </a:t>
            </a:r>
            <a:r>
              <a:rPr lang="en-US" sz="2800" dirty="0">
                <a:latin typeface="Avenir Next Demi Bold"/>
                <a:cs typeface="Calibri"/>
              </a:rPr>
              <a:t>cancelling headphones, which suppress ambient </a:t>
            </a:r>
            <a:r>
              <a:rPr lang="en-US" sz="2800">
                <a:latin typeface="Avenir Next Demi Bold"/>
                <a:cs typeface="Calibri"/>
              </a:rPr>
              <a:t>sounds using active noise control (ANC)</a:t>
            </a:r>
            <a:endParaRPr lang="en-US" sz="2800">
              <a:latin typeface="Avenir Next Medium"/>
              <a:ea typeface="Calibri"/>
              <a:cs typeface="Calibri"/>
            </a:endParaRPr>
          </a:p>
          <a:p>
            <a:pPr lvl="1"/>
            <a:r>
              <a:rPr lang="en-US" sz="2800">
                <a:latin typeface="Avenir Next"/>
                <a:cs typeface="Calibri"/>
              </a:rPr>
              <a:t>Eliminate background noise</a:t>
            </a:r>
          </a:p>
          <a:p>
            <a:pPr lvl="1"/>
            <a:r>
              <a:rPr lang="en-US" sz="2800">
                <a:latin typeface="Avenir Next"/>
                <a:ea typeface="Calibri"/>
                <a:cs typeface="Calibri"/>
              </a:rPr>
              <a:t>Improve productivity and focus</a:t>
            </a:r>
            <a:endParaRPr lang="en-US">
              <a:ea typeface="Calibri"/>
              <a:cs typeface="Calibri"/>
            </a:endParaRPr>
          </a:p>
          <a:p>
            <a:pPr marL="502920" lvl="1" indent="0">
              <a:buNone/>
            </a:pPr>
            <a:endParaRPr lang="en-US" sz="2800" dirty="0">
              <a:ea typeface="Calibri"/>
              <a:cs typeface="Calibri"/>
            </a:endParaRPr>
          </a:p>
        </p:txBody>
      </p:sp>
    </p:spTree>
    <p:extLst>
      <p:ext uri="{BB962C8B-B14F-4D97-AF65-F5344CB8AC3E}">
        <p14:creationId xmlns:p14="http://schemas.microsoft.com/office/powerpoint/2010/main" val="15589498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3EF82-D0F4-7682-AB2C-3E24B2954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48F60-0FC0-95D7-B468-BB67FDDED158}"/>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DA3D50DC-5A4D-93A7-7950-C19AC1F32D34}"/>
              </a:ext>
            </a:extLst>
          </p:cNvPr>
          <p:cNvSpPr>
            <a:spLocks noGrp="1"/>
          </p:cNvSpPr>
          <p:nvPr>
            <p:ph idx="1"/>
          </p:nvPr>
        </p:nvSpPr>
        <p:spPr>
          <a:xfrm>
            <a:off x="1209601" y="2096608"/>
            <a:ext cx="10029599" cy="4115885"/>
          </a:xfrm>
        </p:spPr>
        <p:txBody>
          <a:bodyPr>
            <a:noAutofit/>
          </a:bodyPr>
          <a:lstStyle/>
          <a:p>
            <a:r>
              <a:rPr lang="en-US" sz="2800" dirty="0">
                <a:latin typeface="Avenir Next Medium"/>
                <a:ea typeface="Calibri"/>
                <a:cs typeface="Calibri"/>
              </a:rPr>
              <a:t>Headphones and earmuffs don't accommodate all employees</a:t>
            </a:r>
            <a:endParaRPr lang="en-US" sz="2800" dirty="0">
              <a:latin typeface="Calibri"/>
              <a:ea typeface="Calibri"/>
              <a:cs typeface="Calibri"/>
            </a:endParaRPr>
          </a:p>
          <a:p>
            <a:endParaRPr lang="en-US" sz="2800" dirty="0">
              <a:latin typeface="Avenir Next"/>
              <a:ea typeface="Calibri"/>
              <a:cs typeface="Calibri"/>
            </a:endParaRPr>
          </a:p>
        </p:txBody>
      </p:sp>
    </p:spTree>
    <p:extLst>
      <p:ext uri="{BB962C8B-B14F-4D97-AF65-F5344CB8AC3E}">
        <p14:creationId xmlns:p14="http://schemas.microsoft.com/office/powerpoint/2010/main" val="30690504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C3EA0-C3EA-F362-C0ED-754798D1FA48}"/>
              </a:ext>
            </a:extLst>
          </p:cNvPr>
          <p:cNvSpPr>
            <a:spLocks noGrp="1"/>
          </p:cNvSpPr>
          <p:nvPr>
            <p:ph type="title"/>
          </p:nvPr>
        </p:nvSpPr>
        <p:spPr/>
        <p:txBody>
          <a:bodyPr/>
          <a:lstStyle/>
          <a:p>
            <a:r>
              <a:rPr lang="en-US">
                <a:latin typeface="Avenir Next Demi Bold"/>
              </a:rPr>
              <a:t>Accommodations</a:t>
            </a:r>
            <a:endParaRPr lang="en-US" err="1"/>
          </a:p>
        </p:txBody>
      </p:sp>
      <p:sp>
        <p:nvSpPr>
          <p:cNvPr id="3" name="Content Placeholder 2">
            <a:extLst>
              <a:ext uri="{FF2B5EF4-FFF2-40B4-BE49-F238E27FC236}">
                <a16:creationId xmlns:a16="http://schemas.microsoft.com/office/drawing/2014/main" id="{7C8A068E-F7AC-8C99-CE93-CCC121A24F61}"/>
              </a:ext>
            </a:extLst>
          </p:cNvPr>
          <p:cNvSpPr>
            <a:spLocks noGrp="1"/>
          </p:cNvSpPr>
          <p:nvPr>
            <p:ph idx="1"/>
          </p:nvPr>
        </p:nvSpPr>
        <p:spPr/>
        <p:txBody>
          <a:bodyPr/>
          <a:lstStyle/>
          <a:p>
            <a:r>
              <a:rPr lang="en-US" sz="2800" b="1" dirty="0">
                <a:latin typeface="Avenir Next Medium"/>
              </a:rPr>
              <a:t>Communication with Headphones</a:t>
            </a:r>
            <a:endParaRPr lang="en-US" sz="2800" b="1" dirty="0"/>
          </a:p>
          <a:p>
            <a:r>
              <a:rPr lang="en-US" sz="2400" dirty="0">
                <a:latin typeface="Avenir Next Medium"/>
              </a:rPr>
              <a:t>The key is open dialogue to find what works for specific tasks and team dynamics, ask "What's the best way to get your attention when you're wearing headphones?"</a:t>
            </a:r>
          </a:p>
          <a:p>
            <a:pPr lvl="1">
              <a:spcAft>
                <a:spcPts val="0"/>
              </a:spcAft>
              <a:buFont typeface="Courier New" pitchFamily="2" charset="2"/>
              <a:buChar char="o"/>
            </a:pPr>
            <a:r>
              <a:rPr lang="en-US" sz="2400" dirty="0">
                <a:latin typeface="Avenir Next"/>
              </a:rPr>
              <a:t>Set clear communication rules, using visual cues (like one headphone out) for availability</a:t>
            </a:r>
          </a:p>
          <a:p>
            <a:pPr lvl="2">
              <a:spcAft>
                <a:spcPts val="0"/>
              </a:spcAft>
              <a:buFont typeface="Wingdings" pitchFamily="2" charset="2"/>
              <a:buChar char="§"/>
            </a:pPr>
            <a:r>
              <a:rPr lang="en-US" sz="2200" dirty="0">
                <a:latin typeface="Avenir Next"/>
              </a:rPr>
              <a:t>Get their attention visually first (wave, knock) before speaking.</a:t>
            </a:r>
          </a:p>
          <a:p>
            <a:pPr lvl="1">
              <a:spcAft>
                <a:spcPts val="0"/>
              </a:spcAft>
              <a:buFont typeface="Courier New" pitchFamily="2" charset="2"/>
              <a:buChar char="o"/>
            </a:pPr>
            <a:r>
              <a:rPr lang="en-US" sz="2400" dirty="0">
                <a:latin typeface="Avenir Next"/>
              </a:rPr>
              <a:t>establishing a headphone policy (when/where okay)</a:t>
            </a:r>
          </a:p>
          <a:p>
            <a:pPr lvl="1">
              <a:spcAft>
                <a:spcPts val="0"/>
              </a:spcAft>
              <a:buFont typeface="Courier New" pitchFamily="2" charset="2"/>
              <a:buChar char="o"/>
            </a:pPr>
            <a:r>
              <a:rPr lang="en-US" sz="2400" dirty="0">
                <a:latin typeface="Avenir Next"/>
              </a:rPr>
              <a:t>using digital tools</a:t>
            </a:r>
          </a:p>
          <a:p>
            <a:pPr lvl="1">
              <a:spcAft>
                <a:spcPts val="0"/>
              </a:spcAft>
              <a:buFont typeface="Courier New" pitchFamily="2" charset="2"/>
              <a:buChar char="o"/>
            </a:pPr>
            <a:r>
              <a:rPr lang="en-US" sz="2400" dirty="0">
                <a:latin typeface="Avenir Next"/>
              </a:rPr>
              <a:t>ensuring safety/volume limits</a:t>
            </a:r>
          </a:p>
        </p:txBody>
      </p:sp>
    </p:spTree>
    <p:extLst>
      <p:ext uri="{BB962C8B-B14F-4D97-AF65-F5344CB8AC3E}">
        <p14:creationId xmlns:p14="http://schemas.microsoft.com/office/powerpoint/2010/main" val="1050884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65E0F-0479-E794-E09D-425231C0A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19A63-C6C2-28E0-3FD6-0E70E2773A41}"/>
              </a:ext>
            </a:extLst>
          </p:cNvPr>
          <p:cNvSpPr>
            <a:spLocks noGrp="1"/>
          </p:cNvSpPr>
          <p:nvPr>
            <p:ph type="title"/>
          </p:nvPr>
        </p:nvSpPr>
        <p:spPr>
          <a:xfrm>
            <a:off x="256032" y="1858617"/>
            <a:ext cx="2834640" cy="2377440"/>
          </a:xfrm>
        </p:spPr>
        <p:txBody>
          <a:bodyPr>
            <a:normAutofit/>
          </a:bodyPr>
          <a:lstStyle/>
          <a:p>
            <a:r>
              <a:rPr lang="en-US"/>
              <a:t>ABOUT YOUR PRESENTERS:</a:t>
            </a:r>
            <a:br>
              <a:rPr lang="en-US"/>
            </a:br>
            <a:br>
              <a:rPr lang="en-US"/>
            </a:br>
            <a:r>
              <a:rPr lang="en-US"/>
              <a:t>Katie Kinde</a:t>
            </a:r>
          </a:p>
        </p:txBody>
      </p:sp>
      <p:sp>
        <p:nvSpPr>
          <p:cNvPr id="3" name="Content Placeholder 2">
            <a:extLst>
              <a:ext uri="{FF2B5EF4-FFF2-40B4-BE49-F238E27FC236}">
                <a16:creationId xmlns:a16="http://schemas.microsoft.com/office/drawing/2014/main" id="{9B9D0451-4F9E-231E-2D2E-4B713755F83C}"/>
              </a:ext>
            </a:extLst>
          </p:cNvPr>
          <p:cNvSpPr>
            <a:spLocks noGrp="1"/>
          </p:cNvSpPr>
          <p:nvPr>
            <p:ph idx="1"/>
          </p:nvPr>
        </p:nvSpPr>
        <p:spPr>
          <a:xfrm>
            <a:off x="3829277" y="24381"/>
            <a:ext cx="7747363" cy="6047276"/>
          </a:xfrm>
        </p:spPr>
        <p:txBody>
          <a:bodyPr>
            <a:normAutofit/>
          </a:bodyPr>
          <a:lstStyle/>
          <a:p>
            <a:pPr marL="0" indent="0">
              <a:buNone/>
            </a:pPr>
            <a:endParaRPr lang="en-US"/>
          </a:p>
          <a:p>
            <a:pPr>
              <a:buFont typeface="Wingdings" pitchFamily="18" charset="2"/>
              <a:buChar char="Ø"/>
            </a:pPr>
            <a:endParaRPr lang="en-US" b="1" i="1">
              <a:highlight>
                <a:srgbClr val="FFFF00"/>
              </a:highlight>
            </a:endParaRPr>
          </a:p>
          <a:p>
            <a:pPr>
              <a:buFont typeface="Wingdings" pitchFamily="18" charset="2"/>
              <a:buChar char="Ø"/>
            </a:pPr>
            <a:r>
              <a:rPr lang="en-US">
                <a:latin typeface="Avenir Next Medium"/>
              </a:rPr>
              <a:t>Katie is a 35 year old Autistic self advocate, who loves learning and helping others learn. Katie graduated with a Masters in Education with a focus in Learning Design and Technology in 2021 from Wayne State University. </a:t>
            </a:r>
          </a:p>
          <a:p>
            <a:pPr>
              <a:buFont typeface="Wingdings" pitchFamily="18" charset="2"/>
              <a:buChar char="Ø"/>
            </a:pPr>
            <a:r>
              <a:rPr lang="en-US">
                <a:latin typeface="Avenir Next Medium"/>
              </a:rPr>
              <a:t>She currently works for </a:t>
            </a:r>
            <a:r>
              <a:rPr lang="en-US" err="1">
                <a:latin typeface="Avenir Next Medium"/>
              </a:rPr>
              <a:t>Incompass</a:t>
            </a:r>
            <a:r>
              <a:rPr lang="en-US">
                <a:latin typeface="Avenir Next Medium"/>
              </a:rPr>
              <a:t> Michigan as the Education Coordinator, creating trainings, coordinating events, and handling certificate distribution. </a:t>
            </a:r>
          </a:p>
          <a:p>
            <a:pPr>
              <a:buFont typeface="Wingdings" pitchFamily="18" charset="2"/>
              <a:buChar char="Ø"/>
            </a:pPr>
            <a:r>
              <a:rPr lang="en-US">
                <a:latin typeface="Avenir Next Medium"/>
              </a:rPr>
              <a:t>Katie has completed multiple Leadership programs in 2023-4, and has presented multiple times about Autism in the workplace. </a:t>
            </a:r>
          </a:p>
          <a:p>
            <a:pPr>
              <a:buFont typeface="Wingdings" pitchFamily="18" charset="2"/>
              <a:buChar char="Ø"/>
            </a:pPr>
            <a:r>
              <a:rPr lang="en-US">
                <a:latin typeface="Avenir Next Medium"/>
              </a:rPr>
              <a:t>She became a co-leader in 2024 for the Michigan Advocates to End Seclusion and Restraint, and is now on the </a:t>
            </a:r>
            <a:r>
              <a:rPr lang="en-US" err="1">
                <a:latin typeface="Avenir Next Medium"/>
              </a:rPr>
              <a:t>EndSAR</a:t>
            </a:r>
            <a:r>
              <a:rPr lang="en-US">
                <a:latin typeface="Avenir Next Medium"/>
              </a:rPr>
              <a:t> Board. </a:t>
            </a:r>
          </a:p>
          <a:p>
            <a:pPr>
              <a:buFont typeface="Wingdings" pitchFamily="18" charset="2"/>
              <a:buChar char="Ø"/>
            </a:pPr>
            <a:r>
              <a:rPr lang="en-US">
                <a:latin typeface="Avenir Next Medium"/>
              </a:rPr>
              <a:t>In her spare time, she loves playing videogames with her husband Andrew, walking her rescue yorkie </a:t>
            </a:r>
            <a:r>
              <a:rPr lang="en-US" err="1">
                <a:latin typeface="Avenir Next Medium"/>
              </a:rPr>
              <a:t>Agro</a:t>
            </a:r>
            <a:r>
              <a:rPr lang="en-US">
                <a:latin typeface="Avenir Next Medium"/>
              </a:rPr>
              <a:t>, making jewelry, drawing, gardening, and creating miniature houses.</a:t>
            </a:r>
          </a:p>
        </p:txBody>
      </p:sp>
      <p:sp>
        <p:nvSpPr>
          <p:cNvPr id="4" name="Text Placeholder 3">
            <a:extLst>
              <a:ext uri="{FF2B5EF4-FFF2-40B4-BE49-F238E27FC236}">
                <a16:creationId xmlns:a16="http://schemas.microsoft.com/office/drawing/2014/main" id="{93D30BC8-38B4-BCCA-7D70-626903F4E434}"/>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81733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B6B28-D937-F32C-C5A0-03B35DD15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1E18A1-B8BF-293C-4B8C-9B6703FAD810}"/>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1AA12E6F-196F-1135-D0B8-6727DC05BAD8}"/>
              </a:ext>
            </a:extLst>
          </p:cNvPr>
          <p:cNvSpPr>
            <a:spLocks noGrp="1"/>
          </p:cNvSpPr>
          <p:nvPr>
            <p:ph idx="1"/>
          </p:nvPr>
        </p:nvSpPr>
        <p:spPr>
          <a:xfrm>
            <a:off x="1209601" y="2096608"/>
            <a:ext cx="6177846" cy="4115885"/>
          </a:xfrm>
        </p:spPr>
        <p:txBody>
          <a:bodyPr>
            <a:noAutofit/>
          </a:bodyPr>
          <a:lstStyle/>
          <a:p>
            <a:r>
              <a:rPr lang="en-US" sz="2800" dirty="0">
                <a:latin typeface="Avenir Next Demi Bold"/>
                <a:ea typeface="Calibri"/>
                <a:cs typeface="Calibri"/>
              </a:rPr>
              <a:t>Consider earplugs with additional hardware</a:t>
            </a:r>
            <a:endParaRPr lang="en-US" dirty="0">
              <a:latin typeface="Avenir Next Demi Bold"/>
              <a:ea typeface="Calibri"/>
              <a:cs typeface="Calibri"/>
            </a:endParaRPr>
          </a:p>
          <a:p>
            <a:pPr lvl="1">
              <a:spcAft>
                <a:spcPts val="0"/>
              </a:spcAft>
            </a:pPr>
            <a:r>
              <a:rPr lang="en-US" sz="2600" dirty="0">
                <a:latin typeface="Avenir Next"/>
                <a:ea typeface="Calibri"/>
                <a:cs typeface="Calibri"/>
              </a:rPr>
              <a:t>Different shaped earplugs, such as surfers earplugs, etc.</a:t>
            </a:r>
          </a:p>
          <a:p>
            <a:pPr lvl="1">
              <a:spcAft>
                <a:spcPts val="0"/>
              </a:spcAft>
            </a:pPr>
            <a:r>
              <a:rPr lang="en-US" sz="2600" dirty="0">
                <a:latin typeface="Avenir Next"/>
                <a:ea typeface="Calibri"/>
                <a:cs typeface="Calibri"/>
              </a:rPr>
              <a:t>Earplugs with a cord</a:t>
            </a:r>
          </a:p>
          <a:p>
            <a:pPr lvl="1">
              <a:spcAft>
                <a:spcPts val="0"/>
              </a:spcAft>
            </a:pPr>
            <a:r>
              <a:rPr lang="en-US" sz="2600" dirty="0">
                <a:latin typeface="Avenir Next"/>
                <a:ea typeface="Calibri"/>
                <a:cs typeface="Calibri"/>
              </a:rPr>
              <a:t>A carrying case that can attach to employee for their earplugs</a:t>
            </a:r>
          </a:p>
          <a:p>
            <a:pPr marL="502920" lvl="1" indent="0">
              <a:spcAft>
                <a:spcPts val="0"/>
              </a:spcAft>
              <a:buNone/>
            </a:pPr>
            <a:endParaRPr lang="en-US" sz="2600">
              <a:latin typeface="Avenir Next Demi Bold"/>
              <a:ea typeface="Calibri"/>
              <a:cs typeface="Calibri"/>
            </a:endParaRPr>
          </a:p>
          <a:p>
            <a:pPr lvl="1">
              <a:spcAft>
                <a:spcPts val="0"/>
              </a:spcAft>
            </a:pPr>
            <a:endParaRPr lang="en-US" sz="2600">
              <a:latin typeface="Avenir Next Demi Bold"/>
              <a:ea typeface="Calibri"/>
              <a:cs typeface="Calibri"/>
            </a:endParaRPr>
          </a:p>
          <a:p>
            <a:pPr lvl="1">
              <a:spcAft>
                <a:spcPts val="0"/>
              </a:spcAft>
            </a:pPr>
            <a:endParaRPr lang="en-US" sz="2600">
              <a:latin typeface="Calibri"/>
              <a:ea typeface="Calibri"/>
              <a:cs typeface="Calibri"/>
            </a:endParaRPr>
          </a:p>
        </p:txBody>
      </p:sp>
      <p:pic>
        <p:nvPicPr>
          <p:cNvPr id="4" name="Picture 3" descr="Jorestech Soft Foam Earplugs with PVC Cord, 32dB NRR (100 Pairs)">
            <a:extLst>
              <a:ext uri="{FF2B5EF4-FFF2-40B4-BE49-F238E27FC236}">
                <a16:creationId xmlns:a16="http://schemas.microsoft.com/office/drawing/2014/main" id="{42F50A9C-CF4C-D610-3EBE-AB74C247172D}"/>
              </a:ext>
            </a:extLst>
          </p:cNvPr>
          <p:cNvPicPr>
            <a:picLocks noChangeAspect="1"/>
          </p:cNvPicPr>
          <p:nvPr/>
        </p:nvPicPr>
        <p:blipFill>
          <a:blip r:embed="rId2"/>
          <a:stretch>
            <a:fillRect/>
          </a:stretch>
        </p:blipFill>
        <p:spPr>
          <a:xfrm>
            <a:off x="7782572" y="1409959"/>
            <a:ext cx="4044696" cy="3747797"/>
          </a:xfrm>
          <a:prstGeom prst="rect">
            <a:avLst/>
          </a:prstGeom>
        </p:spPr>
      </p:pic>
    </p:spTree>
    <p:extLst>
      <p:ext uri="{BB962C8B-B14F-4D97-AF65-F5344CB8AC3E}">
        <p14:creationId xmlns:p14="http://schemas.microsoft.com/office/powerpoint/2010/main" val="1881757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228A9-E35C-2880-8AD2-3116601E9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74367-E5EB-EFA1-8283-FD052E36D47F}"/>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B56886C2-66DE-A444-11A3-7409BD064F86}"/>
              </a:ext>
            </a:extLst>
          </p:cNvPr>
          <p:cNvSpPr>
            <a:spLocks noGrp="1"/>
          </p:cNvSpPr>
          <p:nvPr>
            <p:ph idx="1"/>
          </p:nvPr>
        </p:nvSpPr>
        <p:spPr>
          <a:xfrm>
            <a:off x="1209601" y="2335056"/>
            <a:ext cx="10293682" cy="3877437"/>
          </a:xfrm>
        </p:spPr>
        <p:txBody>
          <a:bodyPr>
            <a:noAutofit/>
          </a:bodyPr>
          <a:lstStyle/>
          <a:p>
            <a:r>
              <a:rPr lang="en-US" sz="2800" dirty="0">
                <a:latin typeface="Avenir Next Medium"/>
                <a:ea typeface="Calibri"/>
                <a:cs typeface="Calibri"/>
              </a:rPr>
              <a:t>Hypoallergenic earplugs may be needed if an employee has skin conditions</a:t>
            </a:r>
            <a:endParaRPr lang="en-US" sz="2800" dirty="0">
              <a:latin typeface="Avenir Next Demi Bold"/>
              <a:ea typeface="Calibri"/>
              <a:cs typeface="Calibri"/>
            </a:endParaRPr>
          </a:p>
          <a:p>
            <a:r>
              <a:rPr lang="en-US" sz="2800" dirty="0">
                <a:latin typeface="Avenir Next Medium"/>
                <a:ea typeface="Calibri"/>
                <a:cs typeface="Calibri"/>
              </a:rPr>
              <a:t>Consider ones made from medical-grade silicone, soft synthetic rubber, or memory foam, that are suitable for </a:t>
            </a:r>
            <a:r>
              <a:rPr lang="en-US" sz="2800">
                <a:latin typeface="Avenir Next Medium"/>
                <a:ea typeface="Calibri"/>
                <a:cs typeface="Calibri"/>
              </a:rPr>
              <a:t>sensitive skin</a:t>
            </a:r>
            <a:endParaRPr lang="en-US" sz="2800">
              <a:latin typeface="Avenir Next Demi Bold"/>
              <a:ea typeface="Calibri"/>
              <a:cs typeface="Calibri"/>
            </a:endParaRPr>
          </a:p>
          <a:p>
            <a:pPr marL="502920" lvl="1" indent="0">
              <a:spcAft>
                <a:spcPts val="0"/>
              </a:spcAft>
              <a:buNone/>
            </a:pPr>
            <a:endParaRPr lang="en-US" sz="2600">
              <a:latin typeface="Avenir Next Demi Bold"/>
              <a:ea typeface="Calibri"/>
              <a:cs typeface="Calibri"/>
            </a:endParaRPr>
          </a:p>
          <a:p>
            <a:pPr lvl="1">
              <a:spcAft>
                <a:spcPts val="0"/>
              </a:spcAft>
            </a:pPr>
            <a:endParaRPr lang="en-US" sz="2600">
              <a:latin typeface="Avenir Next Demi Bold"/>
              <a:ea typeface="Calibri"/>
              <a:cs typeface="Calibri"/>
            </a:endParaRPr>
          </a:p>
          <a:p>
            <a:pPr lvl="1">
              <a:spcAft>
                <a:spcPts val="0"/>
              </a:spcAft>
            </a:pPr>
            <a:endParaRPr lang="en-US" sz="2600">
              <a:latin typeface="Calibri"/>
              <a:ea typeface="Calibri"/>
              <a:cs typeface="Calibri"/>
            </a:endParaRPr>
          </a:p>
        </p:txBody>
      </p:sp>
    </p:spTree>
    <p:extLst>
      <p:ext uri="{BB962C8B-B14F-4D97-AF65-F5344CB8AC3E}">
        <p14:creationId xmlns:p14="http://schemas.microsoft.com/office/powerpoint/2010/main" val="10774984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2577D-0BE5-747E-DA34-F62EFB212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11131-7EE9-D1E5-F4D2-B97625D6E219}"/>
              </a:ext>
            </a:extLst>
          </p:cNvPr>
          <p:cNvSpPr>
            <a:spLocks noGrp="1"/>
          </p:cNvSpPr>
          <p:nvPr>
            <p:ph type="title"/>
          </p:nvPr>
        </p:nvSpPr>
        <p:spPr>
          <a:xfrm>
            <a:off x="1051200" y="492508"/>
            <a:ext cx="10628979" cy="704963"/>
          </a:xfrm>
        </p:spPr>
        <p:txBody>
          <a:bodyPr>
            <a:normAutofit/>
          </a:bodyPr>
          <a:lstStyle/>
          <a:p>
            <a:r>
              <a:rPr lang="en-US">
                <a:latin typeface="Avenir Next Demi Bold"/>
              </a:rPr>
              <a:t>Accommodations</a:t>
            </a:r>
            <a:endParaRPr lang="en-US"/>
          </a:p>
        </p:txBody>
      </p:sp>
      <p:sp>
        <p:nvSpPr>
          <p:cNvPr id="3" name="Content Placeholder 2">
            <a:extLst>
              <a:ext uri="{FF2B5EF4-FFF2-40B4-BE49-F238E27FC236}">
                <a16:creationId xmlns:a16="http://schemas.microsoft.com/office/drawing/2014/main" id="{FC511B50-BA9C-A19A-1E09-9F8E9FA49CC1}"/>
              </a:ext>
            </a:extLst>
          </p:cNvPr>
          <p:cNvSpPr>
            <a:spLocks noGrp="1"/>
          </p:cNvSpPr>
          <p:nvPr>
            <p:ph idx="1"/>
          </p:nvPr>
        </p:nvSpPr>
        <p:spPr>
          <a:xfrm>
            <a:off x="499912" y="1712743"/>
            <a:ext cx="9856630" cy="4115885"/>
          </a:xfrm>
        </p:spPr>
        <p:txBody>
          <a:bodyPr>
            <a:noAutofit/>
          </a:bodyPr>
          <a:lstStyle/>
          <a:p>
            <a:pPr marL="0" indent="0">
              <a:buNone/>
            </a:pPr>
            <a:endParaRPr lang="en-US" sz="2800" dirty="0">
              <a:latin typeface="Avenir Next Medium"/>
              <a:ea typeface="Calibri"/>
              <a:cs typeface="Calibri"/>
            </a:endParaRPr>
          </a:p>
          <a:p>
            <a:pPr marL="0" indent="0">
              <a:buNone/>
            </a:pPr>
            <a:r>
              <a:rPr lang="en-US" sz="3200" b="1" u="sng">
                <a:latin typeface="Avenir Next Medium"/>
                <a:ea typeface="Calibri"/>
                <a:cs typeface="Calibri"/>
              </a:rPr>
              <a:t>HAZMAT Gloves -</a:t>
            </a:r>
            <a:endParaRPr lang="en-US" sz="3200" b="1" u="sng" dirty="0">
              <a:ea typeface="Calibri"/>
              <a:cs typeface="Calibri"/>
            </a:endParaRPr>
          </a:p>
          <a:p>
            <a:r>
              <a:rPr lang="en-US" sz="2800">
                <a:latin typeface="Avenir Next Medium"/>
                <a:ea typeface="Calibri"/>
                <a:cs typeface="Calibri"/>
              </a:rPr>
              <a:t>Nitrile Gloves (Powder-Free): The most common choice; they are 100% latex-free and provide a strong barrier against chemicals.</a:t>
            </a:r>
            <a:endParaRPr lang="en-US"/>
          </a:p>
          <a:p>
            <a:r>
              <a:rPr lang="en-US" sz="2800">
                <a:latin typeface="Avenir Next Medium"/>
                <a:ea typeface="Calibri"/>
                <a:cs typeface="Calibri"/>
              </a:rPr>
              <a:t>Accelerator-Free Nitrile: Specially engineered to avoid Type IV chemical allergies (contact dermatitis) caused by rubber accelerators during manufacturing.</a:t>
            </a:r>
            <a:endParaRPr lang="en-US"/>
          </a:p>
          <a:p>
            <a:pPr marL="0" indent="0">
              <a:buNone/>
            </a:pPr>
            <a:endParaRPr lang="en-US" sz="2800" dirty="0">
              <a:ea typeface="Calibri"/>
              <a:cs typeface="Calibri"/>
            </a:endParaRPr>
          </a:p>
          <a:p>
            <a:pPr marL="0" indent="0">
              <a:buNone/>
            </a:pPr>
            <a:endParaRPr lang="en-US" sz="2800" dirty="0">
              <a:ea typeface="Calibri"/>
              <a:cs typeface="Calibri"/>
            </a:endParaRPr>
          </a:p>
        </p:txBody>
      </p:sp>
    </p:spTree>
    <p:extLst>
      <p:ext uri="{BB962C8B-B14F-4D97-AF65-F5344CB8AC3E}">
        <p14:creationId xmlns:p14="http://schemas.microsoft.com/office/powerpoint/2010/main" val="30708572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3A2EC-68D4-E817-AE52-1D143D6AAF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3D0EB-9D71-ACDA-3480-29381A0D48F4}"/>
              </a:ext>
            </a:extLst>
          </p:cNvPr>
          <p:cNvSpPr>
            <a:spLocks noGrp="1"/>
          </p:cNvSpPr>
          <p:nvPr>
            <p:ph type="title"/>
          </p:nvPr>
        </p:nvSpPr>
        <p:spPr>
          <a:xfrm>
            <a:off x="1051200" y="492508"/>
            <a:ext cx="10628979" cy="704963"/>
          </a:xfrm>
        </p:spPr>
        <p:txBody>
          <a:bodyPr>
            <a:normAutofit/>
          </a:bodyPr>
          <a:lstStyle/>
          <a:p>
            <a:r>
              <a:rPr lang="en-US">
                <a:latin typeface="Avenir Next Demi Bold"/>
              </a:rPr>
              <a:t>Accommodations</a:t>
            </a:r>
            <a:endParaRPr lang="en-US"/>
          </a:p>
        </p:txBody>
      </p:sp>
      <p:sp>
        <p:nvSpPr>
          <p:cNvPr id="3" name="Content Placeholder 2">
            <a:extLst>
              <a:ext uri="{FF2B5EF4-FFF2-40B4-BE49-F238E27FC236}">
                <a16:creationId xmlns:a16="http://schemas.microsoft.com/office/drawing/2014/main" id="{FDD1521D-0079-1692-E0EA-8F1E73933431}"/>
              </a:ext>
            </a:extLst>
          </p:cNvPr>
          <p:cNvSpPr>
            <a:spLocks noGrp="1"/>
          </p:cNvSpPr>
          <p:nvPr>
            <p:ph idx="1"/>
          </p:nvPr>
        </p:nvSpPr>
        <p:spPr>
          <a:xfrm>
            <a:off x="499912" y="1712743"/>
            <a:ext cx="9856630" cy="4115885"/>
          </a:xfrm>
        </p:spPr>
        <p:txBody>
          <a:bodyPr>
            <a:noAutofit/>
          </a:bodyPr>
          <a:lstStyle/>
          <a:p>
            <a:pPr marL="0" indent="0">
              <a:buNone/>
            </a:pPr>
            <a:endParaRPr lang="en-US" sz="2800" dirty="0">
              <a:latin typeface="Avenir Next Medium"/>
              <a:ea typeface="Calibri"/>
              <a:cs typeface="Calibri"/>
            </a:endParaRPr>
          </a:p>
          <a:p>
            <a:pPr marL="0" indent="0">
              <a:buNone/>
            </a:pPr>
            <a:endParaRPr lang="en-US" sz="2800" dirty="0">
              <a:ea typeface="Calibri"/>
              <a:cs typeface="Calibri"/>
            </a:endParaRPr>
          </a:p>
          <a:p>
            <a:r>
              <a:rPr lang="en-US" sz="2800">
                <a:latin typeface="Avenir Next Medium"/>
                <a:ea typeface="Calibri"/>
                <a:cs typeface="Calibri"/>
              </a:rPr>
              <a:t>Vinyl Gloves: A, cost-effective, latex-free, and hypoallergenic alternative, though generally less puncture-resistant than nitrile.</a:t>
            </a:r>
            <a:endParaRPr lang="en-US"/>
          </a:p>
          <a:p>
            <a:r>
              <a:rPr lang="en-US" sz="2800">
                <a:latin typeface="Avenir Next Medium"/>
                <a:ea typeface="Calibri"/>
                <a:cs typeface="Calibri"/>
              </a:rPr>
              <a:t>Neoprene Gloves: Offer excellent protection against a wide range of hazardous materials. </a:t>
            </a:r>
            <a:endParaRPr lang="en-US"/>
          </a:p>
          <a:p>
            <a:pPr marL="0" indent="0">
              <a:buNone/>
            </a:pPr>
            <a:endParaRPr lang="en-US" sz="2800" dirty="0">
              <a:ea typeface="Calibri"/>
              <a:cs typeface="Calibri"/>
            </a:endParaRPr>
          </a:p>
        </p:txBody>
      </p:sp>
    </p:spTree>
    <p:extLst>
      <p:ext uri="{BB962C8B-B14F-4D97-AF65-F5344CB8AC3E}">
        <p14:creationId xmlns:p14="http://schemas.microsoft.com/office/powerpoint/2010/main" val="36548187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D1899-C8F5-FD66-5B6A-747F9C2639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7B19CE-BBDC-E84D-2E8A-7ACB64110617}"/>
              </a:ext>
            </a:extLst>
          </p:cNvPr>
          <p:cNvSpPr>
            <a:spLocks noGrp="1"/>
          </p:cNvSpPr>
          <p:nvPr>
            <p:ph type="title"/>
          </p:nvPr>
        </p:nvSpPr>
        <p:spPr>
          <a:xfrm>
            <a:off x="1051200" y="492508"/>
            <a:ext cx="10628979" cy="704963"/>
          </a:xfrm>
        </p:spPr>
        <p:txBody>
          <a:bodyPr>
            <a:normAutofit/>
          </a:bodyPr>
          <a:lstStyle/>
          <a:p>
            <a:r>
              <a:rPr lang="en-US">
                <a:latin typeface="Avenir Next Demi Bold"/>
              </a:rPr>
              <a:t>Accommodations</a:t>
            </a:r>
            <a:endParaRPr lang="en-US"/>
          </a:p>
        </p:txBody>
      </p:sp>
      <p:sp>
        <p:nvSpPr>
          <p:cNvPr id="3" name="Content Placeholder 2">
            <a:extLst>
              <a:ext uri="{FF2B5EF4-FFF2-40B4-BE49-F238E27FC236}">
                <a16:creationId xmlns:a16="http://schemas.microsoft.com/office/drawing/2014/main" id="{6DAD36DE-933E-C53C-1DF0-E664A6DCACF6}"/>
              </a:ext>
            </a:extLst>
          </p:cNvPr>
          <p:cNvSpPr>
            <a:spLocks noGrp="1"/>
          </p:cNvSpPr>
          <p:nvPr>
            <p:ph idx="1"/>
          </p:nvPr>
        </p:nvSpPr>
        <p:spPr>
          <a:xfrm>
            <a:off x="499912" y="1712743"/>
            <a:ext cx="9856630" cy="4115885"/>
          </a:xfrm>
        </p:spPr>
        <p:txBody>
          <a:bodyPr>
            <a:noAutofit/>
          </a:bodyPr>
          <a:lstStyle/>
          <a:p>
            <a:pPr marL="0" indent="0">
              <a:buNone/>
            </a:pPr>
            <a:endParaRPr lang="en-US" sz="2800" dirty="0">
              <a:latin typeface="Avenir Next Medium"/>
              <a:ea typeface="Calibri"/>
              <a:cs typeface="Calibri"/>
            </a:endParaRPr>
          </a:p>
          <a:p>
            <a:pPr marL="0" indent="0">
              <a:buNone/>
            </a:pPr>
            <a:endParaRPr lang="en-US" sz="2800" dirty="0">
              <a:ea typeface="Calibri"/>
              <a:cs typeface="Calibri"/>
            </a:endParaRPr>
          </a:p>
          <a:p>
            <a:r>
              <a:rPr lang="en-US" sz="2800" dirty="0">
                <a:solidFill>
                  <a:srgbClr val="595959"/>
                </a:solidFill>
                <a:latin typeface="Avenir Next Medium"/>
                <a:ea typeface="Calibri"/>
                <a:cs typeface="Calibri"/>
              </a:rPr>
              <a:t>Texture/Grip: find gloves with textured fingertips for better handling of wet </a:t>
            </a:r>
            <a:r>
              <a:rPr lang="en-US" sz="2800">
                <a:solidFill>
                  <a:srgbClr val="595959"/>
                </a:solidFill>
                <a:latin typeface="Avenir Next Medium"/>
                <a:ea typeface="Calibri"/>
                <a:cs typeface="Calibri"/>
              </a:rPr>
              <a:t>or greasy hazardous materials.</a:t>
            </a:r>
            <a:endParaRPr lang="en-US">
              <a:ea typeface="Calibri"/>
              <a:cs typeface="Calibri"/>
            </a:endParaRPr>
          </a:p>
          <a:p>
            <a:pPr marL="0" indent="0">
              <a:buNone/>
            </a:pPr>
            <a:endParaRPr lang="en-US" sz="2800" dirty="0">
              <a:ea typeface="Calibri"/>
              <a:cs typeface="Calibri"/>
            </a:endParaRPr>
          </a:p>
        </p:txBody>
      </p:sp>
    </p:spTree>
    <p:extLst>
      <p:ext uri="{BB962C8B-B14F-4D97-AF65-F5344CB8AC3E}">
        <p14:creationId xmlns:p14="http://schemas.microsoft.com/office/powerpoint/2010/main" val="242173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973A6-C1E9-80C4-0D11-5936850A16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64755D-9366-B986-ED93-A015F4B3D2E7}"/>
              </a:ext>
            </a:extLst>
          </p:cNvPr>
          <p:cNvSpPr>
            <a:spLocks noGrp="1"/>
          </p:cNvSpPr>
          <p:nvPr>
            <p:ph type="title"/>
          </p:nvPr>
        </p:nvSpPr>
        <p:spPr>
          <a:xfrm>
            <a:off x="1051200" y="492508"/>
            <a:ext cx="10628979" cy="704963"/>
          </a:xfrm>
        </p:spPr>
        <p:txBody>
          <a:bodyPr>
            <a:normAutofit/>
          </a:bodyPr>
          <a:lstStyle/>
          <a:p>
            <a:r>
              <a:rPr lang="en-US">
                <a:latin typeface="Avenir Next Demi Bold"/>
              </a:rPr>
              <a:t>Accommodations</a:t>
            </a:r>
            <a:endParaRPr lang="en-US"/>
          </a:p>
        </p:txBody>
      </p:sp>
      <p:sp>
        <p:nvSpPr>
          <p:cNvPr id="3" name="Content Placeholder 2">
            <a:extLst>
              <a:ext uri="{FF2B5EF4-FFF2-40B4-BE49-F238E27FC236}">
                <a16:creationId xmlns:a16="http://schemas.microsoft.com/office/drawing/2014/main" id="{A40210B4-F3B4-A02F-BF7E-1548F440F4B9}"/>
              </a:ext>
            </a:extLst>
          </p:cNvPr>
          <p:cNvSpPr>
            <a:spLocks noGrp="1"/>
          </p:cNvSpPr>
          <p:nvPr>
            <p:ph idx="1"/>
          </p:nvPr>
        </p:nvSpPr>
        <p:spPr>
          <a:xfrm>
            <a:off x="499912" y="1712743"/>
            <a:ext cx="9856630" cy="4115885"/>
          </a:xfrm>
        </p:spPr>
        <p:txBody>
          <a:bodyPr>
            <a:noAutofit/>
          </a:bodyPr>
          <a:lstStyle/>
          <a:p>
            <a:pPr marL="0" indent="0">
              <a:buNone/>
            </a:pPr>
            <a:endParaRPr lang="en-US" sz="2800" dirty="0">
              <a:latin typeface="Avenir Next Medium"/>
              <a:ea typeface="Calibri"/>
              <a:cs typeface="Calibri"/>
            </a:endParaRPr>
          </a:p>
          <a:p>
            <a:r>
              <a:rPr lang="en-US" sz="3200" b="1" u="sng">
                <a:solidFill>
                  <a:srgbClr val="595959"/>
                </a:solidFill>
                <a:latin typeface="Avenir Next Medium"/>
                <a:ea typeface="Calibri"/>
                <a:cs typeface="Calibri"/>
              </a:rPr>
              <a:t>Footwear-</a:t>
            </a:r>
            <a:endParaRPr lang="en-US" sz="3200" b="1" u="sng">
              <a:solidFill>
                <a:srgbClr val="595959"/>
              </a:solidFill>
              <a:ea typeface="Calibri"/>
              <a:cs typeface="Calibri"/>
            </a:endParaRPr>
          </a:p>
          <a:p>
            <a:r>
              <a:rPr lang="en-US" sz="2800" dirty="0">
                <a:solidFill>
                  <a:srgbClr val="595959"/>
                </a:solidFill>
                <a:latin typeface="Avenir Next Medium"/>
                <a:ea typeface="Calibri"/>
                <a:cs typeface="Calibri"/>
              </a:rPr>
              <a:t>Prioritize fit, and ease of use. Look for </a:t>
            </a:r>
            <a:endParaRPr lang="en-US" dirty="0">
              <a:solidFill>
                <a:srgbClr val="595959"/>
              </a:solidFill>
              <a:ea typeface="Calibri"/>
              <a:cs typeface="Calibri"/>
            </a:endParaRPr>
          </a:p>
          <a:p>
            <a:pPr lvl="1">
              <a:spcAft>
                <a:spcPts val="0"/>
              </a:spcAft>
              <a:buFont typeface="Courier New" pitchFamily="2" charset="2"/>
              <a:buChar char="o"/>
            </a:pPr>
            <a:r>
              <a:rPr lang="en-US" sz="2600">
                <a:solidFill>
                  <a:srgbClr val="595959"/>
                </a:solidFill>
                <a:latin typeface="Avenir Next Medium"/>
                <a:ea typeface="Calibri"/>
                <a:cs typeface="Calibri"/>
              </a:rPr>
              <a:t>seam-free interiors to prevent rubbing</a:t>
            </a:r>
            <a:endParaRPr lang="en-US">
              <a:solidFill>
                <a:srgbClr val="595959"/>
              </a:solidFill>
              <a:latin typeface="Avenir Next Medium"/>
              <a:ea typeface="Calibri"/>
              <a:cs typeface="Calibri"/>
            </a:endParaRPr>
          </a:p>
          <a:p>
            <a:pPr lvl="1">
              <a:spcAft>
                <a:spcPts val="0"/>
              </a:spcAft>
              <a:buFont typeface="Courier New" pitchFamily="2" charset="2"/>
              <a:buChar char="o"/>
            </a:pPr>
            <a:r>
              <a:rPr lang="en-US" sz="2600">
                <a:solidFill>
                  <a:srgbClr val="595959"/>
                </a:solidFill>
                <a:latin typeface="Avenir Next Medium"/>
                <a:ea typeface="Calibri"/>
                <a:cs typeface="Calibri"/>
              </a:rPr>
              <a:t>wide toe boxes to avoid toe-pinching, </a:t>
            </a:r>
            <a:endParaRPr lang="en-US">
              <a:solidFill>
                <a:srgbClr val="595959"/>
              </a:solidFill>
              <a:latin typeface="Avenir Next Medium"/>
              <a:ea typeface="Calibri"/>
              <a:cs typeface="Calibri"/>
            </a:endParaRPr>
          </a:p>
          <a:p>
            <a:pPr lvl="1">
              <a:spcAft>
                <a:spcPts val="0"/>
              </a:spcAft>
              <a:buFont typeface="Courier New" pitchFamily="2" charset="2"/>
              <a:buChar char="o"/>
            </a:pPr>
            <a:r>
              <a:rPr lang="en-US" sz="2600">
                <a:solidFill>
                  <a:srgbClr val="595959"/>
                </a:solidFill>
                <a:latin typeface="Avenir Next Medium"/>
                <a:ea typeface="Calibri"/>
                <a:cs typeface="Calibri"/>
              </a:rPr>
              <a:t>slip-on/zipper designs </a:t>
            </a:r>
            <a:endParaRPr lang="en-US" sz="2600">
              <a:ea typeface="Calibri"/>
              <a:cs typeface="Calibri"/>
            </a:endParaRPr>
          </a:p>
        </p:txBody>
      </p:sp>
    </p:spTree>
    <p:extLst>
      <p:ext uri="{BB962C8B-B14F-4D97-AF65-F5344CB8AC3E}">
        <p14:creationId xmlns:p14="http://schemas.microsoft.com/office/powerpoint/2010/main" val="37532379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9A4D7-593C-37E8-DC91-4042A8AE5B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83241-4B94-DD40-67D9-FA9A693FFFFF}"/>
              </a:ext>
            </a:extLst>
          </p:cNvPr>
          <p:cNvSpPr>
            <a:spLocks noGrp="1"/>
          </p:cNvSpPr>
          <p:nvPr>
            <p:ph type="title"/>
          </p:nvPr>
        </p:nvSpPr>
        <p:spPr>
          <a:xfrm>
            <a:off x="1051200" y="492508"/>
            <a:ext cx="10628979" cy="704963"/>
          </a:xfrm>
        </p:spPr>
        <p:txBody>
          <a:bodyPr>
            <a:normAutofit/>
          </a:bodyPr>
          <a:lstStyle/>
          <a:p>
            <a:r>
              <a:rPr lang="en-US">
                <a:latin typeface="Avenir Next Demi Bold"/>
              </a:rPr>
              <a:t>Accommodations</a:t>
            </a:r>
            <a:endParaRPr lang="en-US"/>
          </a:p>
        </p:txBody>
      </p:sp>
      <p:sp>
        <p:nvSpPr>
          <p:cNvPr id="3" name="Content Placeholder 2">
            <a:extLst>
              <a:ext uri="{FF2B5EF4-FFF2-40B4-BE49-F238E27FC236}">
                <a16:creationId xmlns:a16="http://schemas.microsoft.com/office/drawing/2014/main" id="{CA640B62-271B-C85A-D36F-AA2BEC7465E2}"/>
              </a:ext>
            </a:extLst>
          </p:cNvPr>
          <p:cNvSpPr>
            <a:spLocks noGrp="1"/>
          </p:cNvSpPr>
          <p:nvPr>
            <p:ph idx="1"/>
          </p:nvPr>
        </p:nvSpPr>
        <p:spPr>
          <a:xfrm>
            <a:off x="499912" y="1712743"/>
            <a:ext cx="11187778" cy="4115885"/>
          </a:xfrm>
        </p:spPr>
        <p:txBody>
          <a:bodyPr>
            <a:noAutofit/>
          </a:bodyPr>
          <a:lstStyle/>
          <a:p>
            <a:pPr marL="0" indent="0">
              <a:buNone/>
            </a:pPr>
            <a:endParaRPr lang="en-US" sz="2800" dirty="0">
              <a:latin typeface="Avenir Next Medium"/>
              <a:ea typeface="Calibri"/>
              <a:cs typeface="Calibri"/>
            </a:endParaRPr>
          </a:p>
          <a:p>
            <a:pPr marL="0" indent="0">
              <a:buNone/>
            </a:pPr>
            <a:endParaRPr lang="en-US" sz="2800" dirty="0">
              <a:ea typeface="Calibri"/>
              <a:cs typeface="Calibri"/>
            </a:endParaRPr>
          </a:p>
          <a:p>
            <a:r>
              <a:rPr lang="en-US" sz="3200" b="1" u="sng">
                <a:solidFill>
                  <a:srgbClr val="595959"/>
                </a:solidFill>
                <a:latin typeface="Avenir Next Medium"/>
                <a:ea typeface="Calibri"/>
                <a:cs typeface="Calibri"/>
              </a:rPr>
              <a:t>Body suits-</a:t>
            </a:r>
            <a:endParaRPr lang="en-US" sz="3200">
              <a:solidFill>
                <a:srgbClr val="595959"/>
              </a:solidFill>
              <a:ea typeface="Calibri"/>
              <a:cs typeface="Calibri"/>
            </a:endParaRPr>
          </a:p>
          <a:p>
            <a:r>
              <a:rPr lang="en-US" sz="2800" dirty="0">
                <a:solidFill>
                  <a:srgbClr val="595959"/>
                </a:solidFill>
                <a:latin typeface="Avenir Next Medium"/>
                <a:ea typeface="Calibri"/>
                <a:cs typeface="Calibri"/>
              </a:rPr>
              <a:t>Key features include flat seams, </a:t>
            </a:r>
            <a:r>
              <a:rPr lang="en-US" sz="2800" dirty="0" err="1">
                <a:solidFill>
                  <a:srgbClr val="595959"/>
                </a:solidFill>
                <a:latin typeface="Avenir Next Medium"/>
                <a:ea typeface="Calibri"/>
                <a:cs typeface="Calibri"/>
              </a:rPr>
              <a:t>tagless</a:t>
            </a:r>
            <a:r>
              <a:rPr lang="en-US" sz="2800" dirty="0">
                <a:solidFill>
                  <a:srgbClr val="595959"/>
                </a:solidFill>
                <a:latin typeface="Avenir Next Medium"/>
                <a:ea typeface="Calibri"/>
                <a:cs typeface="Calibri"/>
              </a:rPr>
              <a:t> labels, and flexible closures. Your employees may need compression or loose clothes.</a:t>
            </a:r>
          </a:p>
          <a:p>
            <a:pPr lvl="1" indent="-457200">
              <a:spcAft>
                <a:spcPts val="0"/>
              </a:spcAft>
              <a:buFont typeface="Courier New" pitchFamily="2" charset="2"/>
              <a:buChar char="o"/>
            </a:pPr>
            <a:r>
              <a:rPr lang="en-US" sz="2600" b="1">
                <a:latin typeface="Avenir Next"/>
                <a:ea typeface="Calibri"/>
                <a:cs typeface="Calibri"/>
              </a:rPr>
              <a:t>Sensory Compression Suits:</a:t>
            </a:r>
            <a:r>
              <a:rPr lang="en-US" sz="2600">
                <a:latin typeface="Avenir Next"/>
                <a:ea typeface="Calibri"/>
                <a:cs typeface="Calibri"/>
              </a:rPr>
              <a:t> body-hugging bodysuits designed to calm the nervous system. A comfortable base layer underneath standard, looser medical PPE</a:t>
            </a:r>
          </a:p>
          <a:p>
            <a:pPr lvl="1" indent="-457200">
              <a:spcAft>
                <a:spcPts val="0"/>
              </a:spcAft>
              <a:buFont typeface="Courier New" pitchFamily="2" charset="2"/>
              <a:buChar char="o"/>
            </a:pPr>
            <a:r>
              <a:rPr lang="en-US" sz="2600" b="1">
                <a:latin typeface="Avenir Next"/>
                <a:ea typeface="Calibri"/>
                <a:cs typeface="Calibri"/>
              </a:rPr>
              <a:t>Breathable Coveralls: </a:t>
            </a:r>
            <a:r>
              <a:rPr lang="en-US" sz="2600">
                <a:latin typeface="Avenir Next"/>
                <a:ea typeface="Calibri"/>
                <a:cs typeface="Calibri"/>
              </a:rPr>
              <a:t>Avoid stiff, loud, plastic-feeling suits. Instead, search for lightweight, microporous hazmat-style suits that allow air to flow, preventing overheating</a:t>
            </a:r>
            <a:endParaRPr lang="en-US" sz="2600" dirty="0">
              <a:latin typeface="Avenir Next"/>
              <a:ea typeface="Calibri"/>
              <a:cs typeface="Calibri"/>
            </a:endParaRPr>
          </a:p>
        </p:txBody>
      </p:sp>
    </p:spTree>
    <p:extLst>
      <p:ext uri="{BB962C8B-B14F-4D97-AF65-F5344CB8AC3E}">
        <p14:creationId xmlns:p14="http://schemas.microsoft.com/office/powerpoint/2010/main" val="27509938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E00E4-AE95-AAD7-708A-9BD485080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DF6CF-400F-B6B4-342F-22F4A33192BB}"/>
              </a:ext>
            </a:extLst>
          </p:cNvPr>
          <p:cNvSpPr>
            <a:spLocks noGrp="1"/>
          </p:cNvSpPr>
          <p:nvPr>
            <p:ph type="title"/>
          </p:nvPr>
        </p:nvSpPr>
        <p:spPr>
          <a:xfrm>
            <a:off x="1051200" y="492508"/>
            <a:ext cx="10628979" cy="704963"/>
          </a:xfrm>
        </p:spPr>
        <p:txBody>
          <a:bodyPr>
            <a:normAutofit/>
          </a:bodyPr>
          <a:lstStyle/>
          <a:p>
            <a:r>
              <a:rPr lang="en-US">
                <a:latin typeface="Avenir Next Demi Bold"/>
              </a:rPr>
              <a:t>Accommodations</a:t>
            </a:r>
            <a:endParaRPr lang="en-US"/>
          </a:p>
        </p:txBody>
      </p:sp>
      <p:sp>
        <p:nvSpPr>
          <p:cNvPr id="3" name="Content Placeholder 2">
            <a:extLst>
              <a:ext uri="{FF2B5EF4-FFF2-40B4-BE49-F238E27FC236}">
                <a16:creationId xmlns:a16="http://schemas.microsoft.com/office/drawing/2014/main" id="{B74062BE-2CBE-75DB-0F7A-1E89C067FB8A}"/>
              </a:ext>
            </a:extLst>
          </p:cNvPr>
          <p:cNvSpPr>
            <a:spLocks noGrp="1"/>
          </p:cNvSpPr>
          <p:nvPr>
            <p:ph idx="1"/>
          </p:nvPr>
        </p:nvSpPr>
        <p:spPr>
          <a:xfrm>
            <a:off x="499912" y="1712743"/>
            <a:ext cx="11187778" cy="4115885"/>
          </a:xfrm>
        </p:spPr>
        <p:txBody>
          <a:bodyPr>
            <a:noAutofit/>
          </a:bodyPr>
          <a:lstStyle/>
          <a:p>
            <a:pPr marL="0" indent="0">
              <a:buNone/>
            </a:pPr>
            <a:endParaRPr lang="en-US" sz="2800" dirty="0">
              <a:latin typeface="Avenir Next Medium"/>
              <a:ea typeface="Calibri"/>
              <a:cs typeface="Calibri"/>
            </a:endParaRPr>
          </a:p>
          <a:p>
            <a:pPr marL="0" indent="0">
              <a:buNone/>
            </a:pPr>
            <a:endParaRPr lang="en-US" sz="2800" dirty="0">
              <a:ea typeface="Calibri"/>
              <a:cs typeface="Calibri"/>
            </a:endParaRPr>
          </a:p>
          <a:p>
            <a:r>
              <a:rPr lang="en-US" sz="3200" b="1" u="sng">
                <a:solidFill>
                  <a:srgbClr val="595959"/>
                </a:solidFill>
                <a:latin typeface="Avenir Next Medium"/>
                <a:ea typeface="Calibri"/>
                <a:cs typeface="Calibri"/>
              </a:rPr>
              <a:t>N95 respiratory masks</a:t>
            </a:r>
          </a:p>
          <a:p>
            <a:pPr lvl="1" indent="-457200">
              <a:spcAft>
                <a:spcPts val="0"/>
              </a:spcAft>
              <a:buFont typeface="Courier New" pitchFamily="2" charset="2"/>
              <a:buChar char="o"/>
            </a:pPr>
            <a:r>
              <a:rPr lang="en-US" sz="2600">
                <a:latin typeface="Avenir Next Medium"/>
                <a:ea typeface="Calibri"/>
                <a:cs typeface="Calibri"/>
              </a:rPr>
              <a:t>Head straps instead of ear loops</a:t>
            </a:r>
          </a:p>
          <a:p>
            <a:pPr lvl="1" indent="-457200">
              <a:spcAft>
                <a:spcPts val="0"/>
              </a:spcAft>
              <a:buFont typeface="Courier New" pitchFamily="2" charset="2"/>
              <a:buChar char="o"/>
            </a:pPr>
            <a:r>
              <a:rPr lang="en-US" sz="2600">
                <a:latin typeface="Avenir Next Medium"/>
                <a:ea typeface="Calibri"/>
                <a:cs typeface="Calibri"/>
              </a:rPr>
              <a:t>Foam nose cushions</a:t>
            </a:r>
          </a:p>
        </p:txBody>
      </p:sp>
    </p:spTree>
    <p:extLst>
      <p:ext uri="{BB962C8B-B14F-4D97-AF65-F5344CB8AC3E}">
        <p14:creationId xmlns:p14="http://schemas.microsoft.com/office/powerpoint/2010/main" val="36990490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7F6F3-F617-3AB5-DB30-738A9D95A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D69605-6805-657F-98E9-612D1EE8BE1E}"/>
              </a:ext>
            </a:extLst>
          </p:cNvPr>
          <p:cNvSpPr>
            <a:spLocks noGrp="1"/>
          </p:cNvSpPr>
          <p:nvPr>
            <p:ph type="title"/>
          </p:nvPr>
        </p:nvSpPr>
        <p:spPr/>
        <p:txBody>
          <a:bodyPr>
            <a:normAutofit/>
          </a:bodyPr>
          <a:lstStyle/>
          <a:p>
            <a:r>
              <a:rPr lang="en-US">
                <a:latin typeface="Avenir Next Demi Bold"/>
              </a:rPr>
              <a:t>Accommodations</a:t>
            </a:r>
            <a:endParaRPr lang="en-US"/>
          </a:p>
        </p:txBody>
      </p:sp>
      <p:sp>
        <p:nvSpPr>
          <p:cNvPr id="3" name="Content Placeholder 2">
            <a:extLst>
              <a:ext uri="{FF2B5EF4-FFF2-40B4-BE49-F238E27FC236}">
                <a16:creationId xmlns:a16="http://schemas.microsoft.com/office/drawing/2014/main" id="{D6F95240-9C43-C728-9932-E56FD167FEE1}"/>
              </a:ext>
            </a:extLst>
          </p:cNvPr>
          <p:cNvSpPr>
            <a:spLocks noGrp="1"/>
          </p:cNvSpPr>
          <p:nvPr>
            <p:ph idx="1"/>
          </p:nvPr>
        </p:nvSpPr>
        <p:spPr>
          <a:xfrm>
            <a:off x="818935" y="2704290"/>
            <a:ext cx="10299032" cy="3574301"/>
          </a:xfrm>
        </p:spPr>
        <p:txBody>
          <a:bodyPr vert="horz" lIns="91440" tIns="45720" rIns="91440" bIns="45720" rtlCol="0" anchor="ctr">
            <a:noAutofit/>
          </a:bodyPr>
          <a:lstStyle/>
          <a:p>
            <a:pPr marL="0" indent="0">
              <a:buNone/>
            </a:pPr>
            <a:endParaRPr lang="en-US" sz="3000" dirty="0"/>
          </a:p>
          <a:p>
            <a:r>
              <a:rPr lang="en-US" sz="3000" dirty="0">
                <a:latin typeface="Avenir Next Medium"/>
              </a:rPr>
              <a:t>Consider buying hypoallergenic solutions for </a:t>
            </a:r>
            <a:r>
              <a:rPr lang="en-US" sz="3000">
                <a:latin typeface="Avenir Next Medium"/>
              </a:rPr>
              <a:t>repetitive</a:t>
            </a:r>
            <a:r>
              <a:rPr lang="en-US" sz="3000" dirty="0">
                <a:latin typeface="Avenir Next Medium"/>
              </a:rPr>
              <a:t> tasks too, such as shoe insoles for standing employees, or wrist protection for employees at the computer. </a:t>
            </a:r>
          </a:p>
          <a:p>
            <a:pPr lvl="1">
              <a:spcAft>
                <a:spcPts val="0"/>
              </a:spcAft>
              <a:buFont typeface="Courier New" pitchFamily="2" charset="2"/>
              <a:buChar char="o"/>
            </a:pPr>
            <a:endParaRPr lang="en-US" sz="2600">
              <a:latin typeface="Avenir Next"/>
            </a:endParaRPr>
          </a:p>
          <a:p>
            <a:endParaRPr lang="en-US"/>
          </a:p>
          <a:p>
            <a:endParaRPr lang="en-US"/>
          </a:p>
        </p:txBody>
      </p:sp>
    </p:spTree>
    <p:extLst>
      <p:ext uri="{BB962C8B-B14F-4D97-AF65-F5344CB8AC3E}">
        <p14:creationId xmlns:p14="http://schemas.microsoft.com/office/powerpoint/2010/main" val="21852319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3DD41-4D22-ACFF-F87B-D5D894363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37E6A-1D12-A5FE-6A85-886BCA99AE6C}"/>
              </a:ext>
            </a:extLst>
          </p:cNvPr>
          <p:cNvSpPr>
            <a:spLocks noGrp="1"/>
          </p:cNvSpPr>
          <p:nvPr>
            <p:ph type="title"/>
          </p:nvPr>
        </p:nvSpPr>
        <p:spPr>
          <a:xfrm>
            <a:off x="1209601" y="492508"/>
            <a:ext cx="10470578" cy="704963"/>
          </a:xfrm>
        </p:spPr>
        <p:txBody>
          <a:bodyPr>
            <a:normAutofit/>
          </a:bodyPr>
          <a:lstStyle/>
          <a:p>
            <a:r>
              <a:rPr lang="en-US"/>
              <a:t>Accommodations</a:t>
            </a:r>
          </a:p>
        </p:txBody>
      </p:sp>
      <p:sp>
        <p:nvSpPr>
          <p:cNvPr id="3" name="Content Placeholder 2">
            <a:extLst>
              <a:ext uri="{FF2B5EF4-FFF2-40B4-BE49-F238E27FC236}">
                <a16:creationId xmlns:a16="http://schemas.microsoft.com/office/drawing/2014/main" id="{328BA165-CE5F-9B10-C5AE-93FC106C4090}"/>
              </a:ext>
            </a:extLst>
          </p:cNvPr>
          <p:cNvSpPr>
            <a:spLocks noGrp="1"/>
          </p:cNvSpPr>
          <p:nvPr>
            <p:ph idx="1"/>
          </p:nvPr>
        </p:nvSpPr>
        <p:spPr>
          <a:xfrm>
            <a:off x="1209601" y="2335056"/>
            <a:ext cx="10293682" cy="3877437"/>
          </a:xfrm>
        </p:spPr>
        <p:txBody>
          <a:bodyPr>
            <a:noAutofit/>
          </a:bodyPr>
          <a:lstStyle/>
          <a:p>
            <a:r>
              <a:rPr lang="en-US" sz="3200">
                <a:latin typeface="Avenir Next Demi Bold"/>
                <a:ea typeface="Calibri"/>
                <a:cs typeface="Calibri"/>
              </a:rPr>
              <a:t>For a comprehensive database on potential accommodation alternatives, visit </a:t>
            </a:r>
            <a:r>
              <a:rPr lang="en-US" sz="3200" dirty="0">
                <a:latin typeface="Avenir Next Medium"/>
                <a:ea typeface="Calibri"/>
                <a:cs typeface="Calibri"/>
                <a:hlinkClick r:id="rId2"/>
              </a:rPr>
              <a:t>https://askjan.org/</a:t>
            </a:r>
            <a:r>
              <a:rPr lang="en-US" sz="3200" dirty="0">
                <a:latin typeface="Avenir Next Medium"/>
                <a:ea typeface="Calibri"/>
                <a:cs typeface="Calibri"/>
              </a:rPr>
              <a:t> </a:t>
            </a:r>
            <a:endParaRPr lang="en-US" sz="3200" dirty="0">
              <a:latin typeface="Avenir Next Demi Bold"/>
              <a:ea typeface="Calibri"/>
              <a:cs typeface="Calibri"/>
            </a:endParaRPr>
          </a:p>
          <a:p>
            <a:pPr marL="502920" lvl="1" indent="0">
              <a:spcAft>
                <a:spcPts val="0"/>
              </a:spcAft>
              <a:buNone/>
            </a:pPr>
            <a:endParaRPr lang="en-US" sz="2600">
              <a:latin typeface="Avenir Next Demi Bold"/>
              <a:ea typeface="Calibri"/>
              <a:cs typeface="Calibri"/>
            </a:endParaRPr>
          </a:p>
          <a:p>
            <a:pPr lvl="1">
              <a:spcAft>
                <a:spcPts val="0"/>
              </a:spcAft>
            </a:pPr>
            <a:endParaRPr lang="en-US" sz="2600">
              <a:latin typeface="Avenir Next Demi Bold"/>
              <a:ea typeface="Calibri"/>
              <a:cs typeface="Calibri"/>
            </a:endParaRPr>
          </a:p>
          <a:p>
            <a:pPr lvl="1">
              <a:spcAft>
                <a:spcPts val="0"/>
              </a:spcAft>
            </a:pPr>
            <a:endParaRPr lang="en-US" sz="2600">
              <a:latin typeface="Calibri"/>
              <a:ea typeface="Calibri"/>
              <a:cs typeface="Calibri"/>
            </a:endParaRPr>
          </a:p>
        </p:txBody>
      </p:sp>
    </p:spTree>
    <p:extLst>
      <p:ext uri="{BB962C8B-B14F-4D97-AF65-F5344CB8AC3E}">
        <p14:creationId xmlns:p14="http://schemas.microsoft.com/office/powerpoint/2010/main" val="1043915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043D3-4343-64B4-D775-210D7013D0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23870-8077-3B2E-584E-2D0C16CA8CD5}"/>
              </a:ext>
            </a:extLst>
          </p:cNvPr>
          <p:cNvSpPr>
            <a:spLocks noGrp="1"/>
          </p:cNvSpPr>
          <p:nvPr>
            <p:ph type="title"/>
          </p:nvPr>
        </p:nvSpPr>
        <p:spPr>
          <a:xfrm>
            <a:off x="256032" y="1858617"/>
            <a:ext cx="2834640" cy="2377440"/>
          </a:xfrm>
        </p:spPr>
        <p:txBody>
          <a:bodyPr>
            <a:normAutofit/>
          </a:bodyPr>
          <a:lstStyle/>
          <a:p>
            <a:r>
              <a:rPr lang="en-US">
                <a:latin typeface="Avenir Next Demi Bold"/>
              </a:rPr>
              <a:t>ABOUT THE CONTENT</a:t>
            </a:r>
            <a:endParaRPr lang="en-US"/>
          </a:p>
        </p:txBody>
      </p:sp>
      <p:sp>
        <p:nvSpPr>
          <p:cNvPr id="3" name="Content Placeholder 2">
            <a:extLst>
              <a:ext uri="{FF2B5EF4-FFF2-40B4-BE49-F238E27FC236}">
                <a16:creationId xmlns:a16="http://schemas.microsoft.com/office/drawing/2014/main" id="{9A19590F-E400-7EA9-76AE-9D907A568DEE}"/>
              </a:ext>
            </a:extLst>
          </p:cNvPr>
          <p:cNvSpPr>
            <a:spLocks noGrp="1"/>
          </p:cNvSpPr>
          <p:nvPr>
            <p:ph idx="1"/>
          </p:nvPr>
        </p:nvSpPr>
        <p:spPr>
          <a:xfrm>
            <a:off x="3829277" y="302009"/>
            <a:ext cx="7747363" cy="6047276"/>
          </a:xfrm>
        </p:spPr>
        <p:txBody>
          <a:bodyPr>
            <a:normAutofit/>
          </a:bodyPr>
          <a:lstStyle/>
          <a:p>
            <a:pPr>
              <a:buFont typeface="Wingdings" pitchFamily="18" charset="2"/>
              <a:buChar char="Ø"/>
            </a:pPr>
            <a:endParaRPr lang="en-US"/>
          </a:p>
          <a:p>
            <a:pPr>
              <a:buFont typeface="Wingdings" pitchFamily="18" charset="2"/>
              <a:buChar char="Ø"/>
            </a:pPr>
            <a:endParaRPr lang="en-US" b="1" i="1">
              <a:highlight>
                <a:srgbClr val="FFFF00"/>
              </a:highlight>
            </a:endParaRPr>
          </a:p>
          <a:p>
            <a:pPr>
              <a:buFont typeface="Wingdings" pitchFamily="18" charset="2"/>
              <a:buChar char="Ø"/>
            </a:pPr>
            <a:r>
              <a:rPr lang="en-US" sz="2400">
                <a:latin typeface="Avenir Next Demi Bold"/>
              </a:rPr>
              <a:t>Inclusivity is very important to us</a:t>
            </a:r>
          </a:p>
          <a:p>
            <a:pPr>
              <a:buFont typeface="Wingdings" pitchFamily="18" charset="2"/>
              <a:buChar char="Ø"/>
            </a:pPr>
            <a:r>
              <a:rPr lang="en-US" sz="2400">
                <a:latin typeface="Avenir Next Medium"/>
              </a:rPr>
              <a:t>This presentation is made with all needs in mind. We try to avoid using too many colors and pictures, and when we do, we describe them for low vision users</a:t>
            </a:r>
            <a:endParaRPr lang="en-US">
              <a:latin typeface="Avenir Next Medium"/>
            </a:endParaRPr>
          </a:p>
          <a:p>
            <a:pPr>
              <a:buFont typeface="Wingdings" pitchFamily="18" charset="2"/>
              <a:buChar char="Ø"/>
            </a:pPr>
            <a:r>
              <a:rPr lang="en-US" sz="2400">
                <a:latin typeface="Avenir Next Medium"/>
              </a:rPr>
              <a:t>Handouts are available on a shared drive, link will be posted in the chat</a:t>
            </a:r>
          </a:p>
        </p:txBody>
      </p:sp>
      <p:sp>
        <p:nvSpPr>
          <p:cNvPr id="4" name="Text Placeholder 3">
            <a:extLst>
              <a:ext uri="{FF2B5EF4-FFF2-40B4-BE49-F238E27FC236}">
                <a16:creationId xmlns:a16="http://schemas.microsoft.com/office/drawing/2014/main" id="{C4B4EC52-C3FC-FF5E-B542-D74B1CF31531}"/>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2192831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347E3-BC10-83FA-5642-DD09C0250A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ADBC96-D89C-50EE-587C-39921BD34F3F}"/>
              </a:ext>
            </a:extLst>
          </p:cNvPr>
          <p:cNvSpPr>
            <a:spLocks noGrp="1"/>
          </p:cNvSpPr>
          <p:nvPr>
            <p:ph type="title"/>
          </p:nvPr>
        </p:nvSpPr>
        <p:spPr/>
        <p:txBody>
          <a:bodyPr>
            <a:normAutofit/>
          </a:bodyPr>
          <a:lstStyle/>
          <a:p>
            <a:r>
              <a:rPr lang="en-US" b="0">
                <a:latin typeface="Avenir Next Demi Bold"/>
              </a:rPr>
              <a:t>Proprioception</a:t>
            </a:r>
            <a:endParaRPr lang="en-US"/>
          </a:p>
        </p:txBody>
      </p:sp>
      <p:sp>
        <p:nvSpPr>
          <p:cNvPr id="3" name="Content Placeholder 2">
            <a:extLst>
              <a:ext uri="{FF2B5EF4-FFF2-40B4-BE49-F238E27FC236}">
                <a16:creationId xmlns:a16="http://schemas.microsoft.com/office/drawing/2014/main" id="{209E8B81-F5A4-E902-C4D2-82B6F691077B}"/>
              </a:ext>
            </a:extLst>
          </p:cNvPr>
          <p:cNvSpPr>
            <a:spLocks noGrp="1"/>
          </p:cNvSpPr>
          <p:nvPr>
            <p:ph idx="1"/>
          </p:nvPr>
        </p:nvSpPr>
        <p:spPr>
          <a:xfrm>
            <a:off x="818935" y="2704290"/>
            <a:ext cx="10299032" cy="3574301"/>
          </a:xfrm>
        </p:spPr>
        <p:txBody>
          <a:bodyPr vert="horz" lIns="91440" tIns="45720" rIns="91440" bIns="45720" rtlCol="0" anchor="ctr">
            <a:noAutofit/>
          </a:bodyPr>
          <a:lstStyle/>
          <a:p>
            <a:r>
              <a:rPr lang="en-US" sz="3000">
                <a:latin typeface="Avenir Next Medium"/>
              </a:rPr>
              <a:t>Proprioception: awareness of one's body</a:t>
            </a:r>
          </a:p>
          <a:p>
            <a:pPr lvl="1">
              <a:spcAft>
                <a:spcPts val="0"/>
              </a:spcAft>
              <a:buFont typeface="Courier New" pitchFamily="2" charset="2"/>
              <a:buChar char="o"/>
            </a:pPr>
            <a:r>
              <a:rPr lang="en-US" sz="2600">
                <a:latin typeface="Avenir Next"/>
              </a:rPr>
              <a:t>You should also consider an employee's proprioception as some neurotypes do not perceive themselves well, especially if they are hyper focused</a:t>
            </a:r>
          </a:p>
          <a:p>
            <a:pPr lvl="1">
              <a:spcAft>
                <a:spcPts val="0"/>
              </a:spcAft>
              <a:buFont typeface="Courier New" pitchFamily="2" charset="2"/>
              <a:buChar char="o"/>
            </a:pPr>
            <a:r>
              <a:rPr lang="en-US" sz="2600">
                <a:latin typeface="Avenir Next"/>
              </a:rPr>
              <a:t>They may work themselves too hard physically without even realizing until after a task is done </a:t>
            </a:r>
          </a:p>
          <a:p>
            <a:pPr lvl="1">
              <a:spcAft>
                <a:spcPts val="0"/>
              </a:spcAft>
              <a:buFont typeface="Courier New" pitchFamily="2" charset="2"/>
              <a:buChar char="o"/>
            </a:pPr>
            <a:r>
              <a:rPr lang="en-US" sz="2600">
                <a:latin typeface="Avenir Next"/>
              </a:rPr>
              <a:t>They may not realize their PPE is damaging their skin until it is too late</a:t>
            </a:r>
          </a:p>
          <a:p>
            <a:endParaRPr lang="en-US" sz="3000">
              <a:latin typeface="Avenir Next Medium"/>
            </a:endParaRPr>
          </a:p>
          <a:p>
            <a:r>
              <a:rPr lang="en-US" sz="3000">
                <a:latin typeface="Avenir Next Medium"/>
              </a:rPr>
              <a:t>Be proactive with reminders of self – Todd reminds me a lot!</a:t>
            </a:r>
            <a:endParaRPr lang="en-US" sz="3000"/>
          </a:p>
          <a:p>
            <a:endParaRPr lang="en-US"/>
          </a:p>
          <a:p>
            <a:endParaRPr lang="en-US"/>
          </a:p>
        </p:txBody>
      </p:sp>
    </p:spTree>
    <p:extLst>
      <p:ext uri="{BB962C8B-B14F-4D97-AF65-F5344CB8AC3E}">
        <p14:creationId xmlns:p14="http://schemas.microsoft.com/office/powerpoint/2010/main" val="15003806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5059B-FA7E-6800-D455-61E6E5E1EA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CF5A82-14F2-1E41-D296-06DB4B0C1935}"/>
              </a:ext>
            </a:extLst>
          </p:cNvPr>
          <p:cNvSpPr>
            <a:spLocks noGrp="1"/>
          </p:cNvSpPr>
          <p:nvPr>
            <p:ph type="title"/>
          </p:nvPr>
        </p:nvSpPr>
        <p:spPr/>
        <p:txBody>
          <a:bodyPr>
            <a:normAutofit/>
          </a:bodyPr>
          <a:lstStyle/>
          <a:p>
            <a:r>
              <a:rPr lang="en-US">
                <a:latin typeface="Avenir Next Demi Bold"/>
              </a:rPr>
              <a:t>PROXIMITY</a:t>
            </a:r>
            <a:endParaRPr lang="en-US"/>
          </a:p>
        </p:txBody>
      </p:sp>
      <p:sp>
        <p:nvSpPr>
          <p:cNvPr id="3" name="Content Placeholder 2">
            <a:extLst>
              <a:ext uri="{FF2B5EF4-FFF2-40B4-BE49-F238E27FC236}">
                <a16:creationId xmlns:a16="http://schemas.microsoft.com/office/drawing/2014/main" id="{9A532382-2FB0-3FD4-029C-0BFC6D3A489E}"/>
              </a:ext>
            </a:extLst>
          </p:cNvPr>
          <p:cNvSpPr>
            <a:spLocks noGrp="1"/>
          </p:cNvSpPr>
          <p:nvPr>
            <p:ph idx="1"/>
          </p:nvPr>
        </p:nvSpPr>
        <p:spPr>
          <a:xfrm>
            <a:off x="938464" y="2674679"/>
            <a:ext cx="10299032" cy="3310069"/>
          </a:xfrm>
        </p:spPr>
        <p:txBody>
          <a:bodyPr vert="horz" lIns="91440" tIns="45720" rIns="91440" bIns="45720" rtlCol="0" anchor="ctr">
            <a:noAutofit/>
          </a:bodyPr>
          <a:lstStyle/>
          <a:p>
            <a:r>
              <a:rPr lang="en-US" sz="2800" dirty="0">
                <a:latin typeface="Avenir Next Medium"/>
              </a:rPr>
              <a:t>Consider proximity comfort/consent. </a:t>
            </a:r>
            <a:endParaRPr lang="en-US" sz="2800" dirty="0"/>
          </a:p>
          <a:p>
            <a:pPr lvl="1">
              <a:spcAft>
                <a:spcPts val="0"/>
              </a:spcAft>
              <a:buFont typeface="Courier New" pitchFamily="2" charset="2"/>
              <a:buChar char="o"/>
            </a:pPr>
            <a:r>
              <a:rPr lang="en-US" sz="2400" dirty="0">
                <a:latin typeface="Avenir Next"/>
              </a:rPr>
              <a:t>This should be discussed for everyday interactions beyond trainings. </a:t>
            </a:r>
            <a:endParaRPr lang="en-US" dirty="0">
              <a:latin typeface="Avenir Next"/>
            </a:endParaRPr>
          </a:p>
          <a:p>
            <a:r>
              <a:rPr lang="en-US" sz="2800" dirty="0">
                <a:latin typeface="Avenir Next Medium"/>
              </a:rPr>
              <a:t>Even something as simple as placing a hand on an employee's shoulder may be extremely uncomfortable to a neurodivergent employee. </a:t>
            </a:r>
            <a:endParaRPr lang="en-US" sz="2800" dirty="0"/>
          </a:p>
          <a:p>
            <a:r>
              <a:rPr lang="en-US" sz="2800" dirty="0">
                <a:latin typeface="Avenir Next Medium"/>
              </a:rPr>
              <a:t>Always ask for consent.</a:t>
            </a:r>
            <a:endParaRPr lang="en-US" sz="2800" dirty="0"/>
          </a:p>
          <a:p>
            <a:endParaRPr lang="en-US"/>
          </a:p>
          <a:p>
            <a:endParaRPr lang="en-US"/>
          </a:p>
        </p:txBody>
      </p:sp>
    </p:spTree>
    <p:extLst>
      <p:ext uri="{BB962C8B-B14F-4D97-AF65-F5344CB8AC3E}">
        <p14:creationId xmlns:p14="http://schemas.microsoft.com/office/powerpoint/2010/main" val="18615353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DD9E1-E858-36EF-2919-2F04CEE73A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543E2C-685D-579C-6DC2-B7489F9A92BE}"/>
              </a:ext>
            </a:extLst>
          </p:cNvPr>
          <p:cNvSpPr>
            <a:spLocks noGrp="1"/>
          </p:cNvSpPr>
          <p:nvPr>
            <p:ph idx="1"/>
          </p:nvPr>
        </p:nvSpPr>
        <p:spPr>
          <a:xfrm>
            <a:off x="938464" y="2674679"/>
            <a:ext cx="10299032" cy="3310069"/>
          </a:xfrm>
        </p:spPr>
        <p:txBody>
          <a:bodyPr vert="horz" lIns="91440" tIns="45720" rIns="91440" bIns="45720" rtlCol="0" anchor="ctr">
            <a:noAutofit/>
          </a:bodyPr>
          <a:lstStyle/>
          <a:p>
            <a:pPr marL="0" indent="0">
              <a:buNone/>
            </a:pPr>
            <a:endParaRPr lang="en-US" sz="2800" dirty="0"/>
          </a:p>
          <a:p>
            <a:r>
              <a:rPr lang="en-US" sz="2800" dirty="0">
                <a:latin typeface="Avenir Next Medium"/>
              </a:rPr>
              <a:t>For example, during an interactive in-person training on PPE, a trainer may want to show an employee an </a:t>
            </a:r>
            <a:r>
              <a:rPr lang="en-US" sz="2800">
                <a:latin typeface="Avenir Next Medium"/>
              </a:rPr>
              <a:t>object up</a:t>
            </a:r>
            <a:r>
              <a:rPr lang="en-US" sz="2800" dirty="0">
                <a:latin typeface="Avenir Next Medium"/>
              </a:rPr>
              <a:t> close</a:t>
            </a:r>
            <a:endParaRPr lang="en-US" sz="2800" dirty="0"/>
          </a:p>
          <a:p>
            <a:r>
              <a:rPr lang="en-US" sz="2800" dirty="0">
                <a:latin typeface="Avenir Next Medium"/>
              </a:rPr>
              <a:t>Trainers should ask if it's alright to be up close before showing each step. </a:t>
            </a:r>
            <a:endParaRPr lang="en-US" sz="2800" dirty="0"/>
          </a:p>
          <a:p>
            <a:endParaRPr lang="en-US" sz="2800" dirty="0">
              <a:latin typeface="Avenir Next Medium"/>
            </a:endParaRPr>
          </a:p>
          <a:p>
            <a:r>
              <a:rPr lang="en-US" sz="2800" dirty="0">
                <a:latin typeface="Avenir Next Medium"/>
              </a:rPr>
              <a:t>Also, let the employee learn by using the PPE themsel</a:t>
            </a:r>
            <a:r>
              <a:rPr lang="en-US" sz="2800">
                <a:latin typeface="Avenir Next Medium"/>
              </a:rPr>
              <a:t>ves. </a:t>
            </a:r>
            <a:endParaRPr lang="en-US" sz="2800"/>
          </a:p>
          <a:p>
            <a:endParaRPr lang="en-US"/>
          </a:p>
          <a:p>
            <a:endParaRPr lang="en-US"/>
          </a:p>
        </p:txBody>
      </p:sp>
      <p:sp>
        <p:nvSpPr>
          <p:cNvPr id="2" name="Title 1">
            <a:extLst>
              <a:ext uri="{FF2B5EF4-FFF2-40B4-BE49-F238E27FC236}">
                <a16:creationId xmlns:a16="http://schemas.microsoft.com/office/drawing/2014/main" id="{DCDFFC32-0ABE-380C-28A0-D53F1C20B2A4}"/>
              </a:ext>
            </a:extLst>
          </p:cNvPr>
          <p:cNvSpPr>
            <a:spLocks noGrp="1"/>
          </p:cNvSpPr>
          <p:nvPr>
            <p:ph type="title"/>
          </p:nvPr>
        </p:nvSpPr>
        <p:spPr/>
        <p:txBody>
          <a:bodyPr>
            <a:normAutofit/>
          </a:bodyPr>
          <a:lstStyle/>
          <a:p>
            <a:r>
              <a:rPr lang="en-US" sz="4000">
                <a:latin typeface="Avenir Next Demi Bold"/>
              </a:rPr>
              <a:t>PROXIMITY</a:t>
            </a:r>
            <a:endParaRPr lang="en-US"/>
          </a:p>
        </p:txBody>
      </p:sp>
    </p:spTree>
    <p:extLst>
      <p:ext uri="{BB962C8B-B14F-4D97-AF65-F5344CB8AC3E}">
        <p14:creationId xmlns:p14="http://schemas.microsoft.com/office/powerpoint/2010/main" val="15182158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4F02C-E57B-9360-5626-3E3167F1D8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3FC0C-87EE-A096-D7AA-BC84FFF89889}"/>
              </a:ext>
            </a:extLst>
          </p:cNvPr>
          <p:cNvSpPr>
            <a:spLocks noGrp="1"/>
          </p:cNvSpPr>
          <p:nvPr>
            <p:ph type="title"/>
          </p:nvPr>
        </p:nvSpPr>
        <p:spPr/>
        <p:txBody>
          <a:bodyPr/>
          <a:lstStyle/>
          <a:p>
            <a:r>
              <a:rPr lang="en-US">
                <a:latin typeface="Avenir Next Demi Bold"/>
              </a:rPr>
              <a:t>VERBAL AND NON-VERBAL  </a:t>
            </a:r>
            <a:endParaRPr lang="en-US"/>
          </a:p>
        </p:txBody>
      </p:sp>
      <p:sp>
        <p:nvSpPr>
          <p:cNvPr id="3" name="Content Placeholder 2">
            <a:extLst>
              <a:ext uri="{FF2B5EF4-FFF2-40B4-BE49-F238E27FC236}">
                <a16:creationId xmlns:a16="http://schemas.microsoft.com/office/drawing/2014/main" id="{E6DDE5B3-6E60-58CA-FE41-871454F34096}"/>
              </a:ext>
            </a:extLst>
          </p:cNvPr>
          <p:cNvSpPr>
            <a:spLocks noGrp="1"/>
          </p:cNvSpPr>
          <p:nvPr>
            <p:ph idx="1"/>
          </p:nvPr>
        </p:nvSpPr>
        <p:spPr>
          <a:xfrm>
            <a:off x="923424" y="1713464"/>
            <a:ext cx="9919704" cy="4271284"/>
          </a:xfrm>
        </p:spPr>
        <p:txBody>
          <a:bodyPr>
            <a:normAutofit/>
          </a:bodyPr>
          <a:lstStyle/>
          <a:p>
            <a:r>
              <a:rPr lang="en-US" sz="2800" dirty="0">
                <a:latin typeface="Avenir Next Medium"/>
              </a:rPr>
              <a:t>Consider some employees may prefer verbal or non-verbal communication</a:t>
            </a:r>
          </a:p>
          <a:p>
            <a:r>
              <a:rPr lang="en-US" sz="2800" dirty="0">
                <a:latin typeface="Avenir Next Medium"/>
              </a:rPr>
              <a:t>Non-Verbal - </a:t>
            </a:r>
            <a:endParaRPr lang="en-US" sz="1200">
              <a:highlight>
                <a:srgbClr val="1F1F1F"/>
              </a:highlight>
              <a:latin typeface="Avenir Next Medium"/>
            </a:endParaRPr>
          </a:p>
          <a:p>
            <a:pPr lvl="1">
              <a:spcAft>
                <a:spcPts val="0"/>
              </a:spcAft>
              <a:buFont typeface="Courier New" pitchFamily="2" charset="2"/>
              <a:buChar char="o"/>
            </a:pPr>
            <a:r>
              <a:rPr lang="en-US" sz="2600" dirty="0">
                <a:latin typeface="Avenir Next"/>
              </a:rPr>
              <a:t>isn't just about not talking; it's about using diverse </a:t>
            </a:r>
            <a:r>
              <a:rPr lang="en-US" sz="2600">
                <a:latin typeface="Avenir Next"/>
              </a:rPr>
              <a:t>communication methods beyond speech. Respect those who facing sensory challenges or processing language differently</a:t>
            </a:r>
          </a:p>
          <a:p>
            <a:pPr lvl="2">
              <a:spcAft>
                <a:spcPts val="0"/>
              </a:spcAft>
              <a:buFont typeface="Wingdings,sans-serif" pitchFamily="2" charset="2"/>
              <a:buChar char="§"/>
            </a:pPr>
            <a:r>
              <a:rPr lang="en-US" sz="2400">
                <a:latin typeface="Avenir Next"/>
              </a:rPr>
              <a:t>gestures, visuals</a:t>
            </a:r>
            <a:endParaRPr lang="en-US" sz="2400">
              <a:solidFill>
                <a:srgbClr val="000000"/>
              </a:solidFill>
              <a:latin typeface="Avenir Next"/>
            </a:endParaRPr>
          </a:p>
          <a:p>
            <a:pPr lvl="2">
              <a:spcAft>
                <a:spcPts val="0"/>
              </a:spcAft>
              <a:buFont typeface="Wingdings,sans-serif" pitchFamily="2" charset="2"/>
              <a:buChar char="§"/>
            </a:pPr>
            <a:r>
              <a:rPr lang="en-US" sz="2600">
                <a:latin typeface="Avenir Next"/>
              </a:rPr>
              <a:t>literal, not nuanced</a:t>
            </a:r>
            <a:endParaRPr lang="en-US"/>
          </a:p>
          <a:p>
            <a:pPr lvl="1">
              <a:spcAft>
                <a:spcPts val="0"/>
              </a:spcAft>
              <a:buFont typeface="Courier New" pitchFamily="2" charset="2"/>
              <a:buChar char="o"/>
            </a:pPr>
            <a:endParaRPr lang="en-US">
              <a:latin typeface="Avenir Next Medium"/>
            </a:endParaRPr>
          </a:p>
        </p:txBody>
      </p:sp>
    </p:spTree>
    <p:extLst>
      <p:ext uri="{BB962C8B-B14F-4D97-AF65-F5344CB8AC3E}">
        <p14:creationId xmlns:p14="http://schemas.microsoft.com/office/powerpoint/2010/main" val="22336411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9D3B2-58A3-597D-9106-BF27468C3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83E94-C46E-72B1-B76C-4A9D9BD13CEB}"/>
              </a:ext>
            </a:extLst>
          </p:cNvPr>
          <p:cNvSpPr>
            <a:spLocks noGrp="1"/>
          </p:cNvSpPr>
          <p:nvPr>
            <p:ph type="title"/>
          </p:nvPr>
        </p:nvSpPr>
        <p:spPr/>
        <p:txBody>
          <a:bodyPr/>
          <a:lstStyle/>
          <a:p>
            <a:r>
              <a:rPr lang="en-US">
                <a:latin typeface="Avenir Next Demi Bold"/>
              </a:rPr>
              <a:t>SHUTDOWN</a:t>
            </a:r>
            <a:endParaRPr lang="en-US"/>
          </a:p>
        </p:txBody>
      </p:sp>
      <p:sp>
        <p:nvSpPr>
          <p:cNvPr id="3" name="Content Placeholder 2">
            <a:extLst>
              <a:ext uri="{FF2B5EF4-FFF2-40B4-BE49-F238E27FC236}">
                <a16:creationId xmlns:a16="http://schemas.microsoft.com/office/drawing/2014/main" id="{EBBE3032-1645-EF57-60C5-CE3ABB2996A7}"/>
              </a:ext>
            </a:extLst>
          </p:cNvPr>
          <p:cNvSpPr>
            <a:spLocks noGrp="1"/>
          </p:cNvSpPr>
          <p:nvPr>
            <p:ph idx="1"/>
          </p:nvPr>
        </p:nvSpPr>
        <p:spPr>
          <a:xfrm>
            <a:off x="923424" y="1713464"/>
            <a:ext cx="9919704" cy="4271284"/>
          </a:xfrm>
        </p:spPr>
        <p:txBody>
          <a:bodyPr>
            <a:normAutofit/>
          </a:bodyPr>
          <a:lstStyle/>
          <a:p>
            <a:r>
              <a:rPr lang="en-US" sz="2800" dirty="0">
                <a:latin typeface="Avenir Next Demi Bold"/>
              </a:rPr>
              <a:t>Sometimes certain neurotypes may need to "go nonverbal"</a:t>
            </a:r>
            <a:r>
              <a:rPr lang="en-US" sz="2800" dirty="0">
                <a:latin typeface="Avenir Next Medium"/>
              </a:rPr>
              <a:t> </a:t>
            </a:r>
            <a:r>
              <a:rPr lang="en-US" sz="2800" dirty="0">
                <a:latin typeface="Avenir Next"/>
              </a:rPr>
              <a:t>(</a:t>
            </a:r>
            <a:r>
              <a:rPr lang="en-US" sz="2800">
                <a:latin typeface="Avenir Next"/>
              </a:rPr>
              <a:t>employee shuts down) due to overwhelm.</a:t>
            </a:r>
            <a:endParaRPr lang="en-US"/>
          </a:p>
          <a:p>
            <a:pPr lvl="1">
              <a:spcAft>
                <a:spcPts val="0"/>
              </a:spcAft>
              <a:buFont typeface="Courier New" pitchFamily="2" charset="2"/>
              <a:buChar char="o"/>
            </a:pPr>
            <a:r>
              <a:rPr lang="en-US" sz="2600">
                <a:latin typeface="Avenir Next"/>
              </a:rPr>
              <a:t>Requires patience </a:t>
            </a:r>
            <a:endParaRPr lang="en-US"/>
          </a:p>
          <a:p>
            <a:pPr lvl="1">
              <a:spcAft>
                <a:spcPts val="0"/>
              </a:spcAft>
              <a:buFont typeface="Courier New" pitchFamily="2" charset="2"/>
              <a:buChar char="o"/>
            </a:pPr>
            <a:r>
              <a:rPr lang="en-US" sz="2600">
                <a:latin typeface="Avenir Next"/>
              </a:rPr>
              <a:t>clear, direct communication </a:t>
            </a:r>
            <a:endParaRPr lang="en-US"/>
          </a:p>
          <a:p>
            <a:pPr lvl="1">
              <a:spcAft>
                <a:spcPts val="0"/>
              </a:spcAft>
              <a:buFont typeface="Courier New" pitchFamily="2" charset="2"/>
              <a:buChar char="o"/>
            </a:pPr>
            <a:r>
              <a:rPr lang="en-US" sz="2600">
                <a:latin typeface="Avenir Next"/>
              </a:rPr>
              <a:t>respecting their cues</a:t>
            </a:r>
            <a:endParaRPr lang="en-US"/>
          </a:p>
          <a:p>
            <a:pPr lvl="1">
              <a:spcAft>
                <a:spcPts val="0"/>
              </a:spcAft>
              <a:buFont typeface="Courier New" pitchFamily="2" charset="2"/>
              <a:buChar char="o"/>
            </a:pPr>
            <a:r>
              <a:rPr lang="en-US" sz="2600">
                <a:latin typeface="Avenir Next"/>
              </a:rPr>
              <a:t>understanding their unique sensory/processing needs</a:t>
            </a:r>
            <a:endParaRPr lang="en-US" sz="2600"/>
          </a:p>
          <a:p>
            <a:r>
              <a:rPr lang="en-US" sz="2800" dirty="0">
                <a:latin typeface="Avenir Next Medium"/>
              </a:rPr>
              <a:t>Communication before a shutdown is essential for preparing for these moments</a:t>
            </a:r>
          </a:p>
          <a:p>
            <a:pPr lvl="1">
              <a:spcAft>
                <a:spcPts val="0"/>
              </a:spcAft>
              <a:buFont typeface="Courier New" pitchFamily="2" charset="2"/>
              <a:buChar char="o"/>
            </a:pPr>
            <a:endParaRPr lang="en-US">
              <a:latin typeface="Avenir Next Medium"/>
            </a:endParaRPr>
          </a:p>
        </p:txBody>
      </p:sp>
    </p:spTree>
    <p:extLst>
      <p:ext uri="{BB962C8B-B14F-4D97-AF65-F5344CB8AC3E}">
        <p14:creationId xmlns:p14="http://schemas.microsoft.com/office/powerpoint/2010/main" val="4174819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D63C9-46F2-7847-A10A-81B289798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229CEE-ED7B-F637-333D-CFA290DA9411}"/>
              </a:ext>
            </a:extLst>
          </p:cNvPr>
          <p:cNvSpPr>
            <a:spLocks noGrp="1"/>
          </p:cNvSpPr>
          <p:nvPr>
            <p:ph type="title"/>
          </p:nvPr>
        </p:nvSpPr>
        <p:spPr/>
        <p:txBody>
          <a:bodyPr>
            <a:normAutofit/>
          </a:bodyPr>
          <a:lstStyle/>
          <a:p>
            <a:r>
              <a:rPr lang="en-US" sz="4000">
                <a:latin typeface="Avenir Next Demi Bold"/>
              </a:rPr>
              <a:t>DURING SHUTDOWN</a:t>
            </a:r>
            <a:endParaRPr lang="en-US"/>
          </a:p>
        </p:txBody>
      </p:sp>
      <p:sp>
        <p:nvSpPr>
          <p:cNvPr id="3" name="Content Placeholder 2">
            <a:extLst>
              <a:ext uri="{FF2B5EF4-FFF2-40B4-BE49-F238E27FC236}">
                <a16:creationId xmlns:a16="http://schemas.microsoft.com/office/drawing/2014/main" id="{C5A6186D-E5C5-7850-166D-F465687F27E8}"/>
              </a:ext>
            </a:extLst>
          </p:cNvPr>
          <p:cNvSpPr>
            <a:spLocks noGrp="1"/>
          </p:cNvSpPr>
          <p:nvPr>
            <p:ph idx="1"/>
          </p:nvPr>
        </p:nvSpPr>
        <p:spPr>
          <a:xfrm>
            <a:off x="938464" y="2331938"/>
            <a:ext cx="10299032" cy="3652810"/>
          </a:xfrm>
        </p:spPr>
        <p:txBody>
          <a:bodyPr vert="horz" lIns="91440" tIns="45720" rIns="91440" bIns="45720" rtlCol="0" anchor="ctr">
            <a:noAutofit/>
          </a:bodyPr>
          <a:lstStyle/>
          <a:p>
            <a:pPr marL="0" indent="0">
              <a:buNone/>
            </a:pPr>
            <a:endParaRPr lang="en-US" sz="2400"/>
          </a:p>
          <a:p>
            <a:r>
              <a:rPr lang="en-US" sz="2800">
                <a:latin typeface="Avenir Next Medium"/>
              </a:rPr>
              <a:t>An emergency buddy – </a:t>
            </a:r>
          </a:p>
          <a:p>
            <a:pPr lvl="1">
              <a:spcAft>
                <a:spcPts val="0"/>
              </a:spcAft>
              <a:buFont typeface="Courier New" pitchFamily="2" charset="2"/>
              <a:buChar char="o"/>
            </a:pPr>
            <a:r>
              <a:rPr lang="en-US" sz="2600">
                <a:latin typeface="Avenir Next"/>
              </a:rPr>
              <a:t>May be called something else, but the main goal is to ensure there is a trustworthy coworker for a neurodivergent employee in times of an emergency who can guide them during moments they are overwhelmed</a:t>
            </a:r>
          </a:p>
          <a:p>
            <a:endParaRPr lang="en-US"/>
          </a:p>
          <a:p>
            <a:endParaRPr lang="en-US"/>
          </a:p>
        </p:txBody>
      </p:sp>
    </p:spTree>
    <p:extLst>
      <p:ext uri="{BB962C8B-B14F-4D97-AF65-F5344CB8AC3E}">
        <p14:creationId xmlns:p14="http://schemas.microsoft.com/office/powerpoint/2010/main" val="24087516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126CC-CE42-96AB-5CAD-1CFB262D5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A555A-3C22-93F5-672F-A1715077F085}"/>
              </a:ext>
            </a:extLst>
          </p:cNvPr>
          <p:cNvSpPr>
            <a:spLocks noGrp="1"/>
          </p:cNvSpPr>
          <p:nvPr>
            <p:ph type="title"/>
          </p:nvPr>
        </p:nvSpPr>
        <p:spPr/>
        <p:txBody>
          <a:bodyPr/>
          <a:lstStyle/>
          <a:p>
            <a:r>
              <a:rPr lang="en-US">
                <a:latin typeface="Avenir Next Demi Bold"/>
              </a:rPr>
              <a:t>VERBAL AND NON-VERBAL  </a:t>
            </a:r>
            <a:endParaRPr lang="en-US"/>
          </a:p>
        </p:txBody>
      </p:sp>
      <p:sp>
        <p:nvSpPr>
          <p:cNvPr id="3" name="Content Placeholder 2">
            <a:extLst>
              <a:ext uri="{FF2B5EF4-FFF2-40B4-BE49-F238E27FC236}">
                <a16:creationId xmlns:a16="http://schemas.microsoft.com/office/drawing/2014/main" id="{E3DC9295-A2FF-1C47-D851-B9696180F5F8}"/>
              </a:ext>
            </a:extLst>
          </p:cNvPr>
          <p:cNvSpPr>
            <a:spLocks noGrp="1"/>
          </p:cNvSpPr>
          <p:nvPr>
            <p:ph idx="1"/>
          </p:nvPr>
        </p:nvSpPr>
        <p:spPr>
          <a:xfrm>
            <a:off x="923424" y="1713464"/>
            <a:ext cx="4580521" cy="4271284"/>
          </a:xfrm>
        </p:spPr>
        <p:txBody>
          <a:bodyPr/>
          <a:lstStyle/>
          <a:p>
            <a:pPr marL="0" indent="0">
              <a:spcAft>
                <a:spcPts val="0"/>
              </a:spcAft>
              <a:buNone/>
            </a:pPr>
            <a:r>
              <a:rPr lang="en-US" sz="2400" dirty="0">
                <a:latin typeface="Avenir Next Demi Bold"/>
              </a:rPr>
              <a:t>Though not required, some employees may even prefer having signs on their door or on their name badge that show their current availability verbally</a:t>
            </a:r>
          </a:p>
          <a:p>
            <a:pPr lvl="1">
              <a:spcAft>
                <a:spcPts val="0"/>
              </a:spcAft>
              <a:buFont typeface="Courier New" pitchFamily="2" charset="2"/>
              <a:buChar char="o"/>
            </a:pPr>
            <a:r>
              <a:rPr lang="en-US" sz="2400" dirty="0">
                <a:latin typeface="Avenir Next Medium"/>
              </a:rPr>
              <a:t>Color coding can be helpful</a:t>
            </a:r>
          </a:p>
          <a:p>
            <a:pPr lvl="1">
              <a:spcAft>
                <a:spcPts val="0"/>
              </a:spcAft>
              <a:buFont typeface="Courier New" pitchFamily="2" charset="2"/>
              <a:buChar char="o"/>
            </a:pPr>
            <a:r>
              <a:rPr lang="en-US" sz="2400" dirty="0">
                <a:latin typeface="Avenir Next Medium"/>
              </a:rPr>
              <a:t>This can also be helpful when employees wear headphones</a:t>
            </a:r>
          </a:p>
        </p:txBody>
      </p:sp>
      <p:pic>
        <p:nvPicPr>
          <p:cNvPr id="4" name="Picture 3" descr="A group of signs on a table&#10;&#10;AI-generated content may be incorrect.">
            <a:extLst>
              <a:ext uri="{FF2B5EF4-FFF2-40B4-BE49-F238E27FC236}">
                <a16:creationId xmlns:a16="http://schemas.microsoft.com/office/drawing/2014/main" id="{5A54292C-41C0-0371-386C-637B7B7B1FE7}"/>
              </a:ext>
            </a:extLst>
          </p:cNvPr>
          <p:cNvPicPr>
            <a:picLocks noChangeAspect="1"/>
          </p:cNvPicPr>
          <p:nvPr/>
        </p:nvPicPr>
        <p:blipFill>
          <a:blip r:embed="rId2"/>
          <a:srcRect l="16120" t="26642" r="12411" b="11496"/>
          <a:stretch>
            <a:fillRect/>
          </a:stretch>
        </p:blipFill>
        <p:spPr>
          <a:xfrm>
            <a:off x="6199139" y="2150780"/>
            <a:ext cx="5347381" cy="3628023"/>
          </a:xfrm>
          <a:prstGeom prst="rect">
            <a:avLst/>
          </a:prstGeom>
        </p:spPr>
      </p:pic>
    </p:spTree>
    <p:extLst>
      <p:ext uri="{BB962C8B-B14F-4D97-AF65-F5344CB8AC3E}">
        <p14:creationId xmlns:p14="http://schemas.microsoft.com/office/powerpoint/2010/main" val="36444283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04632-5918-76F2-F844-037FBBA452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C94FA-B7C1-780A-33D7-519CAEAFD5CC}"/>
              </a:ext>
            </a:extLst>
          </p:cNvPr>
          <p:cNvSpPr>
            <a:spLocks noGrp="1"/>
          </p:cNvSpPr>
          <p:nvPr>
            <p:ph type="title"/>
          </p:nvPr>
        </p:nvSpPr>
        <p:spPr/>
        <p:txBody>
          <a:bodyPr/>
          <a:lstStyle/>
          <a:p>
            <a:r>
              <a:rPr lang="en-US">
                <a:latin typeface="Avenir Next Demi Bold"/>
              </a:rPr>
              <a:t>VERBAL AND NON-VERBAL  </a:t>
            </a:r>
            <a:endParaRPr lang="en-US"/>
          </a:p>
        </p:txBody>
      </p:sp>
      <p:sp>
        <p:nvSpPr>
          <p:cNvPr id="3" name="Content Placeholder 2">
            <a:extLst>
              <a:ext uri="{FF2B5EF4-FFF2-40B4-BE49-F238E27FC236}">
                <a16:creationId xmlns:a16="http://schemas.microsoft.com/office/drawing/2014/main" id="{2A2B544D-C84A-DCB1-6441-5E8CE44F49B9}"/>
              </a:ext>
            </a:extLst>
          </p:cNvPr>
          <p:cNvSpPr>
            <a:spLocks noGrp="1"/>
          </p:cNvSpPr>
          <p:nvPr>
            <p:ph idx="1"/>
          </p:nvPr>
        </p:nvSpPr>
        <p:spPr>
          <a:xfrm>
            <a:off x="923424" y="1713464"/>
            <a:ext cx="9893786" cy="4271284"/>
          </a:xfrm>
        </p:spPr>
        <p:txBody>
          <a:bodyPr/>
          <a:lstStyle/>
          <a:p>
            <a:pPr marL="0" indent="0">
              <a:buNone/>
            </a:pPr>
            <a:endParaRPr lang="en-US" sz="3200" dirty="0">
              <a:latin typeface="Avenir Next Medium"/>
            </a:endParaRPr>
          </a:p>
          <a:p>
            <a:r>
              <a:rPr lang="en-US" sz="3200">
                <a:latin typeface="Avenir Next Medium"/>
              </a:rPr>
              <a:t>Make sure when you make trainings that any signage is also clear</a:t>
            </a:r>
            <a:endParaRPr lang="en-US" sz="3200" dirty="0">
              <a:latin typeface="Avenir Next Medium"/>
            </a:endParaRPr>
          </a:p>
          <a:p>
            <a:r>
              <a:rPr lang="en-US" sz="3200" dirty="0">
                <a:latin typeface="Avenir Next Medium"/>
              </a:rPr>
              <a:t>Examples to follow</a:t>
            </a:r>
          </a:p>
        </p:txBody>
      </p:sp>
    </p:spTree>
    <p:extLst>
      <p:ext uri="{BB962C8B-B14F-4D97-AF65-F5344CB8AC3E}">
        <p14:creationId xmlns:p14="http://schemas.microsoft.com/office/powerpoint/2010/main" val="33637097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EDE41-09B0-E010-0740-0A524EE3DFE9}"/>
              </a:ext>
            </a:extLst>
          </p:cNvPr>
          <p:cNvSpPr>
            <a:spLocks noGrp="1"/>
          </p:cNvSpPr>
          <p:nvPr>
            <p:ph type="title"/>
          </p:nvPr>
        </p:nvSpPr>
        <p:spPr/>
        <p:txBody>
          <a:bodyPr/>
          <a:lstStyle/>
          <a:p>
            <a:r>
              <a:rPr lang="en-US">
                <a:latin typeface="Avenir Next Demi Bold"/>
              </a:rPr>
              <a:t>EXAMPLE UNCLEAR </a:t>
            </a:r>
            <a:endParaRPr lang="en-US"/>
          </a:p>
        </p:txBody>
      </p:sp>
      <p:sp>
        <p:nvSpPr>
          <p:cNvPr id="3" name="Content Placeholder 2">
            <a:extLst>
              <a:ext uri="{FF2B5EF4-FFF2-40B4-BE49-F238E27FC236}">
                <a16:creationId xmlns:a16="http://schemas.microsoft.com/office/drawing/2014/main" id="{F51A173B-1F2B-CE30-23CA-C379F3EC2CE2}"/>
              </a:ext>
            </a:extLst>
          </p:cNvPr>
          <p:cNvSpPr>
            <a:spLocks noGrp="1"/>
          </p:cNvSpPr>
          <p:nvPr>
            <p:ph idx="1"/>
          </p:nvPr>
        </p:nvSpPr>
        <p:spPr>
          <a:xfrm>
            <a:off x="923424" y="2107626"/>
            <a:ext cx="6099438" cy="3877122"/>
          </a:xfrm>
        </p:spPr>
        <p:txBody>
          <a:bodyPr>
            <a:normAutofit fontScale="85000" lnSpcReduction="20000"/>
          </a:bodyPr>
          <a:lstStyle/>
          <a:p>
            <a:r>
              <a:rPr lang="en-US" dirty="0">
                <a:latin typeface="Avenir Next Medium"/>
              </a:rPr>
              <a:t>Imagine a notice that says the following:</a:t>
            </a:r>
          </a:p>
          <a:p>
            <a:r>
              <a:rPr lang="en-US" dirty="0">
                <a:latin typeface="Avenir Next Medium"/>
              </a:rPr>
              <a:t>Due to new ordinance 3.8 of the safety committee, we must all be cautious of hearing loss</a:t>
            </a:r>
            <a:endParaRPr lang="en-US" dirty="0"/>
          </a:p>
          <a:p>
            <a:r>
              <a:rPr lang="en-US" dirty="0">
                <a:latin typeface="Avenir Next Medium"/>
              </a:rPr>
              <a:t>When you are exposed to high noise levels, serious and permanent damage can result </a:t>
            </a:r>
            <a:endParaRPr lang="en-US" dirty="0"/>
          </a:p>
          <a:p>
            <a:r>
              <a:rPr lang="en-US" dirty="0">
                <a:latin typeface="Avenir Next Medium"/>
              </a:rPr>
              <a:t>Although you may believe you are getting used to high noise levels, this usually means you are enduring hearing loss </a:t>
            </a:r>
            <a:endParaRPr lang="en-US" dirty="0"/>
          </a:p>
          <a:p>
            <a:r>
              <a:rPr lang="en-US" dirty="0">
                <a:latin typeface="Avenir Next Medium"/>
              </a:rPr>
              <a:t>If the noise level is loud enough that you have to “get used to it,” hearing protection is probably necessary</a:t>
            </a:r>
            <a:endParaRPr lang="en-US" dirty="0"/>
          </a:p>
          <a:p>
            <a:r>
              <a:rPr lang="en-US" dirty="0">
                <a:latin typeface="Avenir Next Medium"/>
              </a:rPr>
              <a:t>If you must raise your voice to be heard in the workplace, noise levels should be evaluated to ensure excessive exposures are controlled</a:t>
            </a:r>
          </a:p>
          <a:p>
            <a:r>
              <a:rPr lang="en-US" dirty="0">
                <a:latin typeface="Avenir Next Medium"/>
              </a:rPr>
              <a:t>Contact your manager asap if you believe changes need to be made or if you are suffering from hearing loss</a:t>
            </a:r>
            <a:endParaRPr lang="en-US" dirty="0"/>
          </a:p>
          <a:p>
            <a:endParaRPr lang="en-US"/>
          </a:p>
        </p:txBody>
      </p:sp>
      <p:sp>
        <p:nvSpPr>
          <p:cNvPr id="4" name="Rectangle 3">
            <a:extLst>
              <a:ext uri="{FF2B5EF4-FFF2-40B4-BE49-F238E27FC236}">
                <a16:creationId xmlns:a16="http://schemas.microsoft.com/office/drawing/2014/main" id="{D9EB079A-DB7D-B44E-AD36-63273B28D4B5}"/>
              </a:ext>
            </a:extLst>
          </p:cNvPr>
          <p:cNvSpPr/>
          <p:nvPr/>
        </p:nvSpPr>
        <p:spPr>
          <a:xfrm>
            <a:off x="7645215" y="2005597"/>
            <a:ext cx="3204818" cy="4126270"/>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BEF2E375-AF78-2ABB-9CB3-5DFE0421206A}"/>
              </a:ext>
            </a:extLst>
          </p:cNvPr>
          <p:cNvSpPr txBox="1">
            <a:spLocks/>
          </p:cNvSpPr>
          <p:nvPr/>
        </p:nvSpPr>
        <p:spPr>
          <a:xfrm>
            <a:off x="7873649" y="2770805"/>
            <a:ext cx="2682181" cy="3804754"/>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pitchFamily="2" charset="2"/>
              <a:buChar char="Ø"/>
              <a:defRPr sz="2000" b="0" i="0" kern="1200">
                <a:solidFill>
                  <a:schemeClr val="tx1">
                    <a:lumMod val="65000"/>
                    <a:lumOff val="35000"/>
                  </a:schemeClr>
                </a:solidFill>
                <a:latin typeface="Avenir Next Medium" panose="020B0503020202020204" pitchFamily="34" charset="0"/>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pitchFamily="2" charset="2"/>
              <a:buChar char="Ø"/>
              <a:defRPr sz="1800" b="0" i="0" kern="1200">
                <a:solidFill>
                  <a:schemeClr val="tx1">
                    <a:lumMod val="65000"/>
                    <a:lumOff val="35000"/>
                  </a:schemeClr>
                </a:solidFill>
                <a:latin typeface="Avenir Next" panose="020B0503020202020204" pitchFamily="34" charset="0"/>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pitchFamily="2" charset="2"/>
              <a:buChar char="Ø"/>
              <a:defRPr sz="1600" b="0" i="0" kern="1200">
                <a:solidFill>
                  <a:schemeClr val="tx1">
                    <a:lumMod val="65000"/>
                    <a:lumOff val="35000"/>
                  </a:schemeClr>
                </a:solidFill>
                <a:latin typeface="Avenir Next" panose="020B0503020202020204" pitchFamily="34" charset="0"/>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pitchFamily="2" charset="2"/>
              <a:buChar char="Ø"/>
              <a:defRPr sz="1400" b="0" i="0" kern="1200">
                <a:solidFill>
                  <a:schemeClr val="tx1">
                    <a:lumMod val="65000"/>
                    <a:lumOff val="35000"/>
                  </a:schemeClr>
                </a:solidFill>
                <a:latin typeface="Avenir Next" panose="020B0503020202020204" pitchFamily="34" charset="0"/>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pitchFamily="2" charset="2"/>
              <a:buChar char="Ø"/>
              <a:defRPr sz="1400" b="0" i="0" kern="1200">
                <a:solidFill>
                  <a:schemeClr val="tx1">
                    <a:lumMod val="65000"/>
                    <a:lumOff val="35000"/>
                  </a:schemeClr>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r>
              <a:rPr lang="en-US" sz="800">
                <a:latin typeface="Avenir Next Medium"/>
              </a:rPr>
              <a:t>Due to new ordinance 3.8 of the safety committee, we must all be cautious of hearing loss </a:t>
            </a:r>
            <a:endParaRPr lang="en-US" sz="800">
              <a:solidFill>
                <a:srgbClr val="595959"/>
              </a:solidFill>
            </a:endParaRPr>
          </a:p>
          <a:p>
            <a:r>
              <a:rPr lang="en-US" sz="800">
                <a:latin typeface="Avenir Next Medium"/>
              </a:rPr>
              <a:t>When you are exposed to high noise levels, serious and permanent damage can result </a:t>
            </a:r>
            <a:endParaRPr lang="en-US" sz="800"/>
          </a:p>
          <a:p>
            <a:r>
              <a:rPr lang="en-US" sz="800">
                <a:latin typeface="Avenir Next Medium"/>
              </a:rPr>
              <a:t>Although you may believe you are getting used to high noise levels, this usually means you are enduring hearing loss </a:t>
            </a:r>
            <a:endParaRPr lang="en-US" sz="800"/>
          </a:p>
          <a:p>
            <a:r>
              <a:rPr lang="en-US" sz="800">
                <a:latin typeface="Avenir Next Medium"/>
              </a:rPr>
              <a:t>If the noise level is loud enough that you have to “get used to it,” hearing protection is probably necessary </a:t>
            </a:r>
            <a:endParaRPr lang="en-US" sz="800"/>
          </a:p>
          <a:p>
            <a:r>
              <a:rPr lang="en-US" sz="800">
                <a:latin typeface="Avenir Next Medium"/>
              </a:rPr>
              <a:t>If you must raise your voice to be heard in the workplace, noise levels should be evaluated to ensure excessive exposures are controlled </a:t>
            </a:r>
            <a:endParaRPr lang="en-US" sz="800"/>
          </a:p>
          <a:p>
            <a:r>
              <a:rPr lang="en-US" sz="800">
                <a:latin typeface="Avenir Next Medium"/>
              </a:rPr>
              <a:t>Contact your manager asap if you believe changes need to be made or if you are suffering from hearing loss </a:t>
            </a:r>
            <a:endParaRPr lang="en-US" sz="800"/>
          </a:p>
          <a:p>
            <a:endParaRPr lang="en-US"/>
          </a:p>
          <a:p>
            <a:endParaRPr lang="en-US"/>
          </a:p>
        </p:txBody>
      </p:sp>
      <p:sp>
        <p:nvSpPr>
          <p:cNvPr id="7" name="TextBox 6">
            <a:extLst>
              <a:ext uri="{FF2B5EF4-FFF2-40B4-BE49-F238E27FC236}">
                <a16:creationId xmlns:a16="http://schemas.microsoft.com/office/drawing/2014/main" id="{897B7086-E95B-33A7-4A0F-F4EF2ED46F1A}"/>
              </a:ext>
            </a:extLst>
          </p:cNvPr>
          <p:cNvSpPr txBox="1"/>
          <p:nvPr/>
        </p:nvSpPr>
        <p:spPr>
          <a:xfrm>
            <a:off x="8349975" y="2111926"/>
            <a:ext cx="2675330" cy="651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a:t>SAFETY NOTICE – PLEASE REVIEW</a:t>
            </a:r>
          </a:p>
        </p:txBody>
      </p:sp>
    </p:spTree>
    <p:extLst>
      <p:ext uri="{BB962C8B-B14F-4D97-AF65-F5344CB8AC3E}">
        <p14:creationId xmlns:p14="http://schemas.microsoft.com/office/powerpoint/2010/main" val="3559573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B9BB9-3493-6273-10C1-4577827593C7}"/>
              </a:ext>
            </a:extLst>
          </p:cNvPr>
          <p:cNvSpPr>
            <a:spLocks noGrp="1"/>
          </p:cNvSpPr>
          <p:nvPr>
            <p:ph type="title"/>
          </p:nvPr>
        </p:nvSpPr>
        <p:spPr/>
        <p:txBody>
          <a:bodyPr/>
          <a:lstStyle/>
          <a:p>
            <a:r>
              <a:rPr lang="en-US">
                <a:latin typeface="Avenir Next Demi Bold"/>
              </a:rPr>
              <a:t>EXAMPLE CLEAR VISUALS AND DESCRIPTIONS</a:t>
            </a:r>
            <a:endParaRPr lang="en-US"/>
          </a:p>
        </p:txBody>
      </p:sp>
      <p:sp>
        <p:nvSpPr>
          <p:cNvPr id="7" name="TextBox 6">
            <a:extLst>
              <a:ext uri="{FF2B5EF4-FFF2-40B4-BE49-F238E27FC236}">
                <a16:creationId xmlns:a16="http://schemas.microsoft.com/office/drawing/2014/main" id="{CAEC085E-285E-A8F4-8BB9-4B3334405A73}"/>
              </a:ext>
            </a:extLst>
          </p:cNvPr>
          <p:cNvSpPr txBox="1"/>
          <p:nvPr/>
        </p:nvSpPr>
        <p:spPr>
          <a:xfrm>
            <a:off x="466167" y="1743945"/>
            <a:ext cx="6148435"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solidFill>
                  <a:srgbClr val="595959"/>
                </a:solidFill>
                <a:latin typeface="Avenir Next Medium"/>
                <a:ea typeface="+mn-lt"/>
                <a:cs typeface="+mn-lt"/>
              </a:rPr>
              <a:t>The last slide was too wordy</a:t>
            </a:r>
            <a:endParaRPr lang="en-US">
              <a:latin typeface="Avenir Next Medium"/>
            </a:endParaRPr>
          </a:p>
          <a:p>
            <a:endParaRPr lang="en-US">
              <a:latin typeface="Avenir Next Medium"/>
            </a:endParaRPr>
          </a:p>
          <a:p>
            <a:r>
              <a:rPr lang="en-US" sz="2200">
                <a:solidFill>
                  <a:srgbClr val="595959"/>
                </a:solidFill>
                <a:latin typeface="Avenir Next Medium"/>
                <a:ea typeface="+mn-lt"/>
                <a:cs typeface="+mn-lt"/>
              </a:rPr>
              <a:t>Hearing protection should be first and foremost</a:t>
            </a:r>
            <a:endParaRPr lang="en-US" sz="2200">
              <a:solidFill>
                <a:srgbClr val="595959"/>
              </a:solidFill>
              <a:latin typeface="Avenir Next Medium"/>
            </a:endParaRPr>
          </a:p>
          <a:p>
            <a:endParaRPr lang="en-US" sz="2200">
              <a:solidFill>
                <a:srgbClr val="595959"/>
              </a:solidFill>
              <a:latin typeface="Avenir Next Medium"/>
            </a:endParaRPr>
          </a:p>
          <a:p>
            <a:r>
              <a:rPr lang="en-US" sz="2200">
                <a:solidFill>
                  <a:srgbClr val="595959"/>
                </a:solidFill>
                <a:latin typeface="Avenir Next Medium"/>
                <a:ea typeface="+mn-lt"/>
                <a:cs typeface="+mn-lt"/>
              </a:rPr>
              <a:t>Contact Information should be readily available</a:t>
            </a:r>
          </a:p>
          <a:p>
            <a:endParaRPr lang="en-US">
              <a:solidFill>
                <a:srgbClr val="000000"/>
              </a:solidFill>
              <a:latin typeface="Avenir Next Medium"/>
              <a:ea typeface="+mn-lt"/>
              <a:cs typeface="+mn-lt"/>
            </a:endParaRPr>
          </a:p>
          <a:p>
            <a:endParaRPr lang="en-US">
              <a:solidFill>
                <a:srgbClr val="000000"/>
              </a:solidFill>
              <a:latin typeface="Avenir Next Medium"/>
            </a:endParaRPr>
          </a:p>
        </p:txBody>
      </p:sp>
      <p:pic>
        <p:nvPicPr>
          <p:cNvPr id="5" name="Picture 4" descr="A yellow and black sign with black text&#10;&#10;AI-generated content may be incorrect.">
            <a:extLst>
              <a:ext uri="{FF2B5EF4-FFF2-40B4-BE49-F238E27FC236}">
                <a16:creationId xmlns:a16="http://schemas.microsoft.com/office/drawing/2014/main" id="{05926F13-22E0-9D95-4EC0-528D096405E5}"/>
              </a:ext>
            </a:extLst>
          </p:cNvPr>
          <p:cNvPicPr>
            <a:picLocks noChangeAspect="1"/>
          </p:cNvPicPr>
          <p:nvPr/>
        </p:nvPicPr>
        <p:blipFill>
          <a:blip r:embed="rId2"/>
          <a:stretch>
            <a:fillRect/>
          </a:stretch>
        </p:blipFill>
        <p:spPr>
          <a:xfrm>
            <a:off x="7246143" y="1714499"/>
            <a:ext cx="3754041" cy="4697016"/>
          </a:xfrm>
          <a:prstGeom prst="rect">
            <a:avLst/>
          </a:prstGeom>
        </p:spPr>
      </p:pic>
    </p:spTree>
    <p:extLst>
      <p:ext uri="{BB962C8B-B14F-4D97-AF65-F5344CB8AC3E}">
        <p14:creationId xmlns:p14="http://schemas.microsoft.com/office/powerpoint/2010/main" val="3727891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a:latin typeface="Avenir Next Demi Bold"/>
              </a:rPr>
              <a:t>Safety Included 2026</a:t>
            </a:r>
            <a:endParaRPr lang="en-US"/>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489776" y="2059083"/>
            <a:ext cx="10919903" cy="4115885"/>
          </a:xfrm>
        </p:spPr>
        <p:txBody>
          <a:bodyPr>
            <a:noAutofit/>
          </a:bodyPr>
          <a:lstStyle/>
          <a:p>
            <a:r>
              <a:rPr lang="en-US" sz="3200">
                <a:latin typeface="Avenir Next Medium"/>
              </a:rPr>
              <a:t>OSHA’s recommended practices for safety and health programs present a step-by-step approach to implementing a safety and health program, built around seven core elements that make up a successful program.</a:t>
            </a:r>
          </a:p>
          <a:p>
            <a:r>
              <a:rPr lang="en-US" sz="3200">
                <a:latin typeface="Avenir Next Medium"/>
              </a:rPr>
              <a:t>The main goal of safety and health programs is to prevent workplace injuries, illnesses, and deaths, as well as the suffering and financial hardship these events can cause for workers, their families, and employers</a:t>
            </a:r>
            <a:r>
              <a:rPr lang="en-US">
                <a:latin typeface="Avenir Next Medium"/>
              </a:rPr>
              <a:t>.</a:t>
            </a:r>
            <a:r>
              <a:rPr lang="en-US">
                <a:solidFill>
                  <a:schemeClr val="tx2">
                    <a:lumMod val="76000"/>
                  </a:schemeClr>
                </a:solidFill>
                <a:latin typeface="Avenir Next Medium"/>
              </a:rPr>
              <a:t> </a:t>
            </a:r>
            <a:endParaRPr lang="en-US" sz="2200">
              <a:solidFill>
                <a:schemeClr val="tx2">
                  <a:lumMod val="76000"/>
                </a:schemeClr>
              </a:solidFill>
              <a:latin typeface="Avenir Next Medium"/>
            </a:endParaRPr>
          </a:p>
        </p:txBody>
      </p:sp>
    </p:spTree>
    <p:extLst>
      <p:ext uri="{BB962C8B-B14F-4D97-AF65-F5344CB8AC3E}">
        <p14:creationId xmlns:p14="http://schemas.microsoft.com/office/powerpoint/2010/main" val="7178226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4C9D8-6DF1-29D0-FD3E-56A23067AD21}"/>
              </a:ext>
            </a:extLst>
          </p:cNvPr>
          <p:cNvSpPr>
            <a:spLocks noGrp="1"/>
          </p:cNvSpPr>
          <p:nvPr>
            <p:ph type="title"/>
          </p:nvPr>
        </p:nvSpPr>
        <p:spPr/>
        <p:txBody>
          <a:bodyPr/>
          <a:lstStyle/>
          <a:p>
            <a:r>
              <a:rPr lang="en-US">
                <a:latin typeface="Avenir Next Demi Bold"/>
              </a:rPr>
              <a:t>UNIVERSAL DESIGN METHODS</a:t>
            </a:r>
            <a:endParaRPr lang="en-US"/>
          </a:p>
        </p:txBody>
      </p:sp>
      <p:sp>
        <p:nvSpPr>
          <p:cNvPr id="3" name="Content Placeholder 2">
            <a:extLst>
              <a:ext uri="{FF2B5EF4-FFF2-40B4-BE49-F238E27FC236}">
                <a16:creationId xmlns:a16="http://schemas.microsoft.com/office/drawing/2014/main" id="{052FC567-0310-D161-218C-270F0B78EB76}"/>
              </a:ext>
            </a:extLst>
          </p:cNvPr>
          <p:cNvSpPr>
            <a:spLocks noGrp="1"/>
          </p:cNvSpPr>
          <p:nvPr>
            <p:ph idx="1"/>
          </p:nvPr>
        </p:nvSpPr>
        <p:spPr/>
        <p:txBody>
          <a:bodyPr/>
          <a:lstStyle/>
          <a:p>
            <a:pPr marL="0" indent="0">
              <a:buNone/>
            </a:pPr>
            <a:endParaRPr lang="en-US" sz="2400"/>
          </a:p>
          <a:p>
            <a:r>
              <a:rPr lang="en-US" sz="2800" b="1" dirty="0">
                <a:latin typeface="Avenir Next Medium"/>
              </a:rPr>
              <a:t>Universal design allows educators and learners to set clear goals, anticipate environmental barriers, create meaningful options, and fully embrace human variability</a:t>
            </a:r>
          </a:p>
          <a:p>
            <a:r>
              <a:rPr lang="en-US" sz="2400" dirty="0">
                <a:latin typeface="Avenir Next Medium"/>
              </a:rPr>
              <a:t>Having multiple methods to learn safety ensures that everyone has the resources they need to learn processes, regardless of neurotype</a:t>
            </a:r>
            <a:endParaRPr lang="en-US" sz="2400" dirty="0"/>
          </a:p>
          <a:p>
            <a:r>
              <a:rPr lang="en-US" sz="2400" dirty="0">
                <a:latin typeface="Avenir Next Medium"/>
              </a:rPr>
              <a:t>Consider making step by step documents, signs, videos, and plan on </a:t>
            </a:r>
            <a:r>
              <a:rPr lang="en-US" sz="2400">
                <a:latin typeface="Avenir Next Medium"/>
              </a:rPr>
              <a:t>showing processes in person</a:t>
            </a:r>
          </a:p>
        </p:txBody>
      </p:sp>
    </p:spTree>
    <p:extLst>
      <p:ext uri="{BB962C8B-B14F-4D97-AF65-F5344CB8AC3E}">
        <p14:creationId xmlns:p14="http://schemas.microsoft.com/office/powerpoint/2010/main" val="2173239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00374-CFB8-E6AD-746C-0F1E6F935005}"/>
              </a:ext>
            </a:extLst>
          </p:cNvPr>
          <p:cNvSpPr>
            <a:spLocks noGrp="1"/>
          </p:cNvSpPr>
          <p:nvPr>
            <p:ph type="title"/>
          </p:nvPr>
        </p:nvSpPr>
        <p:spPr/>
        <p:txBody>
          <a:bodyPr>
            <a:normAutofit/>
          </a:bodyPr>
          <a:lstStyle/>
          <a:p>
            <a:r>
              <a:rPr lang="en-US" b="0">
                <a:latin typeface="Avenir Next Demi Bold"/>
              </a:rPr>
              <a:t>TIME BUFFERED SCHEDULES</a:t>
            </a:r>
            <a:endParaRPr lang="en-US">
              <a:latin typeface="Avenir Next Demi Bold"/>
            </a:endParaRPr>
          </a:p>
        </p:txBody>
      </p:sp>
      <p:sp>
        <p:nvSpPr>
          <p:cNvPr id="3" name="Content Placeholder 2">
            <a:extLst>
              <a:ext uri="{FF2B5EF4-FFF2-40B4-BE49-F238E27FC236}">
                <a16:creationId xmlns:a16="http://schemas.microsoft.com/office/drawing/2014/main" id="{7FC79599-D3DA-9BD6-2C2F-FD48912F4689}"/>
              </a:ext>
            </a:extLst>
          </p:cNvPr>
          <p:cNvSpPr>
            <a:spLocks noGrp="1"/>
          </p:cNvSpPr>
          <p:nvPr>
            <p:ph idx="1"/>
          </p:nvPr>
        </p:nvSpPr>
        <p:spPr/>
        <p:txBody>
          <a:bodyPr/>
          <a:lstStyle/>
          <a:p>
            <a:r>
              <a:rPr lang="en-US" sz="2800" dirty="0">
                <a:latin typeface="Avenir Next Medium"/>
              </a:rPr>
              <a:t>Time-buffered schedules to allow for processing and reflection, for all neurotypes</a:t>
            </a:r>
          </a:p>
          <a:p>
            <a:r>
              <a:rPr lang="en-US" sz="2800" dirty="0">
                <a:latin typeface="Avenir Next Medium"/>
              </a:rPr>
              <a:t>Consider having breaks during long trainings, or breaks in video trainings</a:t>
            </a:r>
          </a:p>
          <a:p>
            <a:endParaRPr lang="en-US"/>
          </a:p>
        </p:txBody>
      </p:sp>
    </p:spTree>
    <p:extLst>
      <p:ext uri="{BB962C8B-B14F-4D97-AF65-F5344CB8AC3E}">
        <p14:creationId xmlns:p14="http://schemas.microsoft.com/office/powerpoint/2010/main" val="13848933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EFC38-BFD7-BA08-5A7A-B9482FFB5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7C91EF-5920-E6FC-7990-BD19DD603CEA}"/>
              </a:ext>
            </a:extLst>
          </p:cNvPr>
          <p:cNvSpPr>
            <a:spLocks noGrp="1"/>
          </p:cNvSpPr>
          <p:nvPr>
            <p:ph type="title"/>
          </p:nvPr>
        </p:nvSpPr>
        <p:spPr/>
        <p:txBody>
          <a:bodyPr>
            <a:normAutofit/>
          </a:bodyPr>
          <a:lstStyle/>
          <a:p>
            <a:r>
              <a:rPr lang="en-US" b="0">
                <a:latin typeface="Avenir Next Demi Bold"/>
              </a:rPr>
              <a:t>MEMORY CAPACITY</a:t>
            </a:r>
          </a:p>
        </p:txBody>
      </p:sp>
      <p:sp>
        <p:nvSpPr>
          <p:cNvPr id="3" name="Content Placeholder 2">
            <a:extLst>
              <a:ext uri="{FF2B5EF4-FFF2-40B4-BE49-F238E27FC236}">
                <a16:creationId xmlns:a16="http://schemas.microsoft.com/office/drawing/2014/main" id="{3EE0FC9C-C6B5-76DA-75A8-78572300165D}"/>
              </a:ext>
            </a:extLst>
          </p:cNvPr>
          <p:cNvSpPr>
            <a:spLocks noGrp="1"/>
          </p:cNvSpPr>
          <p:nvPr>
            <p:ph idx="1"/>
          </p:nvPr>
        </p:nvSpPr>
        <p:spPr/>
        <p:txBody>
          <a:bodyPr/>
          <a:lstStyle/>
          <a:p>
            <a:r>
              <a:rPr lang="en-US" sz="2800">
                <a:latin typeface="Avenir Next Medium"/>
              </a:rPr>
              <a:t>Even after all you can do to make a training, consider</a:t>
            </a:r>
            <a:r>
              <a:rPr lang="en-US" sz="2800" dirty="0">
                <a:latin typeface="Avenir Next Medium"/>
              </a:rPr>
              <a:t> memory capacity</a:t>
            </a:r>
            <a:endParaRPr lang="en-US" sz="2800" dirty="0"/>
          </a:p>
          <a:p>
            <a:r>
              <a:rPr lang="en-US" sz="2800">
                <a:latin typeface="Avenir Next Medium"/>
              </a:rPr>
              <a:t>On average, it is estimated 50% of what is learned, is immediately forgotten </a:t>
            </a:r>
            <a:endParaRPr lang="en-US" sz="2800"/>
          </a:p>
          <a:p>
            <a:r>
              <a:rPr lang="en-US" sz="2800">
                <a:latin typeface="Avenir Next Medium"/>
              </a:rPr>
              <a:t>Spaced Learning helps retain what is taught</a:t>
            </a:r>
            <a:endParaRPr lang="en-US" sz="2800"/>
          </a:p>
          <a:p>
            <a:endParaRPr lang="en-US"/>
          </a:p>
        </p:txBody>
      </p:sp>
    </p:spTree>
    <p:extLst>
      <p:ext uri="{BB962C8B-B14F-4D97-AF65-F5344CB8AC3E}">
        <p14:creationId xmlns:p14="http://schemas.microsoft.com/office/powerpoint/2010/main" val="28846627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0F14E-4D5A-5261-C914-605A4714A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61A5F-F351-2197-176E-F1BFF3DEB739}"/>
              </a:ext>
            </a:extLst>
          </p:cNvPr>
          <p:cNvSpPr>
            <a:spLocks noGrp="1"/>
          </p:cNvSpPr>
          <p:nvPr>
            <p:ph type="title"/>
          </p:nvPr>
        </p:nvSpPr>
        <p:spPr/>
        <p:txBody>
          <a:bodyPr>
            <a:normAutofit/>
          </a:bodyPr>
          <a:lstStyle/>
          <a:p>
            <a:r>
              <a:rPr lang="en-US" b="0">
                <a:latin typeface="Avenir Next Demi Bold"/>
              </a:rPr>
              <a:t>MEMORY CAPACITY</a:t>
            </a:r>
          </a:p>
        </p:txBody>
      </p:sp>
      <p:sp>
        <p:nvSpPr>
          <p:cNvPr id="3" name="Content Placeholder 2">
            <a:extLst>
              <a:ext uri="{FF2B5EF4-FFF2-40B4-BE49-F238E27FC236}">
                <a16:creationId xmlns:a16="http://schemas.microsoft.com/office/drawing/2014/main" id="{508A2132-5F7F-B03D-3665-DDCD3F9283D6}"/>
              </a:ext>
            </a:extLst>
          </p:cNvPr>
          <p:cNvSpPr>
            <a:spLocks noGrp="1"/>
          </p:cNvSpPr>
          <p:nvPr>
            <p:ph idx="1"/>
          </p:nvPr>
        </p:nvSpPr>
        <p:spPr/>
        <p:txBody>
          <a:bodyPr/>
          <a:lstStyle/>
          <a:p>
            <a:endParaRPr lang="en-US"/>
          </a:p>
          <a:p>
            <a:endParaRPr lang="en-US"/>
          </a:p>
        </p:txBody>
      </p:sp>
      <p:pic>
        <p:nvPicPr>
          <p:cNvPr id="5" name="Picture 4">
            <a:extLst>
              <a:ext uri="{FF2B5EF4-FFF2-40B4-BE49-F238E27FC236}">
                <a16:creationId xmlns:a16="http://schemas.microsoft.com/office/drawing/2014/main" id="{34791A8F-0512-D1BC-591A-DA7D7DC6BACD}"/>
              </a:ext>
            </a:extLst>
          </p:cNvPr>
          <p:cNvPicPr>
            <a:picLocks noChangeAspect="1"/>
          </p:cNvPicPr>
          <p:nvPr/>
        </p:nvPicPr>
        <p:blipFill>
          <a:blip r:embed="rId2"/>
          <a:stretch>
            <a:fillRect/>
          </a:stretch>
        </p:blipFill>
        <p:spPr>
          <a:xfrm>
            <a:off x="1578147" y="1711476"/>
            <a:ext cx="8146707" cy="4602239"/>
          </a:xfrm>
          <a:prstGeom prst="rect">
            <a:avLst/>
          </a:prstGeom>
        </p:spPr>
      </p:pic>
    </p:spTree>
    <p:extLst>
      <p:ext uri="{BB962C8B-B14F-4D97-AF65-F5344CB8AC3E}">
        <p14:creationId xmlns:p14="http://schemas.microsoft.com/office/powerpoint/2010/main" val="39039235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DA4EC-2E42-A0E8-FDEC-392F1199EDDB}"/>
              </a:ext>
            </a:extLst>
          </p:cNvPr>
          <p:cNvSpPr>
            <a:spLocks noGrp="1"/>
          </p:cNvSpPr>
          <p:nvPr>
            <p:ph type="title"/>
          </p:nvPr>
        </p:nvSpPr>
        <p:spPr/>
        <p:txBody>
          <a:bodyPr/>
          <a:lstStyle/>
          <a:p>
            <a:r>
              <a:rPr lang="en-US">
                <a:latin typeface="Avenir Next Demi Bold"/>
              </a:rPr>
              <a:t>TRAINING LOCATION</a:t>
            </a:r>
            <a:endParaRPr lang="en-US"/>
          </a:p>
        </p:txBody>
      </p:sp>
      <p:sp>
        <p:nvSpPr>
          <p:cNvPr id="3" name="Content Placeholder 2">
            <a:extLst>
              <a:ext uri="{FF2B5EF4-FFF2-40B4-BE49-F238E27FC236}">
                <a16:creationId xmlns:a16="http://schemas.microsoft.com/office/drawing/2014/main" id="{1AF46300-3E89-73C5-B3C8-FC6888E155E5}"/>
              </a:ext>
            </a:extLst>
          </p:cNvPr>
          <p:cNvSpPr>
            <a:spLocks noGrp="1"/>
          </p:cNvSpPr>
          <p:nvPr>
            <p:ph idx="1"/>
          </p:nvPr>
        </p:nvSpPr>
        <p:spPr/>
        <p:txBody>
          <a:bodyPr/>
          <a:lstStyle/>
          <a:p>
            <a:r>
              <a:rPr lang="en-US" sz="2400">
                <a:latin typeface="Avenir Next Medium"/>
              </a:rPr>
              <a:t>There is evidence showing that information retention for all neurotypes is also affected by location</a:t>
            </a:r>
          </a:p>
          <a:p>
            <a:r>
              <a:rPr lang="en-US" sz="2400">
                <a:latin typeface="Avenir Next Medium"/>
              </a:rPr>
              <a:t>Employees are more likely to remember information in the spot they learned that information</a:t>
            </a:r>
          </a:p>
          <a:p>
            <a:r>
              <a:rPr lang="en-US" sz="2400">
                <a:latin typeface="Avenir Next Medium"/>
              </a:rPr>
              <a:t>This means that procedures should be taught in the spot they will be used</a:t>
            </a:r>
          </a:p>
        </p:txBody>
      </p:sp>
    </p:spTree>
    <p:extLst>
      <p:ext uri="{BB962C8B-B14F-4D97-AF65-F5344CB8AC3E}">
        <p14:creationId xmlns:p14="http://schemas.microsoft.com/office/powerpoint/2010/main" val="22429408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0626F-C531-CA6A-D3EF-4D5615E15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88E6D-DCB0-D367-0997-76681D91CA60}"/>
              </a:ext>
            </a:extLst>
          </p:cNvPr>
          <p:cNvSpPr>
            <a:spLocks noGrp="1"/>
          </p:cNvSpPr>
          <p:nvPr>
            <p:ph type="title"/>
          </p:nvPr>
        </p:nvSpPr>
        <p:spPr/>
        <p:txBody>
          <a:bodyPr/>
          <a:lstStyle/>
          <a:p>
            <a:r>
              <a:rPr lang="en-US">
                <a:latin typeface="Avenir Next Demi Bold"/>
              </a:rPr>
              <a:t>WHAT CAN YOU APPLY TO YOUR TRAININGS?</a:t>
            </a:r>
            <a:endParaRPr lang="en-US"/>
          </a:p>
        </p:txBody>
      </p:sp>
      <p:sp>
        <p:nvSpPr>
          <p:cNvPr id="3" name="Content Placeholder 2">
            <a:extLst>
              <a:ext uri="{FF2B5EF4-FFF2-40B4-BE49-F238E27FC236}">
                <a16:creationId xmlns:a16="http://schemas.microsoft.com/office/drawing/2014/main" id="{68516240-9DF5-8818-C6A3-D7FAA28DED8A}"/>
              </a:ext>
            </a:extLst>
          </p:cNvPr>
          <p:cNvSpPr>
            <a:spLocks noGrp="1"/>
          </p:cNvSpPr>
          <p:nvPr>
            <p:ph idx="1"/>
          </p:nvPr>
        </p:nvSpPr>
        <p:spPr/>
        <p:txBody>
          <a:bodyPr/>
          <a:lstStyle/>
          <a:p>
            <a:pPr marL="0" indent="0">
              <a:buNone/>
            </a:pPr>
            <a:endParaRPr lang="en-US" sz="2800" dirty="0">
              <a:latin typeface="Avenir Next Medium"/>
            </a:endParaRPr>
          </a:p>
          <a:p>
            <a:r>
              <a:rPr lang="en-US" sz="2800">
                <a:latin typeface="Avenir Next Medium"/>
              </a:rPr>
              <a:t>We created a checklist for you to discuss with your employees and apply to your trainings.</a:t>
            </a:r>
            <a:endParaRPr lang="en-US" sz="2800"/>
          </a:p>
        </p:txBody>
      </p:sp>
    </p:spTree>
    <p:extLst>
      <p:ext uri="{BB962C8B-B14F-4D97-AF65-F5344CB8AC3E}">
        <p14:creationId xmlns:p14="http://schemas.microsoft.com/office/powerpoint/2010/main" val="22525017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a:xfrm>
            <a:off x="1512000" y="492508"/>
            <a:ext cx="10168179" cy="704963"/>
          </a:xfrm>
        </p:spPr>
        <p:txBody>
          <a:bodyPr/>
          <a:lstStyle/>
          <a:p>
            <a:r>
              <a:rPr lang="en-US"/>
              <a:t>SUMMARY</a:t>
            </a:r>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873110" y="2788616"/>
            <a:ext cx="10445780" cy="3170327"/>
          </a:xfrm>
        </p:spPr>
        <p:txBody>
          <a:bodyPr>
            <a:noAutofit/>
          </a:bodyPr>
          <a:lstStyle/>
          <a:p>
            <a:r>
              <a:rPr lang="en-US" sz="2800">
                <a:solidFill>
                  <a:schemeClr val="tx1"/>
                </a:solidFill>
                <a:latin typeface="Avenir Next"/>
              </a:rPr>
              <a:t>Remember to conduct a Hazard Assessment</a:t>
            </a:r>
            <a:endParaRPr lang="en-US" sz="2800" dirty="0">
              <a:solidFill>
                <a:schemeClr val="tx1"/>
              </a:solidFill>
              <a:latin typeface="Avenir Next"/>
            </a:endParaRPr>
          </a:p>
          <a:p>
            <a:r>
              <a:rPr lang="en-US" sz="2800">
                <a:solidFill>
                  <a:schemeClr val="tx1"/>
                </a:solidFill>
                <a:latin typeface="Avenir Next"/>
              </a:rPr>
              <a:t>Apply the hierarchy of controls</a:t>
            </a:r>
            <a:endParaRPr lang="en-US" sz="2800" dirty="0">
              <a:solidFill>
                <a:schemeClr val="tx1"/>
              </a:solidFill>
              <a:latin typeface="Avenir Next"/>
            </a:endParaRPr>
          </a:p>
          <a:p>
            <a:r>
              <a:rPr lang="en-US" sz="2800" dirty="0">
                <a:solidFill>
                  <a:schemeClr val="tx1"/>
                </a:solidFill>
                <a:latin typeface="Avenir Next"/>
              </a:rPr>
              <a:t>Train employees on safe use, proper care, and limi</a:t>
            </a:r>
            <a:r>
              <a:rPr lang="en-US" sz="2800">
                <a:solidFill>
                  <a:schemeClr val="tx1"/>
                </a:solidFill>
                <a:latin typeface="Avenir Next"/>
              </a:rPr>
              <a:t>tations</a:t>
            </a:r>
            <a:endParaRPr lang="en-US" sz="2800" dirty="0">
              <a:solidFill>
                <a:schemeClr val="tx1"/>
              </a:solidFill>
              <a:latin typeface="Avenir Next" panose="020B0503020202020204" pitchFamily="34" charset="0"/>
            </a:endParaRPr>
          </a:p>
          <a:p>
            <a:r>
              <a:rPr lang="en-US" sz="2800">
                <a:solidFill>
                  <a:schemeClr val="tx1"/>
                </a:solidFill>
                <a:latin typeface="Avenir Next"/>
              </a:rPr>
              <a:t>Maintain documentation – written program, assessment, and training</a:t>
            </a:r>
            <a:endParaRPr lang="en-US" sz="2800" dirty="0">
              <a:solidFill>
                <a:schemeClr val="tx1"/>
              </a:solidFill>
              <a:latin typeface="Avenir Next" panose="020B0503020202020204" pitchFamily="34" charset="0"/>
            </a:endParaRPr>
          </a:p>
          <a:p>
            <a:endParaRPr lang="en-US" sz="2800" dirty="0">
              <a:solidFill>
                <a:srgbClr val="000000"/>
              </a:solidFill>
              <a:latin typeface="Avenir Next" panose="020B0503020202020204" pitchFamily="34" charset="0"/>
            </a:endParaRPr>
          </a:p>
          <a:p>
            <a:pPr marL="0" indent="0">
              <a:buNone/>
            </a:pPr>
            <a:endParaRPr lang="en-US" sz="2800">
              <a:latin typeface="Avenir Next" panose="020B0503020202020204" pitchFamily="34" charset="0"/>
            </a:endParaRPr>
          </a:p>
        </p:txBody>
      </p:sp>
    </p:spTree>
    <p:extLst>
      <p:ext uri="{BB962C8B-B14F-4D97-AF65-F5344CB8AC3E}">
        <p14:creationId xmlns:p14="http://schemas.microsoft.com/office/powerpoint/2010/main" val="32258785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79D5F-947A-B93A-42EE-5C14EEFC0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A9AE8E-FFD0-D23E-EAA4-274A5C357042}"/>
              </a:ext>
            </a:extLst>
          </p:cNvPr>
          <p:cNvSpPr>
            <a:spLocks noGrp="1"/>
          </p:cNvSpPr>
          <p:nvPr>
            <p:ph type="title"/>
          </p:nvPr>
        </p:nvSpPr>
        <p:spPr>
          <a:xfrm>
            <a:off x="1512000" y="492508"/>
            <a:ext cx="10168179" cy="704963"/>
          </a:xfrm>
        </p:spPr>
        <p:txBody>
          <a:bodyPr/>
          <a:lstStyle/>
          <a:p>
            <a:r>
              <a:rPr lang="en-US"/>
              <a:t>SUMMARY</a:t>
            </a:r>
          </a:p>
        </p:txBody>
      </p:sp>
      <p:sp>
        <p:nvSpPr>
          <p:cNvPr id="3" name="Content Placeholder 2">
            <a:extLst>
              <a:ext uri="{FF2B5EF4-FFF2-40B4-BE49-F238E27FC236}">
                <a16:creationId xmlns:a16="http://schemas.microsoft.com/office/drawing/2014/main" id="{ED229EC1-2713-7C64-522D-3E4982B3DA7C}"/>
              </a:ext>
            </a:extLst>
          </p:cNvPr>
          <p:cNvSpPr>
            <a:spLocks noGrp="1"/>
          </p:cNvSpPr>
          <p:nvPr>
            <p:ph idx="1"/>
          </p:nvPr>
        </p:nvSpPr>
        <p:spPr>
          <a:xfrm>
            <a:off x="873110" y="1235262"/>
            <a:ext cx="10445780" cy="4404885"/>
          </a:xfrm>
        </p:spPr>
        <p:txBody>
          <a:bodyPr>
            <a:noAutofit/>
          </a:bodyPr>
          <a:lstStyle/>
          <a:p>
            <a:pPr marL="0" indent="0">
              <a:buNone/>
            </a:pPr>
            <a:endParaRPr lang="en-US" sz="2800">
              <a:latin typeface="Avenir Next" panose="020B0503020202020204" pitchFamily="34" charset="0"/>
            </a:endParaRPr>
          </a:p>
          <a:p>
            <a:r>
              <a:rPr lang="en-US" sz="2800">
                <a:latin typeface="Avenir Next"/>
              </a:rPr>
              <a:t>Remember all considerations and accommodations supporting a diverse workforce</a:t>
            </a:r>
          </a:p>
          <a:p>
            <a:r>
              <a:rPr lang="en-US" sz="2800">
                <a:latin typeface="Avenir Next"/>
              </a:rPr>
              <a:t>When creating trainings, remember to consider the needs of all your employees to improve retention</a:t>
            </a:r>
            <a:endParaRPr lang="en-US" sz="2800">
              <a:latin typeface="Avenir Next" panose="020B0503020202020204" pitchFamily="34" charset="0"/>
            </a:endParaRPr>
          </a:p>
        </p:txBody>
      </p:sp>
    </p:spTree>
    <p:extLst>
      <p:ext uri="{BB962C8B-B14F-4D97-AF65-F5344CB8AC3E}">
        <p14:creationId xmlns:p14="http://schemas.microsoft.com/office/powerpoint/2010/main" val="21897092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6918E-2658-4F43-8A12-0AF35FEED0A2}"/>
              </a:ext>
            </a:extLst>
          </p:cNvPr>
          <p:cNvSpPr>
            <a:spLocks noGrp="1"/>
          </p:cNvSpPr>
          <p:nvPr>
            <p:ph type="title"/>
          </p:nvPr>
        </p:nvSpPr>
        <p:spPr/>
        <p:txBody>
          <a:bodyPr/>
          <a:lstStyle/>
          <a:p>
            <a:r>
              <a:rPr lang="en-US"/>
              <a:t>Thank You </a:t>
            </a:r>
            <a:r>
              <a:rPr lang="mr-IN"/>
              <a:t>–</a:t>
            </a:r>
            <a:r>
              <a:rPr lang="en-US"/>
              <a:t> stay safe and healthy!</a:t>
            </a:r>
          </a:p>
        </p:txBody>
      </p:sp>
      <p:pic>
        <p:nvPicPr>
          <p:cNvPr id="5" name="Picture Placeholder 4" descr="incompass with tagline cmyk.png"/>
          <p:cNvPicPr>
            <a:picLocks noGrp="1" noChangeAspect="1"/>
          </p:cNvPicPr>
          <p:nvPr>
            <p:ph type="pic" idx="1"/>
          </p:nvPr>
        </p:nvPicPr>
        <p:blipFill>
          <a:blip r:embed="rId2">
            <a:extLst>
              <a:ext uri="{28A0092B-C50C-407E-A947-70E740481C1C}">
                <a14:useLocalDpi xmlns:a14="http://schemas.microsoft.com/office/drawing/2010/main" val="0"/>
              </a:ext>
            </a:extLst>
          </a:blip>
          <a:srcRect t="-32385" b="-32385"/>
          <a:stretch>
            <a:fillRect/>
          </a:stretch>
        </p:blipFill>
        <p:spPr>
          <a:xfrm>
            <a:off x="3865208" y="911978"/>
            <a:ext cx="7663501" cy="5034045"/>
          </a:xfrm>
        </p:spPr>
      </p:pic>
      <p:sp>
        <p:nvSpPr>
          <p:cNvPr id="4" name="Text Placeholder 3">
            <a:extLst>
              <a:ext uri="{FF2B5EF4-FFF2-40B4-BE49-F238E27FC236}">
                <a16:creationId xmlns:a16="http://schemas.microsoft.com/office/drawing/2014/main" id="{6A13B772-3EE1-5249-87B3-B86711C34282}"/>
              </a:ext>
            </a:extLst>
          </p:cNvPr>
          <p:cNvSpPr>
            <a:spLocks noGrp="1"/>
          </p:cNvSpPr>
          <p:nvPr>
            <p:ph type="body" sz="half" idx="2"/>
          </p:nvPr>
        </p:nvSpPr>
        <p:spPr/>
        <p:txBody>
          <a:bodyPr/>
          <a:lstStyle/>
          <a:p>
            <a:endParaRPr lang="en-US"/>
          </a:p>
          <a:p>
            <a:r>
              <a:rPr lang="en-US"/>
              <a:t>Incompass Michigan remains committed to being a trusted resource for getting connected and staying informed.</a:t>
            </a:r>
          </a:p>
        </p:txBody>
      </p:sp>
    </p:spTree>
    <p:extLst>
      <p:ext uri="{BB962C8B-B14F-4D97-AF65-F5344CB8AC3E}">
        <p14:creationId xmlns:p14="http://schemas.microsoft.com/office/powerpoint/2010/main" val="25368784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80F2-8901-154B-BC18-F3888A887E99}"/>
              </a:ext>
            </a:extLst>
          </p:cNvPr>
          <p:cNvSpPr>
            <a:spLocks noGrp="1"/>
          </p:cNvSpPr>
          <p:nvPr>
            <p:ph type="title"/>
          </p:nvPr>
        </p:nvSpPr>
        <p:spPr>
          <a:xfrm>
            <a:off x="256032" y="1361660"/>
            <a:ext cx="2834640" cy="2377440"/>
          </a:xfrm>
        </p:spPr>
        <p:txBody>
          <a:bodyPr>
            <a:normAutofit/>
          </a:bodyPr>
          <a:lstStyle/>
          <a:p>
            <a:r>
              <a:rPr lang="en-US"/>
              <a:t>RESOURCE CITATIONS</a:t>
            </a:r>
          </a:p>
        </p:txBody>
      </p:sp>
      <p:sp>
        <p:nvSpPr>
          <p:cNvPr id="3" name="Content Placeholder 2">
            <a:extLst>
              <a:ext uri="{FF2B5EF4-FFF2-40B4-BE49-F238E27FC236}">
                <a16:creationId xmlns:a16="http://schemas.microsoft.com/office/drawing/2014/main" id="{0B03FFD3-6292-F340-ADFC-3CE4DBEBF682}"/>
              </a:ext>
            </a:extLst>
          </p:cNvPr>
          <p:cNvSpPr>
            <a:spLocks noGrp="1"/>
          </p:cNvSpPr>
          <p:nvPr>
            <p:ph idx="1"/>
          </p:nvPr>
        </p:nvSpPr>
        <p:spPr>
          <a:xfrm>
            <a:off x="3822651" y="405362"/>
            <a:ext cx="7747363" cy="6047276"/>
          </a:xfrm>
        </p:spPr>
        <p:txBody>
          <a:bodyPr>
            <a:normAutofit/>
          </a:bodyPr>
          <a:lstStyle/>
          <a:p>
            <a:pPr marL="0" indent="0">
              <a:buNone/>
            </a:pPr>
            <a:endParaRPr lang="en-US" dirty="0">
              <a:solidFill>
                <a:srgbClr val="FF0000"/>
              </a:solidFill>
            </a:endParaRPr>
          </a:p>
          <a:p>
            <a:pPr>
              <a:buFont typeface="Wingdings" pitchFamily="18" charset="2"/>
              <a:buChar char="Ø"/>
            </a:pPr>
            <a:r>
              <a:rPr lang="en-US" sz="2800">
                <a:solidFill>
                  <a:schemeClr val="tx1"/>
                </a:solidFill>
                <a:latin typeface="Avenir Next"/>
              </a:rPr>
              <a:t>MIOSHA General Industry Standard</a:t>
            </a:r>
            <a:endParaRPr lang="en-US" sz="2800" dirty="0">
              <a:solidFill>
                <a:schemeClr val="tx1"/>
              </a:solidFill>
              <a:latin typeface="Avenir Next"/>
            </a:endParaRPr>
          </a:p>
          <a:p>
            <a:pPr lvl="1">
              <a:buFont typeface="Wingdings" pitchFamily="18" charset="2"/>
              <a:buChar char="Ø"/>
            </a:pPr>
            <a:r>
              <a:rPr lang="en-US" sz="2800" dirty="0">
                <a:solidFill>
                  <a:schemeClr val="tx1"/>
                </a:solidFill>
                <a:latin typeface="Avenir Next"/>
              </a:rPr>
              <a:t>“Part 433 Personal Protective </a:t>
            </a:r>
            <a:r>
              <a:rPr lang="en-US" sz="2800" dirty="0" err="1">
                <a:solidFill>
                  <a:schemeClr val="tx1"/>
                </a:solidFill>
                <a:latin typeface="Avenir Next"/>
              </a:rPr>
              <a:t>Equipemnt</a:t>
            </a:r>
            <a:r>
              <a:rPr lang="en-US" sz="2800" dirty="0">
                <a:solidFill>
                  <a:schemeClr val="tx1"/>
                </a:solidFill>
                <a:latin typeface="Avenir Next"/>
              </a:rPr>
              <a:t>”</a:t>
            </a:r>
          </a:p>
          <a:p>
            <a:pPr>
              <a:buFont typeface="Wingdings" pitchFamily="18" charset="2"/>
              <a:buChar char="Ø"/>
            </a:pPr>
            <a:r>
              <a:rPr lang="en-US" sz="2800">
                <a:solidFill>
                  <a:schemeClr val="tx1"/>
                </a:solidFill>
                <a:latin typeface="Avenir Next"/>
              </a:rPr>
              <a:t>MIOSHA Fact Sheet </a:t>
            </a:r>
            <a:endParaRPr lang="en-US" sz="2800" dirty="0">
              <a:solidFill>
                <a:schemeClr val="tx1"/>
              </a:solidFill>
              <a:latin typeface="Avenir Next"/>
            </a:endParaRPr>
          </a:p>
          <a:p>
            <a:pPr lvl="1">
              <a:buFont typeface="Wingdings" pitchFamily="18" charset="2"/>
              <a:buChar char="Ø"/>
            </a:pPr>
            <a:r>
              <a:rPr lang="en-US" sz="2800" dirty="0">
                <a:solidFill>
                  <a:schemeClr val="tx1"/>
                </a:solidFill>
                <a:latin typeface="Avenir Next"/>
              </a:rPr>
              <a:t>"SP-16 PPE-GI, Persona </a:t>
            </a:r>
            <a:r>
              <a:rPr lang="en-US" sz="2800">
                <a:solidFill>
                  <a:schemeClr val="tx1"/>
                </a:solidFill>
                <a:latin typeface="Avenir Next"/>
              </a:rPr>
              <a:t>Protective Equipment for General Industry"</a:t>
            </a:r>
            <a:endParaRPr lang="en-US" sz="2800" dirty="0">
              <a:solidFill>
                <a:schemeClr val="tx1"/>
              </a:solidFill>
              <a:latin typeface="Avenir Next"/>
            </a:endParaRPr>
          </a:p>
        </p:txBody>
      </p:sp>
      <p:sp>
        <p:nvSpPr>
          <p:cNvPr id="4" name="Text Placeholder 3">
            <a:extLst>
              <a:ext uri="{FF2B5EF4-FFF2-40B4-BE49-F238E27FC236}">
                <a16:creationId xmlns:a16="http://schemas.microsoft.com/office/drawing/2014/main" id="{6671C96C-0FDD-7044-9863-2AA13B48E186}"/>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396011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b="0">
                <a:latin typeface="Avenir Next Demi Bold"/>
              </a:rPr>
              <a:t>Safety Included 2026</a:t>
            </a:r>
            <a:endParaRPr lang="en-US"/>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511370" y="2343563"/>
            <a:ext cx="10919903" cy="4115885"/>
          </a:xfrm>
        </p:spPr>
        <p:txBody>
          <a:bodyPr>
            <a:noAutofit/>
          </a:bodyPr>
          <a:lstStyle/>
          <a:p>
            <a:r>
              <a:rPr lang="en-US" sz="3200">
                <a:latin typeface="Avenir Next Medium"/>
              </a:rPr>
              <a:t>The recommended practices use a proactive approach to managing workplace safety and health. </a:t>
            </a:r>
          </a:p>
          <a:p>
            <a:r>
              <a:rPr lang="en-US" sz="3200">
                <a:latin typeface="Avenir Next Medium"/>
              </a:rPr>
              <a:t>Traditional approaches are often reactive – problems are addressed only after a worker is injured or becomes sick, a new standard or regulation is published, or an outside inspection finds a problem that must be fixed. </a:t>
            </a:r>
          </a:p>
          <a:p>
            <a:r>
              <a:rPr lang="en-US" sz="3200">
                <a:latin typeface="Avenir Next Medium"/>
              </a:rPr>
              <a:t>These recommended practices recognize that finding and fixing hazards before they cause injury or illness is a far more effective approach.</a:t>
            </a:r>
          </a:p>
          <a:p>
            <a:pPr marL="502920" lvl="1" indent="0">
              <a:buNone/>
            </a:pPr>
            <a:endParaRPr lang="en-US" sz="3200"/>
          </a:p>
        </p:txBody>
      </p:sp>
    </p:spTree>
    <p:extLst>
      <p:ext uri="{BB962C8B-B14F-4D97-AF65-F5344CB8AC3E}">
        <p14:creationId xmlns:p14="http://schemas.microsoft.com/office/powerpoint/2010/main" val="33992617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46E56-35E9-AD5C-2A29-BA05CB3C2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F51743-524F-4969-EC41-AA0EAB738A41}"/>
              </a:ext>
            </a:extLst>
          </p:cNvPr>
          <p:cNvSpPr>
            <a:spLocks noGrp="1"/>
          </p:cNvSpPr>
          <p:nvPr>
            <p:ph type="title"/>
          </p:nvPr>
        </p:nvSpPr>
        <p:spPr>
          <a:xfrm>
            <a:off x="256032" y="1361660"/>
            <a:ext cx="2834640" cy="2377440"/>
          </a:xfrm>
        </p:spPr>
        <p:txBody>
          <a:bodyPr>
            <a:normAutofit/>
          </a:bodyPr>
          <a:lstStyle/>
          <a:p>
            <a:r>
              <a:rPr lang="en-US"/>
              <a:t>RESOURCE CITATIONS</a:t>
            </a:r>
          </a:p>
        </p:txBody>
      </p:sp>
      <p:sp>
        <p:nvSpPr>
          <p:cNvPr id="3" name="Content Placeholder 2">
            <a:extLst>
              <a:ext uri="{FF2B5EF4-FFF2-40B4-BE49-F238E27FC236}">
                <a16:creationId xmlns:a16="http://schemas.microsoft.com/office/drawing/2014/main" id="{77EE82C8-E2B8-A306-E3E6-C1BA3D2769F1}"/>
              </a:ext>
            </a:extLst>
          </p:cNvPr>
          <p:cNvSpPr>
            <a:spLocks noGrp="1"/>
          </p:cNvSpPr>
          <p:nvPr>
            <p:ph idx="1"/>
          </p:nvPr>
        </p:nvSpPr>
        <p:spPr>
          <a:xfrm>
            <a:off x="3822651" y="581973"/>
            <a:ext cx="7747363" cy="6047276"/>
          </a:xfrm>
        </p:spPr>
        <p:txBody>
          <a:bodyPr>
            <a:normAutofit/>
          </a:bodyPr>
          <a:lstStyle/>
          <a:p>
            <a:pPr>
              <a:buFont typeface="Wingdings" pitchFamily="18" charset="2"/>
              <a:buChar char="Ø"/>
            </a:pPr>
            <a:endParaRPr lang="en-US"/>
          </a:p>
          <a:p>
            <a:pPr>
              <a:buFont typeface="Wingdings" pitchFamily="18" charset="2"/>
              <a:buChar char="Ø"/>
            </a:pPr>
            <a:r>
              <a:rPr lang="en-US">
                <a:latin typeface="Avenir Next Medium"/>
              </a:rPr>
              <a:t>Honeybourne, Victoria. (2020). The Neurodiverse Workplace: An Employer’s Guide to Managing and Working with Neurodivergent Employees, Clients and Customers. Jessica Kingsley Publishers: London &amp; Philadelphia, PA.</a:t>
            </a:r>
            <a:endParaRPr lang="en-US"/>
          </a:p>
          <a:p>
            <a:pPr>
              <a:buFont typeface="Wingdings" pitchFamily="18" charset="2"/>
              <a:buChar char="Ø"/>
            </a:pPr>
            <a:r>
              <a:rPr lang="en-US" err="1">
                <a:latin typeface="Avenir Next Medium"/>
              </a:rPr>
              <a:t>Praslova</a:t>
            </a:r>
            <a:r>
              <a:rPr lang="en-US">
                <a:latin typeface="Avenir Next Medium"/>
              </a:rPr>
              <a:t>, Ludmila N. (2024). The Canary Code: A Guide to Neurodiversity, Dignity, And Intersectional Belonging At Work. Berrett-Koehler Publishers, Inc.: Oakland, CA.</a:t>
            </a:r>
            <a:endParaRPr lang="en-US"/>
          </a:p>
          <a:p>
            <a:pPr>
              <a:buFont typeface="Wingdings" pitchFamily="18" charset="2"/>
              <a:buChar char="Ø"/>
            </a:pPr>
            <a:r>
              <a:rPr lang="en-US">
                <a:latin typeface="Avenir Next Medium"/>
              </a:rPr>
              <a:t>Thompson, E. (2023) A Hidden Force: Unlocking the Potential of Neurodiversity at Work. Fast Company Press: New York. </a:t>
            </a:r>
          </a:p>
          <a:p>
            <a:pPr>
              <a:buFont typeface="Wingdings" pitchFamily="18" charset="2"/>
              <a:buChar char="Ø"/>
            </a:pPr>
            <a:r>
              <a:rPr lang="en-US" dirty="0">
                <a:latin typeface="Avenir Next Medium"/>
                <a:hlinkClick r:id="rId2"/>
              </a:rPr>
              <a:t>https://www.cnsnevada.com/what-is-the-memory-capacity-of-a-human-brain/</a:t>
            </a:r>
          </a:p>
          <a:p>
            <a:pPr marL="0" indent="0">
              <a:buNone/>
            </a:pPr>
            <a:br>
              <a:rPr lang="en-US" dirty="0"/>
            </a:br>
            <a:endParaRPr lang="en-US"/>
          </a:p>
          <a:p>
            <a:pPr>
              <a:buFont typeface="Wingdings" pitchFamily="18" charset="2"/>
              <a:buChar char="Ø"/>
            </a:pPr>
            <a:r>
              <a:rPr lang="en-US">
                <a:latin typeface="Avenir Next Medium"/>
              </a:rPr>
              <a:t> NEUROINCLUSIVE LEARNING QUICK START PACKET BY TRACEY KING</a:t>
            </a:r>
            <a:endParaRPr lang="en-US"/>
          </a:p>
          <a:p>
            <a:pPr>
              <a:buFont typeface="Wingdings" pitchFamily="18" charset="2"/>
              <a:buChar char="Ø"/>
            </a:pPr>
            <a:endParaRPr lang="en-US">
              <a:latin typeface="Avenir Next Medium"/>
            </a:endParaRPr>
          </a:p>
          <a:p>
            <a:pPr>
              <a:buFont typeface="Wingdings" pitchFamily="18" charset="2"/>
              <a:buChar char="Ø"/>
            </a:pPr>
            <a:endParaRPr lang="en-US">
              <a:latin typeface="Avenir Next Medium"/>
            </a:endParaRPr>
          </a:p>
        </p:txBody>
      </p:sp>
      <p:sp>
        <p:nvSpPr>
          <p:cNvPr id="4" name="Text Placeholder 3">
            <a:extLst>
              <a:ext uri="{FF2B5EF4-FFF2-40B4-BE49-F238E27FC236}">
                <a16:creationId xmlns:a16="http://schemas.microsoft.com/office/drawing/2014/main" id="{340BBF73-7D07-6FD0-263C-87D9C04DFA8B}"/>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200709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0D21D-8652-9C3C-C3A0-440DA9177A7C}"/>
              </a:ext>
            </a:extLst>
          </p:cNvPr>
          <p:cNvSpPr>
            <a:spLocks noGrp="1"/>
          </p:cNvSpPr>
          <p:nvPr>
            <p:ph type="title"/>
          </p:nvPr>
        </p:nvSpPr>
        <p:spPr/>
        <p:txBody>
          <a:bodyPr/>
          <a:lstStyle/>
          <a:p>
            <a:r>
              <a:rPr lang="en-US">
                <a:latin typeface="Avenir Next Demi Bold"/>
              </a:rPr>
              <a:t>Schedule a free training with us!</a:t>
            </a:r>
            <a:endParaRPr lang="en-US"/>
          </a:p>
        </p:txBody>
      </p:sp>
      <p:sp>
        <p:nvSpPr>
          <p:cNvPr id="3" name="Content Placeholder 2">
            <a:extLst>
              <a:ext uri="{FF2B5EF4-FFF2-40B4-BE49-F238E27FC236}">
                <a16:creationId xmlns:a16="http://schemas.microsoft.com/office/drawing/2014/main" id="{83634F84-4402-A0F8-D73D-00ADA4251DD1}"/>
              </a:ext>
            </a:extLst>
          </p:cNvPr>
          <p:cNvSpPr>
            <a:spLocks noGrp="1"/>
          </p:cNvSpPr>
          <p:nvPr>
            <p:ph idx="1"/>
          </p:nvPr>
        </p:nvSpPr>
        <p:spPr/>
        <p:txBody>
          <a:bodyPr/>
          <a:lstStyle/>
          <a:p>
            <a:pPr>
              <a:buFont typeface="Wingdings" pitchFamily="18" charset="2"/>
              <a:buChar char="Ø"/>
            </a:pPr>
            <a:r>
              <a:rPr lang="en-US">
                <a:latin typeface="Avenir Next Medium"/>
              </a:rPr>
              <a:t>Contact us if you wish to have Todd and Katie conduct a free training!</a:t>
            </a:r>
            <a:endParaRPr lang="en-US"/>
          </a:p>
          <a:p>
            <a:pPr>
              <a:buFont typeface="Wingdings" pitchFamily="18" charset="2"/>
              <a:buChar char="Ø"/>
            </a:pPr>
            <a:r>
              <a:rPr lang="en-US">
                <a:latin typeface="Avenir Next Medium"/>
              </a:rPr>
              <a:t>Let us know the following information</a:t>
            </a:r>
          </a:p>
          <a:p>
            <a:pPr lvl="1">
              <a:spcAft>
                <a:spcPts val="0"/>
              </a:spcAft>
              <a:buFont typeface="Wingdings" pitchFamily="18" charset="2"/>
              <a:buChar char="Ø"/>
            </a:pPr>
            <a:r>
              <a:rPr lang="en-US">
                <a:latin typeface="Avenir Next Medium"/>
              </a:rPr>
              <a:t>Date, time and length of training</a:t>
            </a:r>
          </a:p>
          <a:p>
            <a:pPr lvl="1">
              <a:buFont typeface="Wingdings" pitchFamily="18" charset="2"/>
              <a:buChar char="Ø"/>
            </a:pPr>
            <a:r>
              <a:rPr lang="en-US">
                <a:latin typeface="Avenir Next Medium"/>
              </a:rPr>
              <a:t>Desired training content </a:t>
            </a:r>
          </a:p>
          <a:p>
            <a:pPr lvl="1">
              <a:buFont typeface="Wingdings" pitchFamily="18" charset="2"/>
              <a:buChar char="Ø"/>
            </a:pPr>
            <a:r>
              <a:rPr lang="en-US">
                <a:latin typeface="Avenir Next Medium"/>
              </a:rPr>
              <a:t>How many attendees will be at this training</a:t>
            </a:r>
          </a:p>
          <a:p>
            <a:pPr>
              <a:buFont typeface="Wingdings" pitchFamily="18" charset="2"/>
              <a:buChar char="Ø"/>
            </a:pPr>
            <a:r>
              <a:rPr lang="en-US">
                <a:latin typeface="Avenir Next Medium"/>
              </a:rPr>
              <a:t>Katie Kinde – </a:t>
            </a:r>
            <a:r>
              <a:rPr lang="en-US" dirty="0">
                <a:latin typeface="Avenir Next Medium"/>
                <a:hlinkClick r:id="rId2"/>
              </a:rPr>
              <a:t>kkinde@incompassmi.org</a:t>
            </a:r>
            <a:r>
              <a:rPr lang="en-US" dirty="0">
                <a:latin typeface="Avenir Next Medium"/>
              </a:rPr>
              <a:t> </a:t>
            </a:r>
            <a:endParaRPr lang="en-US" dirty="0"/>
          </a:p>
        </p:txBody>
      </p:sp>
    </p:spTree>
    <p:extLst>
      <p:ext uri="{BB962C8B-B14F-4D97-AF65-F5344CB8AC3E}">
        <p14:creationId xmlns:p14="http://schemas.microsoft.com/office/powerpoint/2010/main" val="24134110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80F2-8901-154B-BC18-F3888A887E99}"/>
              </a:ext>
            </a:extLst>
          </p:cNvPr>
          <p:cNvSpPr>
            <a:spLocks noGrp="1"/>
          </p:cNvSpPr>
          <p:nvPr>
            <p:ph type="title"/>
          </p:nvPr>
        </p:nvSpPr>
        <p:spPr>
          <a:xfrm>
            <a:off x="256032" y="2585010"/>
            <a:ext cx="2834640" cy="2377440"/>
          </a:xfrm>
        </p:spPr>
        <p:txBody>
          <a:bodyPr>
            <a:normAutofit fontScale="90000"/>
          </a:bodyPr>
          <a:lstStyle/>
          <a:p>
            <a:r>
              <a:rPr lang="en-US">
                <a:latin typeface="Avenir Next Demi Bold"/>
              </a:rPr>
              <a:t>SAFETY INCLUDED</a:t>
            </a:r>
            <a:br>
              <a:rPr lang="en-US"/>
            </a:br>
            <a:br>
              <a:rPr lang="en-US"/>
            </a:br>
            <a:r>
              <a:rPr lang="en-US">
                <a:latin typeface="Avenir Next Demi Bold"/>
              </a:rPr>
              <a:t>Training Project in Partnership with MIOSHA CET Division</a:t>
            </a:r>
          </a:p>
        </p:txBody>
      </p:sp>
      <p:sp>
        <p:nvSpPr>
          <p:cNvPr id="3" name="Content Placeholder 2">
            <a:extLst>
              <a:ext uri="{FF2B5EF4-FFF2-40B4-BE49-F238E27FC236}">
                <a16:creationId xmlns:a16="http://schemas.microsoft.com/office/drawing/2014/main" id="{0B03FFD3-6292-F340-ADFC-3CE4DBEBF682}"/>
              </a:ext>
            </a:extLst>
          </p:cNvPr>
          <p:cNvSpPr>
            <a:spLocks noGrp="1"/>
          </p:cNvSpPr>
          <p:nvPr>
            <p:ph idx="1"/>
          </p:nvPr>
        </p:nvSpPr>
        <p:spPr>
          <a:xfrm>
            <a:off x="3829277" y="302009"/>
            <a:ext cx="7747363" cy="6047276"/>
          </a:xfrm>
        </p:spPr>
        <p:txBody>
          <a:bodyPr>
            <a:normAutofit/>
          </a:bodyPr>
          <a:lstStyle/>
          <a:p>
            <a:pPr marL="0" indent="0">
              <a:buNone/>
            </a:pPr>
            <a:endParaRPr lang="en-US"/>
          </a:p>
          <a:p>
            <a:pPr>
              <a:buFont typeface="Wingdings" pitchFamily="18" charset="2"/>
              <a:buChar char="Ø"/>
            </a:pPr>
            <a:r>
              <a:rPr lang="en-US" sz="2400"/>
              <a:t>This material was prepared under a Consultation Education and Training (CET) Grant, awarded by the Michigan Occupational Safety and Health Administration (MIOSHA).  </a:t>
            </a:r>
          </a:p>
          <a:p>
            <a:pPr>
              <a:buFont typeface="Wingdings" pitchFamily="18" charset="2"/>
              <a:buChar char="Ø"/>
            </a:pPr>
            <a:r>
              <a:rPr lang="en-US" sz="2400"/>
              <a:t>MIOSHA is a part of the Department of Labor and Economic Opportunity (LEO).  </a:t>
            </a:r>
          </a:p>
          <a:p>
            <a:pPr>
              <a:buFont typeface="Wingdings" pitchFamily="18" charset="2"/>
              <a:buChar char="Ø"/>
            </a:pPr>
            <a:r>
              <a:rPr lang="en-US" sz="2400"/>
              <a:t>Points of view or opinions stated in this document do not necessarily reflect the view or policies of LEO.</a:t>
            </a:r>
            <a:endParaRPr lang="en-US" b="1" i="1"/>
          </a:p>
        </p:txBody>
      </p:sp>
      <p:sp>
        <p:nvSpPr>
          <p:cNvPr id="4" name="Text Placeholder 3">
            <a:extLst>
              <a:ext uri="{FF2B5EF4-FFF2-40B4-BE49-F238E27FC236}">
                <a16:creationId xmlns:a16="http://schemas.microsoft.com/office/drawing/2014/main" id="{6671C96C-0FDD-7044-9863-2AA13B48E186}"/>
              </a:ext>
            </a:extLst>
          </p:cNvPr>
          <p:cNvSpPr>
            <a:spLocks noGrp="1"/>
          </p:cNvSpPr>
          <p:nvPr>
            <p:ph type="body" sz="half" idx="2"/>
          </p:nvPr>
        </p:nvSpPr>
        <p:spPr/>
        <p:txBody>
          <a:bodyPr/>
          <a:lstStyle/>
          <a:p>
            <a:endParaRPr lang="en-US"/>
          </a:p>
          <a:p>
            <a:endParaRPr lang="en-US"/>
          </a:p>
        </p:txBody>
      </p:sp>
    </p:spTree>
    <p:extLst>
      <p:ext uri="{BB962C8B-B14F-4D97-AF65-F5344CB8AC3E}">
        <p14:creationId xmlns:p14="http://schemas.microsoft.com/office/powerpoint/2010/main" val="153979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3C42C-3AAC-C940-8B09-64B6EBAA6FAD}"/>
              </a:ext>
            </a:extLst>
          </p:cNvPr>
          <p:cNvSpPr>
            <a:spLocks noGrp="1"/>
          </p:cNvSpPr>
          <p:nvPr>
            <p:ph type="title"/>
          </p:nvPr>
        </p:nvSpPr>
        <p:spPr/>
        <p:txBody>
          <a:bodyPr/>
          <a:lstStyle/>
          <a:p>
            <a:r>
              <a:rPr lang="en-US" b="0">
                <a:latin typeface="Avenir Next Demi Bold"/>
              </a:rPr>
              <a:t>Safety Included 2026</a:t>
            </a:r>
            <a:endParaRPr lang="en-US"/>
          </a:p>
        </p:txBody>
      </p:sp>
      <p:sp>
        <p:nvSpPr>
          <p:cNvPr id="3" name="Content Placeholder 2">
            <a:extLst>
              <a:ext uri="{FF2B5EF4-FFF2-40B4-BE49-F238E27FC236}">
                <a16:creationId xmlns:a16="http://schemas.microsoft.com/office/drawing/2014/main" id="{5AF944E1-FE1F-214C-90C2-9A98B1591EF3}"/>
              </a:ext>
            </a:extLst>
          </p:cNvPr>
          <p:cNvSpPr>
            <a:spLocks noGrp="1"/>
          </p:cNvSpPr>
          <p:nvPr>
            <p:ph idx="1"/>
          </p:nvPr>
        </p:nvSpPr>
        <p:spPr>
          <a:xfrm>
            <a:off x="511370" y="2343563"/>
            <a:ext cx="10919903" cy="4115885"/>
          </a:xfrm>
        </p:spPr>
        <p:txBody>
          <a:bodyPr>
            <a:noAutofit/>
          </a:bodyPr>
          <a:lstStyle/>
          <a:p>
            <a:r>
              <a:rPr lang="en-US" sz="3200">
                <a:latin typeface="Avenir Next Medium"/>
              </a:rPr>
              <a:t>The most rigorous preventive safety program takes the view that there is ALWAYS something about an incident leading to injury that could have been different.</a:t>
            </a:r>
          </a:p>
          <a:p>
            <a:r>
              <a:rPr lang="en-US" sz="3200">
                <a:latin typeface="Avenir Next Medium"/>
              </a:rPr>
              <a:t>Accidents don’t “just happen.”</a:t>
            </a:r>
          </a:p>
          <a:p>
            <a:r>
              <a:rPr lang="en-US" sz="3200">
                <a:latin typeface="Avenir Next Medium"/>
              </a:rPr>
              <a:t>It is incumbent upon us to continuously assess the landscape to identify the potential for a problem, and fix it before one occurs.</a:t>
            </a:r>
          </a:p>
          <a:p>
            <a:r>
              <a:rPr lang="en-US" sz="3200">
                <a:latin typeface="Avenir Next Medium"/>
              </a:rPr>
              <a:t>That’s what this presentation is all about, providing a framework for effective safety programs that promote prevention.</a:t>
            </a:r>
          </a:p>
          <a:p>
            <a:pPr marL="502920" lvl="1" indent="0">
              <a:buNone/>
            </a:pPr>
            <a:endParaRPr lang="en-US" sz="3200"/>
          </a:p>
        </p:txBody>
      </p:sp>
    </p:spTree>
    <p:extLst>
      <p:ext uri="{BB962C8B-B14F-4D97-AF65-F5344CB8AC3E}">
        <p14:creationId xmlns:p14="http://schemas.microsoft.com/office/powerpoint/2010/main" val="2851911589"/>
      </p:ext>
    </p:extLst>
  </p:cSld>
  <p:clrMapOvr>
    <a:masterClrMapping/>
  </p:clrMapOvr>
</p:sld>
</file>

<file path=ppt/theme/theme1.xml><?xml version="1.0" encoding="utf-8"?>
<a:theme xmlns:a="http://schemas.openxmlformats.org/drawingml/2006/main" name="Frame">
  <a:themeElements>
    <a:clrScheme name="Incompass Palette">
      <a:dk1>
        <a:srgbClr val="000000"/>
      </a:dk1>
      <a:lt1>
        <a:srgbClr val="FFFFFF"/>
      </a:lt1>
      <a:dk2>
        <a:srgbClr val="8B8C90"/>
      </a:dk2>
      <a:lt2>
        <a:srgbClr val="F1F2F2"/>
      </a:lt2>
      <a:accent1>
        <a:srgbClr val="00A19B"/>
      </a:accent1>
      <a:accent2>
        <a:srgbClr val="9A1C20"/>
      </a:accent2>
      <a:accent3>
        <a:srgbClr val="98C33C"/>
      </a:accent3>
      <a:accent4>
        <a:srgbClr val="F37722"/>
      </a:accent4>
      <a:accent5>
        <a:srgbClr val="5C3895"/>
      </a:accent5>
      <a:accent6>
        <a:srgbClr val="085159"/>
      </a:accent6>
      <a:hlink>
        <a:srgbClr val="00A19B"/>
      </a:hlink>
      <a:folHlink>
        <a:srgbClr val="F37722"/>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09011D89A01344A6FC0E1BD768620C" ma:contentTypeVersion="18" ma:contentTypeDescription="Create a new document." ma:contentTypeScope="" ma:versionID="b21b0c2ce721200a540a3d485b381169">
  <xsd:schema xmlns:xsd="http://www.w3.org/2001/XMLSchema" xmlns:xs="http://www.w3.org/2001/XMLSchema" xmlns:p="http://schemas.microsoft.com/office/2006/metadata/properties" xmlns:ns2="417a14a6-451b-43f5-b65e-570830bc9f0a" xmlns:ns3="dfd8a901-67f3-4c79-8c3b-bf547a3a4419" targetNamespace="http://schemas.microsoft.com/office/2006/metadata/properties" ma:root="true" ma:fieldsID="bfd52baeca9296e1b73ca585a6206449" ns2:_="" ns3:_="">
    <xsd:import namespace="417a14a6-451b-43f5-b65e-570830bc9f0a"/>
    <xsd:import namespace="dfd8a901-67f3-4c79-8c3b-bf547a3a4419"/>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OCR" minOccurs="0"/>
                <xsd:element ref="ns2:MediaServiceEventHashCode" minOccurs="0"/>
                <xsd:element ref="ns2:MediaServiceGenerationTime"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7a14a6-451b-43f5-b65e-570830bc9f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0347158-0d79-4369-b5ea-42415fdafd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8a901-67f3-4c79-8c3b-bf547a3a441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27e4c78-3b55-4279-b332-812c467e36f3}" ma:internalName="TaxCatchAll" ma:showField="CatchAllData" ma:web="dfd8a901-67f3-4c79-8c3b-bf547a3a44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8a901-67f3-4c79-8c3b-bf547a3a4419" xsi:nil="true"/>
    <lcf76f155ced4ddcb4097134ff3c332f xmlns="417a14a6-451b-43f5-b65e-570830bc9f0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3F6C26E-2AF3-4989-B1E7-1666CD09BFB7}">
  <ds:schemaRefs>
    <ds:schemaRef ds:uri="http://schemas.microsoft.com/sharepoint/v3/contenttype/forms"/>
  </ds:schemaRefs>
</ds:datastoreItem>
</file>

<file path=customXml/itemProps2.xml><?xml version="1.0" encoding="utf-8"?>
<ds:datastoreItem xmlns:ds="http://schemas.openxmlformats.org/officeDocument/2006/customXml" ds:itemID="{D1D43467-C305-47C1-9BE7-E62FEB3DEC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7a14a6-451b-43f5-b65e-570830bc9f0a"/>
    <ds:schemaRef ds:uri="dfd8a901-67f3-4c79-8c3b-bf547a3a44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EDBD1F-FFE2-4654-BB19-86B6B6246E08}">
  <ds:schemaRefs>
    <ds:schemaRef ds:uri="http://schemas.microsoft.com/office/2006/metadata/properties"/>
    <ds:schemaRef ds:uri="http://schemas.microsoft.com/office/infopath/2007/PartnerControls"/>
    <ds:schemaRef ds:uri="dfd8a901-67f3-4c79-8c3b-bf547a3a4419"/>
    <ds:schemaRef ds:uri="417a14a6-451b-43f5-b65e-570830bc9f0a"/>
  </ds:schemaRefs>
</ds:datastoreItem>
</file>

<file path=docProps/app.xml><?xml version="1.0" encoding="utf-8"?>
<Properties xmlns="http://schemas.openxmlformats.org/officeDocument/2006/extended-properties" xmlns:vt="http://schemas.openxmlformats.org/officeDocument/2006/docPropsVTypes">
  <Template>{FDC35CBE-4D40-5A4F-A966-288A24324A42}tf10001124</Template>
  <TotalTime>36560</TotalTime>
  <Words>526</Words>
  <Application>Microsoft Office PowerPoint</Application>
  <PresentationFormat>Widescreen</PresentationFormat>
  <Paragraphs>67</Paragraphs>
  <Slides>82</Slides>
  <Notes>0</Notes>
  <HiddenSlides>0</HiddenSlides>
  <MMClips>0</MMClips>
  <ScaleCrop>false</ScaleCrop>
  <HeadingPairs>
    <vt:vector size="4" baseType="variant">
      <vt:variant>
        <vt:lpstr>Theme</vt:lpstr>
      </vt:variant>
      <vt:variant>
        <vt:i4>1</vt:i4>
      </vt:variant>
      <vt:variant>
        <vt:lpstr>Slide Titles</vt:lpstr>
      </vt:variant>
      <vt:variant>
        <vt:i4>82</vt:i4>
      </vt:variant>
    </vt:vector>
  </HeadingPairs>
  <TitlesOfParts>
    <vt:vector size="83" baseType="lpstr">
      <vt:lpstr>Frame</vt:lpstr>
      <vt:lpstr>PowerPoint Presentation</vt:lpstr>
      <vt:lpstr>PERSONAL PROTECTIVE EQUIPMENT (PPE)</vt:lpstr>
      <vt:lpstr>SAFETY INCLUDED  Training Project in Partnership with MIOSHA CET Division</vt:lpstr>
      <vt:lpstr>ABOUT YOUR PRESENTERS:  Todd Culver</vt:lpstr>
      <vt:lpstr>ABOUT YOUR PRESENTERS:  Katie Kinde</vt:lpstr>
      <vt:lpstr>ABOUT THE CONTENT</vt:lpstr>
      <vt:lpstr>Safety Included 2026</vt:lpstr>
      <vt:lpstr>Safety Included 2026</vt:lpstr>
      <vt:lpstr>Safety Included 2026</vt:lpstr>
      <vt:lpstr>Safety Included 2026</vt:lpstr>
      <vt:lpstr>A SAFE WORKPLACE IS SOUND BUSINESS –  FOR EVERYBODY REGARDLESS OF NEUROTYPE</vt:lpstr>
      <vt:lpstr>PERSONAL PROTECTIVE EQUIPMENT (PPE)</vt:lpstr>
      <vt:lpstr>Training Objectives Continued</vt:lpstr>
      <vt:lpstr>HAZARD ASSESSMENT</vt:lpstr>
      <vt:lpstr>HIERARCHY OF CONTROLS</vt:lpstr>
      <vt:lpstr>PowerPoint Presentation</vt:lpstr>
      <vt:lpstr>PowerPoint Presentation</vt:lpstr>
      <vt:lpstr>TRAINING</vt:lpstr>
      <vt:lpstr>IDENTIFICATION AND  SELECTION  OF  PPE</vt:lpstr>
      <vt:lpstr>HEAD PROTECTION - Hardats</vt:lpstr>
      <vt:lpstr>EYE and FACE PROTECTION – Safety Glasses, Goggles, or Face Shields</vt:lpstr>
      <vt:lpstr>FOOT and LEG PROTECTION – Safety Boots or Shoes</vt:lpstr>
      <vt:lpstr>HAND and ARM PROTECTION – Gloves, Protective Sleeves</vt:lpstr>
      <vt:lpstr>FALL PROTECTION - Note</vt:lpstr>
      <vt:lpstr>RESPIRATORY PROTECTION - Note</vt:lpstr>
      <vt:lpstr>How to Train Effectively </vt:lpstr>
      <vt:lpstr>CONSIDERATIONS FOR NEURODIVERSE EMPLOYEES</vt:lpstr>
      <vt:lpstr>CONSIDERATIONS FOR NEURODIVERSE EMPLOYEES</vt:lpstr>
      <vt:lpstr>CONSIDERATIONS FOR NEURODIVERSE EMPLOYEES</vt:lpstr>
      <vt:lpstr>Conversation Example</vt:lpstr>
      <vt:lpstr>SENSORY OVERLOAD</vt:lpstr>
      <vt:lpstr>SENSORY OVERLOAD</vt:lpstr>
      <vt:lpstr>SENSITIVITIES</vt:lpstr>
      <vt:lpstr>SENSITIVITIES</vt:lpstr>
      <vt:lpstr>SENSITIVITIES</vt:lpstr>
      <vt:lpstr>SENSITIVITIES</vt:lpstr>
      <vt:lpstr>SENSITIVITIES</vt:lpstr>
      <vt:lpstr>SENSITIVITIES</vt:lpstr>
      <vt:lpstr>SENSITIVITIES</vt:lpstr>
      <vt:lpstr>SENSITIVITIES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Accommodations</vt:lpstr>
      <vt:lpstr>Proprioception</vt:lpstr>
      <vt:lpstr>PROXIMITY</vt:lpstr>
      <vt:lpstr>PROXIMITY</vt:lpstr>
      <vt:lpstr>VERBAL AND NON-VERBAL  </vt:lpstr>
      <vt:lpstr>SHUTDOWN</vt:lpstr>
      <vt:lpstr>DURING SHUTDOWN</vt:lpstr>
      <vt:lpstr>VERBAL AND NON-VERBAL  </vt:lpstr>
      <vt:lpstr>VERBAL AND NON-VERBAL  </vt:lpstr>
      <vt:lpstr>EXAMPLE UNCLEAR </vt:lpstr>
      <vt:lpstr>EXAMPLE CLEAR VISUALS AND DESCRIPTIONS</vt:lpstr>
      <vt:lpstr>UNIVERSAL DESIGN METHODS</vt:lpstr>
      <vt:lpstr>TIME BUFFERED SCHEDULES</vt:lpstr>
      <vt:lpstr>MEMORY CAPACITY</vt:lpstr>
      <vt:lpstr>MEMORY CAPACITY</vt:lpstr>
      <vt:lpstr>TRAINING LOCATION</vt:lpstr>
      <vt:lpstr>WHAT CAN YOU APPLY TO YOUR TRAININGS?</vt:lpstr>
      <vt:lpstr>SUMMARY</vt:lpstr>
      <vt:lpstr>SUMMARY</vt:lpstr>
      <vt:lpstr>Thank You – stay safe and healthy!</vt:lpstr>
      <vt:lpstr>RESOURCE CITATIONS</vt:lpstr>
      <vt:lpstr>RESOURCE CITATIONS</vt:lpstr>
      <vt:lpstr>Schedule a free training with us!</vt:lpstr>
      <vt:lpstr>SAFETY INCLUDED  Training Project in Partnership with MIOSHA CET Division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Todd Culver</cp:lastModifiedBy>
  <cp:revision>685</cp:revision>
  <cp:lastPrinted>2020-05-08T12:38:26Z</cp:lastPrinted>
  <dcterms:created xsi:type="dcterms:W3CDTF">2019-11-13T17:36:20Z</dcterms:created>
  <dcterms:modified xsi:type="dcterms:W3CDTF">2026-07-21T16:49:24Z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0x010100CA09011D89A01344A6FC0E1BD768620C</vt:lpwstr>
  </property>
  <property fmtid="{D5CDD505-2E9C-101B-9397-08002B2CF9AE}" pid="3" name="MediaServiceImageTags">
    <vt:lpwstr/>
  </property>
</Properties>
</file>