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77"/>
  </p:notesMasterIdLst>
  <p:handoutMasterIdLst>
    <p:handoutMasterId r:id="rId78"/>
  </p:handoutMasterIdLst>
  <p:sldIdLst>
    <p:sldId id="265" r:id="rId5"/>
    <p:sldId id="256" r:id="rId6"/>
    <p:sldId id="444" r:id="rId7"/>
    <p:sldId id="445" r:id="rId8"/>
    <p:sldId id="336" r:id="rId9"/>
    <p:sldId id="446" r:id="rId10"/>
    <p:sldId id="447" r:id="rId11"/>
    <p:sldId id="448" r:id="rId12"/>
    <p:sldId id="334" r:id="rId13"/>
    <p:sldId id="449" r:id="rId14"/>
    <p:sldId id="409" r:id="rId15"/>
    <p:sldId id="310" r:id="rId16"/>
    <p:sldId id="450" r:id="rId17"/>
    <p:sldId id="340" r:id="rId18"/>
    <p:sldId id="358" r:id="rId19"/>
    <p:sldId id="327" r:id="rId20"/>
    <p:sldId id="363" r:id="rId21"/>
    <p:sldId id="343" r:id="rId22"/>
    <p:sldId id="361" r:id="rId23"/>
    <p:sldId id="356" r:id="rId24"/>
    <p:sldId id="359" r:id="rId25"/>
    <p:sldId id="344" r:id="rId26"/>
    <p:sldId id="360" r:id="rId27"/>
    <p:sldId id="346" r:id="rId28"/>
    <p:sldId id="364" r:id="rId29"/>
    <p:sldId id="365" r:id="rId30"/>
    <p:sldId id="366" r:id="rId31"/>
    <p:sldId id="345" r:id="rId32"/>
    <p:sldId id="367" r:id="rId33"/>
    <p:sldId id="485" r:id="rId34"/>
    <p:sldId id="368" r:id="rId35"/>
    <p:sldId id="433" r:id="rId36"/>
    <p:sldId id="415" r:id="rId37"/>
    <p:sldId id="460" r:id="rId38"/>
    <p:sldId id="481" r:id="rId39"/>
    <p:sldId id="440" r:id="rId40"/>
    <p:sldId id="461" r:id="rId41"/>
    <p:sldId id="421" r:id="rId42"/>
    <p:sldId id="407" r:id="rId43"/>
    <p:sldId id="469" r:id="rId44"/>
    <p:sldId id="463" r:id="rId45"/>
    <p:sldId id="422" r:id="rId46"/>
    <p:sldId id="411" r:id="rId47"/>
    <p:sldId id="464" r:id="rId48"/>
    <p:sldId id="423" r:id="rId49"/>
    <p:sldId id="465" r:id="rId50"/>
    <p:sldId id="424" r:id="rId51"/>
    <p:sldId id="425" r:id="rId52"/>
    <p:sldId id="342" r:id="rId53"/>
    <p:sldId id="466" r:id="rId54"/>
    <p:sldId id="406" r:id="rId55"/>
    <p:sldId id="482" r:id="rId56"/>
    <p:sldId id="467" r:id="rId57"/>
    <p:sldId id="468" r:id="rId58"/>
    <p:sldId id="452" r:id="rId59"/>
    <p:sldId id="484" r:id="rId60"/>
    <p:sldId id="338" r:id="rId61"/>
    <p:sldId id="348" r:id="rId62"/>
    <p:sldId id="470" r:id="rId63"/>
    <p:sldId id="471" r:id="rId64"/>
    <p:sldId id="349" r:id="rId65"/>
    <p:sldId id="350" r:id="rId66"/>
    <p:sldId id="426" r:id="rId67"/>
    <p:sldId id="427" r:id="rId68"/>
    <p:sldId id="472" r:id="rId69"/>
    <p:sldId id="339" r:id="rId70"/>
    <p:sldId id="474" r:id="rId71"/>
    <p:sldId id="264" r:id="rId72"/>
    <p:sldId id="319" r:id="rId73"/>
    <p:sldId id="413" r:id="rId74"/>
    <p:sldId id="408" r:id="rId75"/>
    <p:sldId id="337"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2E00E-6558-0305-A67D-79BBF1295B6A}" v="103" dt="2026-04-16T13:21:13.019"/>
    <p1510:client id="{BADCA9E7-BF2F-3F64-A640-319D1837F88D}" v="275" dt="2026-04-15T17:46:20.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4626"/>
  </p:normalViewPr>
  <p:slideViewPr>
    <p:cSldViewPr snapToGrid="0" snapToObjects="1">
      <p:cViewPr varScale="1">
        <p:scale>
          <a:sx n="121" d="100"/>
          <a:sy n="121" d="100"/>
        </p:scale>
        <p:origin x="140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Kinde" userId="S::kkinde@incompassmi.org::de150f13-2f84-43af-89be-e5dc988c63b1" providerId="AD" clId="Web-{BADCA9E7-BF2F-3F64-A640-319D1837F88D}"/>
    <pc:docChg chg="addSld delSld modSld sldOrd">
      <pc:chgData name="Katie Kinde" userId="S::kkinde@incompassmi.org::de150f13-2f84-43af-89be-e5dc988c63b1" providerId="AD" clId="Web-{BADCA9E7-BF2F-3F64-A640-319D1837F88D}" dt="2026-04-15T17:46:13.537" v="268"/>
      <pc:docMkLst>
        <pc:docMk/>
      </pc:docMkLst>
      <pc:sldChg chg="add">
        <pc:chgData name="Katie Kinde" userId="S::kkinde@incompassmi.org::de150f13-2f84-43af-89be-e5dc988c63b1" providerId="AD" clId="Web-{BADCA9E7-BF2F-3F64-A640-319D1837F88D}" dt="2026-04-12T17:12:20.793" v="6"/>
        <pc:sldMkLst>
          <pc:docMk/>
          <pc:sldMk cId="2851911589" sldId="334"/>
        </pc:sldMkLst>
      </pc:sldChg>
      <pc:sldChg chg="add">
        <pc:chgData name="Katie Kinde" userId="S::kkinde@incompassmi.org::de150f13-2f84-43af-89be-e5dc988c63b1" providerId="AD" clId="Web-{BADCA9E7-BF2F-3F64-A640-319D1837F88D}" dt="2026-04-12T17:12:20.434" v="2"/>
        <pc:sldMkLst>
          <pc:docMk/>
          <pc:sldMk cId="18173335" sldId="336"/>
        </pc:sldMkLst>
      </pc:sldChg>
      <pc:sldChg chg="add ord">
        <pc:chgData name="Katie Kinde" userId="S::kkinde@incompassmi.org::de150f13-2f84-43af-89be-e5dc988c63b1" providerId="AD" clId="Web-{BADCA9E7-BF2F-3F64-A640-319D1837F88D}" dt="2026-04-15T16:43:09.609" v="225"/>
        <pc:sldMkLst>
          <pc:docMk/>
          <pc:sldMk cId="217323935" sldId="338"/>
        </pc:sldMkLst>
      </pc:sldChg>
      <pc:sldChg chg="add">
        <pc:chgData name="Katie Kinde" userId="S::kkinde@incompassmi.org::de150f13-2f84-43af-89be-e5dc988c63b1" providerId="AD" clId="Web-{BADCA9E7-BF2F-3F64-A640-319D1837F88D}" dt="2026-04-12T17:15:06.076" v="40"/>
        <pc:sldMkLst>
          <pc:docMk/>
          <pc:sldMk cId="1500380660" sldId="342"/>
        </pc:sldMkLst>
      </pc:sldChg>
      <pc:sldChg chg="modSp">
        <pc:chgData name="Katie Kinde" userId="S::kkinde@incompassmi.org::de150f13-2f84-43af-89be-e5dc988c63b1" providerId="AD" clId="Web-{BADCA9E7-BF2F-3F64-A640-319D1837F88D}" dt="2026-04-12T17:29:37.189" v="69" actId="20577"/>
        <pc:sldMkLst>
          <pc:docMk/>
          <pc:sldMk cId="3753446101" sldId="343"/>
        </pc:sldMkLst>
        <pc:spChg chg="mod">
          <ac:chgData name="Katie Kinde" userId="S::kkinde@incompassmi.org::de150f13-2f84-43af-89be-e5dc988c63b1" providerId="AD" clId="Web-{BADCA9E7-BF2F-3F64-A640-319D1837F88D}" dt="2026-04-12T17:29:37.189" v="69" actId="20577"/>
          <ac:spMkLst>
            <pc:docMk/>
            <pc:sldMk cId="3753446101" sldId="343"/>
            <ac:spMk id="3" creationId="{5AF944E1-FE1F-214C-90C2-9A98B1591EF3}"/>
          </ac:spMkLst>
        </pc:spChg>
      </pc:sldChg>
      <pc:sldChg chg="modSp">
        <pc:chgData name="Katie Kinde" userId="S::kkinde@incompassmi.org::de150f13-2f84-43af-89be-e5dc988c63b1" providerId="AD" clId="Web-{BADCA9E7-BF2F-3F64-A640-319D1837F88D}" dt="2026-04-12T17:31:12.925" v="76" actId="20577"/>
        <pc:sldMkLst>
          <pc:docMk/>
          <pc:sldMk cId="1048865995" sldId="346"/>
        </pc:sldMkLst>
        <pc:spChg chg="mod">
          <ac:chgData name="Katie Kinde" userId="S::kkinde@incompassmi.org::de150f13-2f84-43af-89be-e5dc988c63b1" providerId="AD" clId="Web-{BADCA9E7-BF2F-3F64-A640-319D1837F88D}" dt="2026-04-12T17:31:12.925" v="76" actId="20577"/>
          <ac:spMkLst>
            <pc:docMk/>
            <pc:sldMk cId="1048865995" sldId="346"/>
            <ac:spMk id="3" creationId="{5AF944E1-FE1F-214C-90C2-9A98B1591EF3}"/>
          </ac:spMkLst>
        </pc:spChg>
      </pc:sldChg>
      <pc:sldChg chg="add">
        <pc:chgData name="Katie Kinde" userId="S::kkinde@incompassmi.org::de150f13-2f84-43af-89be-e5dc988c63b1" providerId="AD" clId="Web-{BADCA9E7-BF2F-3F64-A640-319D1837F88D}" dt="2026-04-12T17:15:06.154" v="41"/>
        <pc:sldMkLst>
          <pc:docMk/>
          <pc:sldMk cId="1384893385" sldId="348"/>
        </pc:sldMkLst>
      </pc:sldChg>
      <pc:sldChg chg="add">
        <pc:chgData name="Katie Kinde" userId="S::kkinde@incompassmi.org::de150f13-2f84-43af-89be-e5dc988c63b1" providerId="AD" clId="Web-{BADCA9E7-BF2F-3F64-A640-319D1837F88D}" dt="2026-04-12T17:15:06.404" v="44"/>
        <pc:sldMkLst>
          <pc:docMk/>
          <pc:sldMk cId="2884662771" sldId="349"/>
        </pc:sldMkLst>
      </pc:sldChg>
      <pc:sldChg chg="add">
        <pc:chgData name="Katie Kinde" userId="S::kkinde@incompassmi.org::de150f13-2f84-43af-89be-e5dc988c63b1" providerId="AD" clId="Web-{BADCA9E7-BF2F-3F64-A640-319D1837F88D}" dt="2026-04-12T17:15:06.810" v="45"/>
        <pc:sldMkLst>
          <pc:docMk/>
          <pc:sldMk cId="3903923516" sldId="350"/>
        </pc:sldMkLst>
      </pc:sldChg>
      <pc:sldChg chg="modSp">
        <pc:chgData name="Katie Kinde" userId="S::kkinde@incompassmi.org::de150f13-2f84-43af-89be-e5dc988c63b1" providerId="AD" clId="Web-{BADCA9E7-BF2F-3F64-A640-319D1837F88D}" dt="2026-04-12T17:29:50.424" v="71" actId="20577"/>
        <pc:sldMkLst>
          <pc:docMk/>
          <pc:sldMk cId="4176993600" sldId="356"/>
        </pc:sldMkLst>
        <pc:spChg chg="mod">
          <ac:chgData name="Katie Kinde" userId="S::kkinde@incompassmi.org::de150f13-2f84-43af-89be-e5dc988c63b1" providerId="AD" clId="Web-{BADCA9E7-BF2F-3F64-A640-319D1837F88D}" dt="2026-04-12T17:29:50.424" v="71" actId="20577"/>
          <ac:spMkLst>
            <pc:docMk/>
            <pc:sldMk cId="4176993600" sldId="356"/>
            <ac:spMk id="3" creationId="{5AF944E1-FE1F-214C-90C2-9A98B1591EF3}"/>
          </ac:spMkLst>
        </pc:spChg>
      </pc:sldChg>
      <pc:sldChg chg="modSp">
        <pc:chgData name="Katie Kinde" userId="S::kkinde@incompassmi.org::de150f13-2f84-43af-89be-e5dc988c63b1" providerId="AD" clId="Web-{BADCA9E7-BF2F-3F64-A640-319D1837F88D}" dt="2026-04-12T17:29:58.752" v="72" actId="20577"/>
        <pc:sldMkLst>
          <pc:docMk/>
          <pc:sldMk cId="2170711014" sldId="359"/>
        </pc:sldMkLst>
        <pc:spChg chg="mod">
          <ac:chgData name="Katie Kinde" userId="S::kkinde@incompassmi.org::de150f13-2f84-43af-89be-e5dc988c63b1" providerId="AD" clId="Web-{BADCA9E7-BF2F-3F64-A640-319D1837F88D}" dt="2026-04-12T17:29:58.752" v="72" actId="20577"/>
          <ac:spMkLst>
            <pc:docMk/>
            <pc:sldMk cId="2170711014" sldId="359"/>
            <ac:spMk id="3" creationId="{5AF944E1-FE1F-214C-90C2-9A98B1591EF3}"/>
          </ac:spMkLst>
        </pc:spChg>
      </pc:sldChg>
      <pc:sldChg chg="modSp">
        <pc:chgData name="Katie Kinde" userId="S::kkinde@incompassmi.org::de150f13-2f84-43af-89be-e5dc988c63b1" providerId="AD" clId="Web-{BADCA9E7-BF2F-3F64-A640-319D1837F88D}" dt="2026-04-12T17:29:43.830" v="70" actId="20577"/>
        <pc:sldMkLst>
          <pc:docMk/>
          <pc:sldMk cId="1758574561" sldId="361"/>
        </pc:sldMkLst>
        <pc:spChg chg="mod">
          <ac:chgData name="Katie Kinde" userId="S::kkinde@incompassmi.org::de150f13-2f84-43af-89be-e5dc988c63b1" providerId="AD" clId="Web-{BADCA9E7-BF2F-3F64-A640-319D1837F88D}" dt="2026-04-12T17:29:43.830" v="70" actId="20577"/>
          <ac:spMkLst>
            <pc:docMk/>
            <pc:sldMk cId="1758574561" sldId="361"/>
            <ac:spMk id="3" creationId="{5AF944E1-FE1F-214C-90C2-9A98B1591EF3}"/>
          </ac:spMkLst>
        </pc:spChg>
      </pc:sldChg>
      <pc:sldChg chg="modSp">
        <pc:chgData name="Katie Kinde" userId="S::kkinde@incompassmi.org::de150f13-2f84-43af-89be-e5dc988c63b1" providerId="AD" clId="Web-{BADCA9E7-BF2F-3F64-A640-319D1837F88D}" dt="2026-04-12T17:29:31.674" v="68" actId="20577"/>
        <pc:sldMkLst>
          <pc:docMk/>
          <pc:sldMk cId="1007314657" sldId="363"/>
        </pc:sldMkLst>
        <pc:spChg chg="mod">
          <ac:chgData name="Katie Kinde" userId="S::kkinde@incompassmi.org::de150f13-2f84-43af-89be-e5dc988c63b1" providerId="AD" clId="Web-{BADCA9E7-BF2F-3F64-A640-319D1837F88D}" dt="2026-04-12T17:29:31.674" v="68" actId="20577"/>
          <ac:spMkLst>
            <pc:docMk/>
            <pc:sldMk cId="1007314657" sldId="363"/>
            <ac:spMk id="3" creationId="{5AF944E1-FE1F-214C-90C2-9A98B1591EF3}"/>
          </ac:spMkLst>
        </pc:spChg>
      </pc:sldChg>
      <pc:sldChg chg="modSp">
        <pc:chgData name="Katie Kinde" userId="S::kkinde@incompassmi.org::de150f13-2f84-43af-89be-e5dc988c63b1" providerId="AD" clId="Web-{BADCA9E7-BF2F-3F64-A640-319D1837F88D}" dt="2026-04-12T17:31:27.675" v="78" actId="20577"/>
        <pc:sldMkLst>
          <pc:docMk/>
          <pc:sldMk cId="2903739546" sldId="364"/>
        </pc:sldMkLst>
        <pc:spChg chg="mod">
          <ac:chgData name="Katie Kinde" userId="S::kkinde@incompassmi.org::de150f13-2f84-43af-89be-e5dc988c63b1" providerId="AD" clId="Web-{BADCA9E7-BF2F-3F64-A640-319D1837F88D}" dt="2026-04-12T17:31:27.675" v="78" actId="20577"/>
          <ac:spMkLst>
            <pc:docMk/>
            <pc:sldMk cId="2903739546" sldId="364"/>
            <ac:spMk id="3" creationId="{5AF944E1-FE1F-214C-90C2-9A98B1591EF3}"/>
          </ac:spMkLst>
        </pc:spChg>
      </pc:sldChg>
      <pc:sldChg chg="modSp">
        <pc:chgData name="Katie Kinde" userId="S::kkinde@incompassmi.org::de150f13-2f84-43af-89be-e5dc988c63b1" providerId="AD" clId="Web-{BADCA9E7-BF2F-3F64-A640-319D1837F88D}" dt="2026-04-12T17:31:54.082" v="80" actId="20577"/>
        <pc:sldMkLst>
          <pc:docMk/>
          <pc:sldMk cId="718464354" sldId="365"/>
        </pc:sldMkLst>
        <pc:spChg chg="mod">
          <ac:chgData name="Katie Kinde" userId="S::kkinde@incompassmi.org::de150f13-2f84-43af-89be-e5dc988c63b1" providerId="AD" clId="Web-{BADCA9E7-BF2F-3F64-A640-319D1837F88D}" dt="2026-04-12T17:31:54.082" v="80" actId="20577"/>
          <ac:spMkLst>
            <pc:docMk/>
            <pc:sldMk cId="718464354" sldId="365"/>
            <ac:spMk id="3" creationId="{5AF944E1-FE1F-214C-90C2-9A98B1591EF3}"/>
          </ac:spMkLst>
        </pc:spChg>
      </pc:sldChg>
      <pc:sldChg chg="modSp">
        <pc:chgData name="Katie Kinde" userId="S::kkinde@incompassmi.org::de150f13-2f84-43af-89be-e5dc988c63b1" providerId="AD" clId="Web-{BADCA9E7-BF2F-3F64-A640-319D1837F88D}" dt="2026-04-12T17:32:29.473" v="84" actId="20577"/>
        <pc:sldMkLst>
          <pc:docMk/>
          <pc:sldMk cId="3126105446" sldId="366"/>
        </pc:sldMkLst>
        <pc:spChg chg="mod">
          <ac:chgData name="Katie Kinde" userId="S::kkinde@incompassmi.org::de150f13-2f84-43af-89be-e5dc988c63b1" providerId="AD" clId="Web-{BADCA9E7-BF2F-3F64-A640-319D1837F88D}" dt="2026-04-12T17:32:29.473" v="84" actId="20577"/>
          <ac:spMkLst>
            <pc:docMk/>
            <pc:sldMk cId="3126105446" sldId="366"/>
            <ac:spMk id="3" creationId="{5AF944E1-FE1F-214C-90C2-9A98B1591EF3}"/>
          </ac:spMkLst>
        </pc:spChg>
      </pc:sldChg>
      <pc:sldChg chg="modSp">
        <pc:chgData name="Katie Kinde" userId="S::kkinde@incompassmi.org::de150f13-2f84-43af-89be-e5dc988c63b1" providerId="AD" clId="Web-{BADCA9E7-BF2F-3F64-A640-319D1837F88D}" dt="2026-04-12T17:33:02.676" v="90" actId="20577"/>
        <pc:sldMkLst>
          <pc:docMk/>
          <pc:sldMk cId="2865969163" sldId="367"/>
        </pc:sldMkLst>
        <pc:spChg chg="mod">
          <ac:chgData name="Katie Kinde" userId="S::kkinde@incompassmi.org::de150f13-2f84-43af-89be-e5dc988c63b1" providerId="AD" clId="Web-{BADCA9E7-BF2F-3F64-A640-319D1837F88D}" dt="2026-04-12T17:33:02.676" v="90" actId="20577"/>
          <ac:spMkLst>
            <pc:docMk/>
            <pc:sldMk cId="2865969163" sldId="367"/>
            <ac:spMk id="3" creationId="{5AF944E1-FE1F-214C-90C2-9A98B1591EF3}"/>
          </ac:spMkLst>
        </pc:spChg>
      </pc:sldChg>
      <pc:sldChg chg="modSp">
        <pc:chgData name="Katie Kinde" userId="S::kkinde@incompassmi.org::de150f13-2f84-43af-89be-e5dc988c63b1" providerId="AD" clId="Web-{BADCA9E7-BF2F-3F64-A640-319D1837F88D}" dt="2026-04-12T17:33:28.473" v="95" actId="20577"/>
        <pc:sldMkLst>
          <pc:docMk/>
          <pc:sldMk cId="8054937" sldId="368"/>
        </pc:sldMkLst>
        <pc:spChg chg="mod">
          <ac:chgData name="Katie Kinde" userId="S::kkinde@incompassmi.org::de150f13-2f84-43af-89be-e5dc988c63b1" providerId="AD" clId="Web-{BADCA9E7-BF2F-3F64-A640-319D1837F88D}" dt="2026-04-12T17:33:28.473" v="95" actId="20577"/>
          <ac:spMkLst>
            <pc:docMk/>
            <pc:sldMk cId="8054937" sldId="368"/>
            <ac:spMk id="3" creationId="{5AF944E1-FE1F-214C-90C2-9A98B1591EF3}"/>
          </ac:spMkLst>
        </pc:spChg>
      </pc:sldChg>
      <pc:sldChg chg="modSp add">
        <pc:chgData name="Katie Kinde" userId="S::kkinde@incompassmi.org::de150f13-2f84-43af-89be-e5dc988c63b1" providerId="AD" clId="Web-{BADCA9E7-BF2F-3F64-A640-319D1837F88D}" dt="2026-04-15T17:45:34.112" v="267" actId="20577"/>
        <pc:sldMkLst>
          <pc:docMk/>
          <pc:sldMk cId="1518215865" sldId="406"/>
        </pc:sldMkLst>
        <pc:spChg chg="mod">
          <ac:chgData name="Katie Kinde" userId="S::kkinde@incompassmi.org::de150f13-2f84-43af-89be-e5dc988c63b1" providerId="AD" clId="Web-{BADCA9E7-BF2F-3F64-A640-319D1837F88D}" dt="2026-04-15T17:45:34.112" v="267" actId="20577"/>
          <ac:spMkLst>
            <pc:docMk/>
            <pc:sldMk cId="1518215865" sldId="406"/>
            <ac:spMk id="3" creationId="{5F543E2C-685D-579C-6DC2-B7489F9A92BE}"/>
          </ac:spMkLst>
        </pc:spChg>
      </pc:sldChg>
      <pc:sldChg chg="add">
        <pc:chgData name="Katie Kinde" userId="S::kkinde@incompassmi.org::de150f13-2f84-43af-89be-e5dc988c63b1" providerId="AD" clId="Web-{BADCA9E7-BF2F-3F64-A640-319D1837F88D}" dt="2026-04-12T17:15:04.263" v="19"/>
        <pc:sldMkLst>
          <pc:docMk/>
          <pc:sldMk cId="1068334638" sldId="407"/>
        </pc:sldMkLst>
      </pc:sldChg>
      <pc:sldChg chg="add">
        <pc:chgData name="Katie Kinde" userId="S::kkinde@incompassmi.org::de150f13-2f84-43af-89be-e5dc988c63b1" providerId="AD" clId="Web-{BADCA9E7-BF2F-3F64-A640-319D1837F88D}" dt="2026-04-12T17:16:34.873" v="53"/>
        <pc:sldMkLst>
          <pc:docMk/>
          <pc:sldMk cId="2413411006" sldId="408"/>
        </pc:sldMkLst>
      </pc:sldChg>
      <pc:sldChg chg="add">
        <pc:chgData name="Katie Kinde" userId="S::kkinde@incompassmi.org::de150f13-2f84-43af-89be-e5dc988c63b1" providerId="AD" clId="Web-{BADCA9E7-BF2F-3F64-A640-319D1837F88D}" dt="2026-04-12T17:12:20.965" v="8"/>
        <pc:sldMkLst>
          <pc:docMk/>
          <pc:sldMk cId="783290534" sldId="409"/>
        </pc:sldMkLst>
      </pc:sldChg>
      <pc:sldChg chg="modSp add">
        <pc:chgData name="Katie Kinde" userId="S::kkinde@incompassmi.org::de150f13-2f84-43af-89be-e5dc988c63b1" providerId="AD" clId="Web-{BADCA9E7-BF2F-3F64-A640-319D1837F88D}" dt="2026-04-15T16:43:43.517" v="238" actId="20577"/>
        <pc:sldMkLst>
          <pc:docMk/>
          <pc:sldMk cId="543494344" sldId="411"/>
        </pc:sldMkLst>
        <pc:spChg chg="mod">
          <ac:chgData name="Katie Kinde" userId="S::kkinde@incompassmi.org::de150f13-2f84-43af-89be-e5dc988c63b1" providerId="AD" clId="Web-{BADCA9E7-BF2F-3F64-A640-319D1837F88D}" dt="2026-04-15T16:43:43.517" v="238" actId="20577"/>
          <ac:spMkLst>
            <pc:docMk/>
            <pc:sldMk cId="543494344" sldId="411"/>
            <ac:spMk id="2" creationId="{8107A7E5-870F-BDF8-B20E-D60FECC2691D}"/>
          </ac:spMkLst>
        </pc:spChg>
      </pc:sldChg>
      <pc:sldChg chg="add">
        <pc:chgData name="Katie Kinde" userId="S::kkinde@incompassmi.org::de150f13-2f84-43af-89be-e5dc988c63b1" providerId="AD" clId="Web-{BADCA9E7-BF2F-3F64-A640-319D1837F88D}" dt="2026-04-12T17:16:23.357" v="52"/>
        <pc:sldMkLst>
          <pc:docMk/>
          <pc:sldMk cId="120070962" sldId="413"/>
        </pc:sldMkLst>
      </pc:sldChg>
      <pc:sldChg chg="add">
        <pc:chgData name="Katie Kinde" userId="S::kkinde@incompassmi.org::de150f13-2f84-43af-89be-e5dc988c63b1" providerId="AD" clId="Web-{BADCA9E7-BF2F-3F64-A640-319D1837F88D}" dt="2026-04-12T17:15:03.294" v="12"/>
        <pc:sldMkLst>
          <pc:docMk/>
          <pc:sldMk cId="1683314108" sldId="415"/>
        </pc:sldMkLst>
      </pc:sldChg>
      <pc:sldChg chg="add">
        <pc:chgData name="Katie Kinde" userId="S::kkinde@incompassmi.org::de150f13-2f84-43af-89be-e5dc988c63b1" providerId="AD" clId="Web-{BADCA9E7-BF2F-3F64-A640-319D1837F88D}" dt="2026-04-12T17:15:04.185" v="18"/>
        <pc:sldMkLst>
          <pc:docMk/>
          <pc:sldMk cId="2878405343" sldId="421"/>
        </pc:sldMkLst>
      </pc:sldChg>
      <pc:sldChg chg="modSp add">
        <pc:chgData name="Katie Kinde" userId="S::kkinde@incompassmi.org::de150f13-2f84-43af-89be-e5dc988c63b1" providerId="AD" clId="Web-{BADCA9E7-BF2F-3F64-A640-319D1837F88D}" dt="2026-04-15T16:43:38.735" v="236" actId="20577"/>
        <pc:sldMkLst>
          <pc:docMk/>
          <pc:sldMk cId="3066076718" sldId="422"/>
        </pc:sldMkLst>
        <pc:spChg chg="mod">
          <ac:chgData name="Katie Kinde" userId="S::kkinde@incompassmi.org::de150f13-2f84-43af-89be-e5dc988c63b1" providerId="AD" clId="Web-{BADCA9E7-BF2F-3F64-A640-319D1837F88D}" dt="2026-04-15T16:43:38.735" v="236" actId="20577"/>
          <ac:spMkLst>
            <pc:docMk/>
            <pc:sldMk cId="3066076718" sldId="422"/>
            <ac:spMk id="2" creationId="{E7CFD1BD-37B4-F8B2-AA70-DE13F57C5880}"/>
          </ac:spMkLst>
        </pc:spChg>
      </pc:sldChg>
      <pc:sldChg chg="modSp add">
        <pc:chgData name="Katie Kinde" userId="S::kkinde@incompassmi.org::de150f13-2f84-43af-89be-e5dc988c63b1" providerId="AD" clId="Web-{BADCA9E7-BF2F-3F64-A640-319D1837F88D}" dt="2026-04-15T16:44:07.236" v="242" actId="20577"/>
        <pc:sldMkLst>
          <pc:docMk/>
          <pc:sldMk cId="1181043097" sldId="423"/>
        </pc:sldMkLst>
        <pc:spChg chg="mod">
          <ac:chgData name="Katie Kinde" userId="S::kkinde@incompassmi.org::de150f13-2f84-43af-89be-e5dc988c63b1" providerId="AD" clId="Web-{BADCA9E7-BF2F-3F64-A640-319D1837F88D}" dt="2026-04-15T16:44:07.236" v="242" actId="20577"/>
          <ac:spMkLst>
            <pc:docMk/>
            <pc:sldMk cId="1181043097" sldId="423"/>
            <ac:spMk id="2" creationId="{4D45C130-1B7D-355B-068E-DB18F6501382}"/>
          </ac:spMkLst>
        </pc:spChg>
      </pc:sldChg>
      <pc:sldChg chg="modSp add">
        <pc:chgData name="Katie Kinde" userId="S::kkinde@incompassmi.org::de150f13-2f84-43af-89be-e5dc988c63b1" providerId="AD" clId="Web-{BADCA9E7-BF2F-3F64-A640-319D1837F88D}" dt="2026-04-15T16:44:18.549" v="246" actId="20577"/>
        <pc:sldMkLst>
          <pc:docMk/>
          <pc:sldMk cId="1794583763" sldId="424"/>
        </pc:sldMkLst>
        <pc:spChg chg="mod">
          <ac:chgData name="Katie Kinde" userId="S::kkinde@incompassmi.org::de150f13-2f84-43af-89be-e5dc988c63b1" providerId="AD" clId="Web-{BADCA9E7-BF2F-3F64-A640-319D1837F88D}" dt="2026-04-15T16:44:18.549" v="246" actId="20577"/>
          <ac:spMkLst>
            <pc:docMk/>
            <pc:sldMk cId="1794583763" sldId="424"/>
            <ac:spMk id="2" creationId="{F334C815-2F0B-53C5-5F8B-C4854256EA0B}"/>
          </ac:spMkLst>
        </pc:spChg>
      </pc:sldChg>
      <pc:sldChg chg="modSp add">
        <pc:chgData name="Katie Kinde" userId="S::kkinde@incompassmi.org::de150f13-2f84-43af-89be-e5dc988c63b1" providerId="AD" clId="Web-{BADCA9E7-BF2F-3F64-A640-319D1837F88D}" dt="2026-04-15T16:44:27.596" v="248" actId="20577"/>
        <pc:sldMkLst>
          <pc:docMk/>
          <pc:sldMk cId="417623941" sldId="425"/>
        </pc:sldMkLst>
        <pc:spChg chg="mod">
          <ac:chgData name="Katie Kinde" userId="S::kkinde@incompassmi.org::de150f13-2f84-43af-89be-e5dc988c63b1" providerId="AD" clId="Web-{BADCA9E7-BF2F-3F64-A640-319D1837F88D}" dt="2026-04-15T16:44:27.596" v="248" actId="20577"/>
          <ac:spMkLst>
            <pc:docMk/>
            <pc:sldMk cId="417623941" sldId="425"/>
            <ac:spMk id="2" creationId="{BC8EED13-8944-8527-EB91-002A313F0279}"/>
          </ac:spMkLst>
        </pc:spChg>
        <pc:spChg chg="mod">
          <ac:chgData name="Katie Kinde" userId="S::kkinde@incompassmi.org::de150f13-2f84-43af-89be-e5dc988c63b1" providerId="AD" clId="Web-{BADCA9E7-BF2F-3F64-A640-319D1837F88D}" dt="2026-04-14T20:08:58.185" v="162" actId="20577"/>
          <ac:spMkLst>
            <pc:docMk/>
            <pc:sldMk cId="417623941" sldId="425"/>
            <ac:spMk id="3" creationId="{C92C7670-24F0-4CE0-8EFB-AC91D37AA624}"/>
          </ac:spMkLst>
        </pc:spChg>
      </pc:sldChg>
      <pc:sldChg chg="add">
        <pc:chgData name="Katie Kinde" userId="S::kkinde@incompassmi.org::de150f13-2f84-43af-89be-e5dc988c63b1" providerId="AD" clId="Web-{BADCA9E7-BF2F-3F64-A640-319D1837F88D}" dt="2026-04-12T17:15:06.904" v="46"/>
        <pc:sldMkLst>
          <pc:docMk/>
          <pc:sldMk cId="2242940843" sldId="426"/>
        </pc:sldMkLst>
      </pc:sldChg>
      <pc:sldChg chg="add">
        <pc:chgData name="Katie Kinde" userId="S::kkinde@incompassmi.org::de150f13-2f84-43af-89be-e5dc988c63b1" providerId="AD" clId="Web-{BADCA9E7-BF2F-3F64-A640-319D1837F88D}" dt="2026-04-12T17:15:06.966" v="47"/>
        <pc:sldMkLst>
          <pc:docMk/>
          <pc:sldMk cId="2252501730" sldId="427"/>
        </pc:sldMkLst>
      </pc:sldChg>
      <pc:sldChg chg="add">
        <pc:chgData name="Katie Kinde" userId="S::kkinde@incompassmi.org::de150f13-2f84-43af-89be-e5dc988c63b1" providerId="AD" clId="Web-{BADCA9E7-BF2F-3F64-A640-319D1837F88D}" dt="2026-04-12T17:15:03.216" v="11"/>
        <pc:sldMkLst>
          <pc:docMk/>
          <pc:sldMk cId="696549040" sldId="433"/>
        </pc:sldMkLst>
      </pc:sldChg>
      <pc:sldChg chg="addSp delSp modSp add">
        <pc:chgData name="Katie Kinde" userId="S::kkinde@incompassmi.org::de150f13-2f84-43af-89be-e5dc988c63b1" providerId="AD" clId="Web-{BADCA9E7-BF2F-3F64-A640-319D1837F88D}" dt="2026-04-15T16:42:24.045" v="222" actId="14100"/>
        <pc:sldMkLst>
          <pc:docMk/>
          <pc:sldMk cId="480977338" sldId="440"/>
        </pc:sldMkLst>
        <pc:spChg chg="mod">
          <ac:chgData name="Katie Kinde" userId="S::kkinde@incompassmi.org::de150f13-2f84-43af-89be-e5dc988c63b1" providerId="AD" clId="Web-{BADCA9E7-BF2F-3F64-A640-319D1837F88D}" dt="2026-04-15T16:42:24.045" v="222" actId="14100"/>
          <ac:spMkLst>
            <pc:docMk/>
            <pc:sldMk cId="480977338" sldId="440"/>
            <ac:spMk id="3" creationId="{0C62E9F8-07FD-F89B-8931-BFF3397CCA8E}"/>
          </ac:spMkLst>
        </pc:spChg>
        <pc:picChg chg="add mod modCrop">
          <ac:chgData name="Katie Kinde" userId="S::kkinde@incompassmi.org::de150f13-2f84-43af-89be-e5dc988c63b1" providerId="AD" clId="Web-{BADCA9E7-BF2F-3F64-A640-319D1837F88D}" dt="2026-04-15T16:42:07.592" v="216" actId="1076"/>
          <ac:picMkLst>
            <pc:docMk/>
            <pc:sldMk cId="480977338" sldId="440"/>
            <ac:picMk id="4" creationId="{6403E9E6-F5B0-548D-C972-EACAA66FCCD9}"/>
          </ac:picMkLst>
        </pc:picChg>
        <pc:picChg chg="del">
          <ac:chgData name="Katie Kinde" userId="S::kkinde@incompassmi.org::de150f13-2f84-43af-89be-e5dc988c63b1" providerId="AD" clId="Web-{BADCA9E7-BF2F-3F64-A640-319D1837F88D}" dt="2026-04-15T16:38:41.237" v="164"/>
          <ac:picMkLst>
            <pc:docMk/>
            <pc:sldMk cId="480977338" sldId="440"/>
            <ac:picMk id="5" creationId="{01FA2815-54CC-43D8-7B83-C01FFE05700C}"/>
          </ac:picMkLst>
        </pc:picChg>
      </pc:sldChg>
      <pc:sldChg chg="add">
        <pc:chgData name="Katie Kinde" userId="S::kkinde@incompassmi.org::de150f13-2f84-43af-89be-e5dc988c63b1" providerId="AD" clId="Web-{BADCA9E7-BF2F-3F64-A640-319D1837F88D}" dt="2026-04-12T17:12:20.231" v="0"/>
        <pc:sldMkLst>
          <pc:docMk/>
          <pc:sldMk cId="1518831100" sldId="444"/>
        </pc:sldMkLst>
      </pc:sldChg>
      <pc:sldChg chg="add">
        <pc:chgData name="Katie Kinde" userId="S::kkinde@incompassmi.org::de150f13-2f84-43af-89be-e5dc988c63b1" providerId="AD" clId="Web-{BADCA9E7-BF2F-3F64-A640-319D1837F88D}" dt="2026-04-12T17:12:20.324" v="1"/>
        <pc:sldMkLst>
          <pc:docMk/>
          <pc:sldMk cId="3719909571" sldId="445"/>
        </pc:sldMkLst>
      </pc:sldChg>
      <pc:sldChg chg="add">
        <pc:chgData name="Katie Kinde" userId="S::kkinde@incompassmi.org::de150f13-2f84-43af-89be-e5dc988c63b1" providerId="AD" clId="Web-{BADCA9E7-BF2F-3F64-A640-319D1837F88D}" dt="2026-04-12T17:12:20.512" v="3"/>
        <pc:sldMkLst>
          <pc:docMk/>
          <pc:sldMk cId="219283165" sldId="446"/>
        </pc:sldMkLst>
      </pc:sldChg>
      <pc:sldChg chg="add">
        <pc:chgData name="Katie Kinde" userId="S::kkinde@incompassmi.org::de150f13-2f84-43af-89be-e5dc988c63b1" providerId="AD" clId="Web-{BADCA9E7-BF2F-3F64-A640-319D1837F88D}" dt="2026-04-12T17:12:20.590" v="4"/>
        <pc:sldMkLst>
          <pc:docMk/>
          <pc:sldMk cId="717822634" sldId="447"/>
        </pc:sldMkLst>
      </pc:sldChg>
      <pc:sldChg chg="add">
        <pc:chgData name="Katie Kinde" userId="S::kkinde@incompassmi.org::de150f13-2f84-43af-89be-e5dc988c63b1" providerId="AD" clId="Web-{BADCA9E7-BF2F-3F64-A640-319D1837F88D}" dt="2026-04-12T17:12:20.699" v="5"/>
        <pc:sldMkLst>
          <pc:docMk/>
          <pc:sldMk cId="3399261771" sldId="448"/>
        </pc:sldMkLst>
      </pc:sldChg>
      <pc:sldChg chg="add">
        <pc:chgData name="Katie Kinde" userId="S::kkinde@incompassmi.org::de150f13-2f84-43af-89be-e5dc988c63b1" providerId="AD" clId="Web-{BADCA9E7-BF2F-3F64-A640-319D1837F88D}" dt="2026-04-12T17:12:20.887" v="7"/>
        <pc:sldMkLst>
          <pc:docMk/>
          <pc:sldMk cId="2800872225" sldId="449"/>
        </pc:sldMkLst>
      </pc:sldChg>
      <pc:sldChg chg="add">
        <pc:chgData name="Katie Kinde" userId="S::kkinde@incompassmi.org::de150f13-2f84-43af-89be-e5dc988c63b1" providerId="AD" clId="Web-{BADCA9E7-BF2F-3F64-A640-319D1837F88D}" dt="2026-04-12T17:13:24.966" v="10"/>
        <pc:sldMkLst>
          <pc:docMk/>
          <pc:sldMk cId="1725991475" sldId="450"/>
        </pc:sldMkLst>
      </pc:sldChg>
      <pc:sldChg chg="add">
        <pc:chgData name="Katie Kinde" userId="S::kkinde@incompassmi.org::de150f13-2f84-43af-89be-e5dc988c63b1" providerId="AD" clId="Web-{BADCA9E7-BF2F-3F64-A640-319D1837F88D}" dt="2026-04-12T17:15:05.591" v="36"/>
        <pc:sldMkLst>
          <pc:docMk/>
          <pc:sldMk cId="3363709791" sldId="452"/>
        </pc:sldMkLst>
      </pc:sldChg>
      <pc:sldChg chg="add">
        <pc:chgData name="Katie Kinde" userId="S::kkinde@incompassmi.org::de150f13-2f84-43af-89be-e5dc988c63b1" providerId="AD" clId="Web-{BADCA9E7-BF2F-3F64-A640-319D1837F88D}" dt="2026-04-12T17:15:03.373" v="13"/>
        <pc:sldMkLst>
          <pc:docMk/>
          <pc:sldMk cId="525739043" sldId="460"/>
        </pc:sldMkLst>
      </pc:sldChg>
      <pc:sldChg chg="add ord">
        <pc:chgData name="Katie Kinde" userId="S::kkinde@incompassmi.org::de150f13-2f84-43af-89be-e5dc988c63b1" providerId="AD" clId="Web-{BADCA9E7-BF2F-3F64-A640-319D1837F88D}" dt="2026-04-15T16:42:49.093" v="223"/>
        <pc:sldMkLst>
          <pc:docMk/>
          <pc:sldMk cId="1942207918" sldId="461"/>
        </pc:sldMkLst>
      </pc:sldChg>
      <pc:sldChg chg="modSp add">
        <pc:chgData name="Katie Kinde" userId="S::kkinde@incompassmi.org::de150f13-2f84-43af-89be-e5dc988c63b1" providerId="AD" clId="Web-{BADCA9E7-BF2F-3F64-A640-319D1837F88D}" dt="2026-04-15T16:43:29.188" v="234" actId="20577"/>
        <pc:sldMkLst>
          <pc:docMk/>
          <pc:sldMk cId="2722111370" sldId="463"/>
        </pc:sldMkLst>
        <pc:spChg chg="mod">
          <ac:chgData name="Katie Kinde" userId="S::kkinde@incompassmi.org::de150f13-2f84-43af-89be-e5dc988c63b1" providerId="AD" clId="Web-{BADCA9E7-BF2F-3F64-A640-319D1837F88D}" dt="2026-04-15T16:43:29.188" v="234" actId="20577"/>
          <ac:spMkLst>
            <pc:docMk/>
            <pc:sldMk cId="2722111370" sldId="463"/>
            <ac:spMk id="2" creationId="{172ACBF5-9360-97A1-E104-468BA7E19ADE}"/>
          </ac:spMkLst>
        </pc:spChg>
      </pc:sldChg>
      <pc:sldChg chg="modSp add">
        <pc:chgData name="Katie Kinde" userId="S::kkinde@incompassmi.org::de150f13-2f84-43af-89be-e5dc988c63b1" providerId="AD" clId="Web-{BADCA9E7-BF2F-3F64-A640-319D1837F88D}" dt="2026-04-15T16:43:50.111" v="240" actId="20577"/>
        <pc:sldMkLst>
          <pc:docMk/>
          <pc:sldMk cId="3274428635" sldId="464"/>
        </pc:sldMkLst>
        <pc:spChg chg="mod">
          <ac:chgData name="Katie Kinde" userId="S::kkinde@incompassmi.org::de150f13-2f84-43af-89be-e5dc988c63b1" providerId="AD" clId="Web-{BADCA9E7-BF2F-3F64-A640-319D1837F88D}" dt="2026-04-15T16:43:50.111" v="240" actId="20577"/>
          <ac:spMkLst>
            <pc:docMk/>
            <pc:sldMk cId="3274428635" sldId="464"/>
            <ac:spMk id="2" creationId="{7C571426-8655-8A87-89CA-8AAA80C081E9}"/>
          </ac:spMkLst>
        </pc:spChg>
      </pc:sldChg>
      <pc:sldChg chg="modSp add">
        <pc:chgData name="Katie Kinde" userId="S::kkinde@incompassmi.org::de150f13-2f84-43af-89be-e5dc988c63b1" providerId="AD" clId="Web-{BADCA9E7-BF2F-3F64-A640-319D1837F88D}" dt="2026-04-15T16:44:13.533" v="244" actId="20577"/>
        <pc:sldMkLst>
          <pc:docMk/>
          <pc:sldMk cId="3082413436" sldId="465"/>
        </pc:sldMkLst>
        <pc:spChg chg="mod">
          <ac:chgData name="Katie Kinde" userId="S::kkinde@incompassmi.org::de150f13-2f84-43af-89be-e5dc988c63b1" providerId="AD" clId="Web-{BADCA9E7-BF2F-3F64-A640-319D1837F88D}" dt="2026-04-15T16:44:13.533" v="244" actId="20577"/>
          <ac:spMkLst>
            <pc:docMk/>
            <pc:sldMk cId="3082413436" sldId="465"/>
            <ac:spMk id="2" creationId="{9BCA10FD-2DEE-4CC2-AA5D-6E9AD67D7DCE}"/>
          </ac:spMkLst>
        </pc:spChg>
      </pc:sldChg>
      <pc:sldChg chg="add">
        <pc:chgData name="Katie Kinde" userId="S::kkinde@incompassmi.org::de150f13-2f84-43af-89be-e5dc988c63b1" providerId="AD" clId="Web-{BADCA9E7-BF2F-3F64-A640-319D1837F88D}" dt="2026-04-12T17:15:05.201" v="31"/>
        <pc:sldMkLst>
          <pc:docMk/>
          <pc:sldMk cId="1861535389" sldId="466"/>
        </pc:sldMkLst>
      </pc:sldChg>
      <pc:sldChg chg="add">
        <pc:chgData name="Katie Kinde" userId="S::kkinde@incompassmi.org::de150f13-2f84-43af-89be-e5dc988c63b1" providerId="AD" clId="Web-{BADCA9E7-BF2F-3F64-A640-319D1837F88D}" dt="2026-04-12T17:15:05.451" v="34"/>
        <pc:sldMkLst>
          <pc:docMk/>
          <pc:sldMk cId="417481957" sldId="467"/>
        </pc:sldMkLst>
      </pc:sldChg>
      <pc:sldChg chg="add">
        <pc:chgData name="Katie Kinde" userId="S::kkinde@incompassmi.org::de150f13-2f84-43af-89be-e5dc988c63b1" providerId="AD" clId="Web-{BADCA9E7-BF2F-3F64-A640-319D1837F88D}" dt="2026-04-12T17:15:05.513" v="35"/>
        <pc:sldMkLst>
          <pc:docMk/>
          <pc:sldMk cId="3644428359" sldId="468"/>
        </pc:sldMkLst>
      </pc:sldChg>
      <pc:sldChg chg="add">
        <pc:chgData name="Katie Kinde" userId="S::kkinde@incompassmi.org::de150f13-2f84-43af-89be-e5dc988c63b1" providerId="AD" clId="Web-{BADCA9E7-BF2F-3F64-A640-319D1837F88D}" dt="2026-04-12T17:15:05.982" v="39"/>
        <pc:sldMkLst>
          <pc:docMk/>
          <pc:sldMk cId="2408751692" sldId="469"/>
        </pc:sldMkLst>
      </pc:sldChg>
      <pc:sldChg chg="add">
        <pc:chgData name="Katie Kinde" userId="S::kkinde@incompassmi.org::de150f13-2f84-43af-89be-e5dc988c63b1" providerId="AD" clId="Web-{BADCA9E7-BF2F-3F64-A640-319D1837F88D}" dt="2026-04-12T17:15:06.232" v="42"/>
        <pc:sldMkLst>
          <pc:docMk/>
          <pc:sldMk cId="2782884200" sldId="470"/>
        </pc:sldMkLst>
      </pc:sldChg>
      <pc:sldChg chg="add">
        <pc:chgData name="Katie Kinde" userId="S::kkinde@incompassmi.org::de150f13-2f84-43af-89be-e5dc988c63b1" providerId="AD" clId="Web-{BADCA9E7-BF2F-3F64-A640-319D1837F88D}" dt="2026-04-12T17:15:06.326" v="43"/>
        <pc:sldMkLst>
          <pc:docMk/>
          <pc:sldMk cId="60120158" sldId="471"/>
        </pc:sldMkLst>
      </pc:sldChg>
      <pc:sldChg chg="add">
        <pc:chgData name="Katie Kinde" userId="S::kkinde@incompassmi.org::de150f13-2f84-43af-89be-e5dc988c63b1" providerId="AD" clId="Web-{BADCA9E7-BF2F-3F64-A640-319D1837F88D}" dt="2026-04-12T17:15:07.029" v="48"/>
        <pc:sldMkLst>
          <pc:docMk/>
          <pc:sldMk cId="2676656382" sldId="472"/>
        </pc:sldMkLst>
      </pc:sldChg>
      <pc:sldChg chg="add">
        <pc:chgData name="Katie Kinde" userId="S::kkinde@incompassmi.org::de150f13-2f84-43af-89be-e5dc988c63b1" providerId="AD" clId="Web-{BADCA9E7-BF2F-3F64-A640-319D1837F88D}" dt="2026-04-12T17:15:44.591" v="51"/>
        <pc:sldMkLst>
          <pc:docMk/>
          <pc:sldMk cId="2189709210" sldId="474"/>
        </pc:sldMkLst>
      </pc:sldChg>
      <pc:sldChg chg="addSp delSp modSp add del">
        <pc:chgData name="Katie Kinde" userId="S::kkinde@incompassmi.org::de150f13-2f84-43af-89be-e5dc988c63b1" providerId="AD" clId="Web-{BADCA9E7-BF2F-3F64-A640-319D1837F88D}" dt="2026-04-15T17:46:13.537" v="268"/>
        <pc:sldMkLst>
          <pc:docMk/>
          <pc:sldMk cId="24217328" sldId="480"/>
        </pc:sldMkLst>
        <pc:spChg chg="del mod">
          <ac:chgData name="Katie Kinde" userId="S::kkinde@incompassmi.org::de150f13-2f84-43af-89be-e5dc988c63b1" providerId="AD" clId="Web-{BADCA9E7-BF2F-3F64-A640-319D1837F88D}" dt="2026-04-15T16:45:03.613" v="258"/>
          <ac:spMkLst>
            <pc:docMk/>
            <pc:sldMk cId="24217328" sldId="480"/>
            <ac:spMk id="2" creationId="{B57B19CE-BBDC-E84D-2E8A-7ACB64110617}"/>
          </ac:spMkLst>
        </pc:spChg>
        <pc:spChg chg="add del mod">
          <ac:chgData name="Katie Kinde" userId="S::kkinde@incompassmi.org::de150f13-2f84-43af-89be-e5dc988c63b1" providerId="AD" clId="Web-{BADCA9E7-BF2F-3F64-A640-319D1837F88D}" dt="2026-04-15T16:45:21.441" v="260"/>
          <ac:spMkLst>
            <pc:docMk/>
            <pc:sldMk cId="24217328" sldId="480"/>
            <ac:spMk id="5" creationId="{7CCC8F9A-7A7B-D67E-A04C-3E1B698DD299}"/>
          </ac:spMkLst>
        </pc:spChg>
        <pc:spChg chg="add mod">
          <ac:chgData name="Katie Kinde" userId="S::kkinde@incompassmi.org::de150f13-2f84-43af-89be-e5dc988c63b1" providerId="AD" clId="Web-{BADCA9E7-BF2F-3F64-A640-319D1837F88D}" dt="2026-04-15T16:45:48.770" v="264" actId="1076"/>
          <ac:spMkLst>
            <pc:docMk/>
            <pc:sldMk cId="24217328" sldId="480"/>
            <ac:spMk id="7" creationId="{BFB20E74-09C1-2D2B-AA80-10FA6A1122F0}"/>
          </ac:spMkLst>
        </pc:spChg>
      </pc:sldChg>
      <pc:sldChg chg="add">
        <pc:chgData name="Katie Kinde" userId="S::kkinde@incompassmi.org::de150f13-2f84-43af-89be-e5dc988c63b1" providerId="AD" clId="Web-{BADCA9E7-BF2F-3F64-A640-319D1837F88D}" dt="2026-04-12T17:15:03.451" v="14"/>
        <pc:sldMkLst>
          <pc:docMk/>
          <pc:sldMk cId="3543364705" sldId="481"/>
        </pc:sldMkLst>
      </pc:sldChg>
      <pc:sldChg chg="add">
        <pc:chgData name="Katie Kinde" userId="S::kkinde@incompassmi.org::de150f13-2f84-43af-89be-e5dc988c63b1" providerId="AD" clId="Web-{BADCA9E7-BF2F-3F64-A640-319D1837F88D}" dt="2026-04-12T17:15:05.373" v="33"/>
        <pc:sldMkLst>
          <pc:docMk/>
          <pc:sldMk cId="2233641165" sldId="482"/>
        </pc:sldMkLst>
      </pc:sldChg>
      <pc:sldChg chg="addSp delSp modSp add">
        <pc:chgData name="Katie Kinde" userId="S::kkinde@incompassmi.org::de150f13-2f84-43af-89be-e5dc988c63b1" providerId="AD" clId="Web-{BADCA9E7-BF2F-3F64-A640-319D1837F88D}" dt="2026-04-14T17:41:06.998" v="120" actId="14100"/>
        <pc:sldMkLst>
          <pc:docMk/>
          <pc:sldMk cId="3727891325" sldId="484"/>
        </pc:sldMkLst>
        <pc:spChg chg="mod">
          <ac:chgData name="Katie Kinde" userId="S::kkinde@incompassmi.org::de150f13-2f84-43af-89be-e5dc988c63b1" providerId="AD" clId="Web-{BADCA9E7-BF2F-3F64-A640-319D1837F88D}" dt="2026-04-14T17:41:02.732" v="119" actId="14100"/>
          <ac:spMkLst>
            <pc:docMk/>
            <pc:sldMk cId="3727891325" sldId="484"/>
            <ac:spMk id="7" creationId="{CAEC085E-285E-A8F4-8BB9-4B3334405A73}"/>
          </ac:spMkLst>
        </pc:spChg>
        <pc:picChg chg="add mod modCrop">
          <ac:chgData name="Katie Kinde" userId="S::kkinde@incompassmi.org::de150f13-2f84-43af-89be-e5dc988c63b1" providerId="AD" clId="Web-{BADCA9E7-BF2F-3F64-A640-319D1837F88D}" dt="2026-04-14T17:41:06.998" v="120" actId="14100"/>
          <ac:picMkLst>
            <pc:docMk/>
            <pc:sldMk cId="3727891325" sldId="484"/>
            <ac:picMk id="4" creationId="{390E19BB-1BCF-C33E-6279-BE29D5E28D7E}"/>
          </ac:picMkLst>
        </pc:picChg>
      </pc:sldChg>
    </pc:docChg>
  </pc:docChgLst>
  <pc:docChgLst>
    <pc:chgData name="Katie Kinde" userId="S::kkinde@incompassmi.org::de150f13-2f84-43af-89be-e5dc988c63b1" providerId="AD" clId="Web-{80D2E00E-6558-0305-A67D-79BBF1295B6A}"/>
    <pc:docChg chg="addSld modSld sldOrd">
      <pc:chgData name="Katie Kinde" userId="S::kkinde@incompassmi.org::de150f13-2f84-43af-89be-e5dc988c63b1" providerId="AD" clId="Web-{80D2E00E-6558-0305-A67D-79BBF1295B6A}" dt="2026-04-16T13:21:13.019" v="107" actId="20577"/>
      <pc:docMkLst>
        <pc:docMk/>
      </pc:docMkLst>
      <pc:sldChg chg="ord">
        <pc:chgData name="Katie Kinde" userId="S::kkinde@incompassmi.org::de150f13-2f84-43af-89be-e5dc988c63b1" providerId="AD" clId="Web-{80D2E00E-6558-0305-A67D-79BBF1295B6A}" dt="2026-04-16T13:17:42.733" v="64"/>
        <pc:sldMkLst>
          <pc:docMk/>
          <pc:sldMk cId="217323935" sldId="338"/>
        </pc:sldMkLst>
      </pc:sldChg>
      <pc:sldChg chg="modSp ord">
        <pc:chgData name="Katie Kinde" userId="S::kkinde@incompassmi.org::de150f13-2f84-43af-89be-e5dc988c63b1" providerId="AD" clId="Web-{80D2E00E-6558-0305-A67D-79BBF1295B6A}" dt="2026-04-16T13:21:13.019" v="107" actId="20577"/>
        <pc:sldMkLst>
          <pc:docMk/>
          <pc:sldMk cId="1500380660" sldId="342"/>
        </pc:sldMkLst>
        <pc:spChg chg="mod">
          <ac:chgData name="Katie Kinde" userId="S::kkinde@incompassmi.org::de150f13-2f84-43af-89be-e5dc988c63b1" providerId="AD" clId="Web-{80D2E00E-6558-0305-A67D-79BBF1295B6A}" dt="2026-04-16T13:21:13.019" v="107" actId="20577"/>
          <ac:spMkLst>
            <pc:docMk/>
            <pc:sldMk cId="1500380660" sldId="342"/>
            <ac:spMk id="2" creationId="{0AADBC96-D89C-50EE-587C-39921BD34F3F}"/>
          </ac:spMkLst>
        </pc:spChg>
      </pc:sldChg>
      <pc:sldChg chg="modSp">
        <pc:chgData name="Katie Kinde" userId="S::kkinde@incompassmi.org::de150f13-2f84-43af-89be-e5dc988c63b1" providerId="AD" clId="Web-{80D2E00E-6558-0305-A67D-79BBF1295B6A}" dt="2026-04-16T13:14:08.434" v="36" actId="20577"/>
        <pc:sldMkLst>
          <pc:docMk/>
          <pc:sldMk cId="1619495838" sldId="358"/>
        </pc:sldMkLst>
        <pc:spChg chg="mod">
          <ac:chgData name="Katie Kinde" userId="S::kkinde@incompassmi.org::de150f13-2f84-43af-89be-e5dc988c63b1" providerId="AD" clId="Web-{80D2E00E-6558-0305-A67D-79BBF1295B6A}" dt="2026-04-16T13:14:08.434" v="36" actId="20577"/>
          <ac:spMkLst>
            <pc:docMk/>
            <pc:sldMk cId="1619495838" sldId="358"/>
            <ac:spMk id="3" creationId="{5AF944E1-FE1F-214C-90C2-9A98B1591EF3}"/>
          </ac:spMkLst>
        </pc:spChg>
      </pc:sldChg>
      <pc:sldChg chg="modSp">
        <pc:chgData name="Katie Kinde" userId="S::kkinde@incompassmi.org::de150f13-2f84-43af-89be-e5dc988c63b1" providerId="AD" clId="Web-{80D2E00E-6558-0305-A67D-79BBF1295B6A}" dt="2026-04-16T13:15:02.435" v="37" actId="20577"/>
        <pc:sldMkLst>
          <pc:docMk/>
          <pc:sldMk cId="718464354" sldId="365"/>
        </pc:sldMkLst>
        <pc:spChg chg="mod">
          <ac:chgData name="Katie Kinde" userId="S::kkinde@incompassmi.org::de150f13-2f84-43af-89be-e5dc988c63b1" providerId="AD" clId="Web-{80D2E00E-6558-0305-A67D-79BBF1295B6A}" dt="2026-04-16T13:15:02.435" v="37" actId="20577"/>
          <ac:spMkLst>
            <pc:docMk/>
            <pc:sldMk cId="718464354" sldId="365"/>
            <ac:spMk id="3" creationId="{5AF944E1-FE1F-214C-90C2-9A98B1591EF3}"/>
          </ac:spMkLst>
        </pc:spChg>
      </pc:sldChg>
      <pc:sldChg chg="modSp">
        <pc:chgData name="Katie Kinde" userId="S::kkinde@incompassmi.org::de150f13-2f84-43af-89be-e5dc988c63b1" providerId="AD" clId="Web-{80D2E00E-6558-0305-A67D-79BBF1295B6A}" dt="2026-04-16T13:15:28.435" v="40" actId="20577"/>
        <pc:sldMkLst>
          <pc:docMk/>
          <pc:sldMk cId="2865969163" sldId="367"/>
        </pc:sldMkLst>
        <pc:spChg chg="mod">
          <ac:chgData name="Katie Kinde" userId="S::kkinde@incompassmi.org::de150f13-2f84-43af-89be-e5dc988c63b1" providerId="AD" clId="Web-{80D2E00E-6558-0305-A67D-79BBF1295B6A}" dt="2026-04-16T13:15:28.435" v="40" actId="20577"/>
          <ac:spMkLst>
            <pc:docMk/>
            <pc:sldMk cId="2865969163" sldId="367"/>
            <ac:spMk id="3" creationId="{5AF944E1-FE1F-214C-90C2-9A98B1591EF3}"/>
          </ac:spMkLst>
        </pc:spChg>
      </pc:sldChg>
      <pc:sldChg chg="modSp">
        <pc:chgData name="Katie Kinde" userId="S::kkinde@incompassmi.org::de150f13-2f84-43af-89be-e5dc988c63b1" providerId="AD" clId="Web-{80D2E00E-6558-0305-A67D-79BBF1295B6A}" dt="2026-04-16T13:15:53.560" v="43" actId="20577"/>
        <pc:sldMkLst>
          <pc:docMk/>
          <pc:sldMk cId="8054937" sldId="368"/>
        </pc:sldMkLst>
        <pc:spChg chg="mod">
          <ac:chgData name="Katie Kinde" userId="S::kkinde@incompassmi.org::de150f13-2f84-43af-89be-e5dc988c63b1" providerId="AD" clId="Web-{80D2E00E-6558-0305-A67D-79BBF1295B6A}" dt="2026-04-16T13:15:53.560" v="43" actId="20577"/>
          <ac:spMkLst>
            <pc:docMk/>
            <pc:sldMk cId="8054937" sldId="368"/>
            <ac:spMk id="3" creationId="{5AF944E1-FE1F-214C-90C2-9A98B1591EF3}"/>
          </ac:spMkLst>
        </pc:spChg>
      </pc:sldChg>
      <pc:sldChg chg="modSp">
        <pc:chgData name="Katie Kinde" userId="S::kkinde@incompassmi.org::de150f13-2f84-43af-89be-e5dc988c63b1" providerId="AD" clId="Web-{80D2E00E-6558-0305-A67D-79BBF1295B6A}" dt="2026-04-16T13:18:27.516" v="85" actId="20577"/>
        <pc:sldMkLst>
          <pc:docMk/>
          <pc:sldMk cId="1518215865" sldId="406"/>
        </pc:sldMkLst>
        <pc:spChg chg="mod">
          <ac:chgData name="Katie Kinde" userId="S::kkinde@incompassmi.org::de150f13-2f84-43af-89be-e5dc988c63b1" providerId="AD" clId="Web-{80D2E00E-6558-0305-A67D-79BBF1295B6A}" dt="2026-04-16T13:18:27.516" v="85" actId="20577"/>
          <ac:spMkLst>
            <pc:docMk/>
            <pc:sldMk cId="1518215865" sldId="406"/>
            <ac:spMk id="2" creationId="{DCDFFC32-0ABE-380C-28A0-D53F1C20B2A4}"/>
          </ac:spMkLst>
        </pc:spChg>
      </pc:sldChg>
      <pc:sldChg chg="addSp delSp modSp">
        <pc:chgData name="Katie Kinde" userId="S::kkinde@incompassmi.org::de150f13-2f84-43af-89be-e5dc988c63b1" providerId="AD" clId="Web-{80D2E00E-6558-0305-A67D-79BBF1295B6A}" dt="2026-04-16T13:13:20.167" v="33" actId="20577"/>
        <pc:sldMkLst>
          <pc:docMk/>
          <pc:sldMk cId="480977338" sldId="440"/>
        </pc:sldMkLst>
        <pc:spChg chg="mod">
          <ac:chgData name="Katie Kinde" userId="S::kkinde@incompassmi.org::de150f13-2f84-43af-89be-e5dc988c63b1" providerId="AD" clId="Web-{80D2E00E-6558-0305-A67D-79BBF1295B6A}" dt="2026-04-16T13:13:20.167" v="33" actId="20577"/>
          <ac:spMkLst>
            <pc:docMk/>
            <pc:sldMk cId="480977338" sldId="440"/>
            <ac:spMk id="3" creationId="{0C62E9F8-07FD-F89B-8931-BFF3397CCA8E}"/>
          </ac:spMkLst>
        </pc:spChg>
        <pc:picChg chg="del">
          <ac:chgData name="Katie Kinde" userId="S::kkinde@incompassmi.org::de150f13-2f84-43af-89be-e5dc988c63b1" providerId="AD" clId="Web-{80D2E00E-6558-0305-A67D-79BBF1295B6A}" dt="2026-04-16T12:55:39.201" v="0"/>
          <ac:picMkLst>
            <pc:docMk/>
            <pc:sldMk cId="480977338" sldId="440"/>
            <ac:picMk id="4" creationId="{6403E9E6-F5B0-548D-C972-EACAA66FCCD9}"/>
          </ac:picMkLst>
        </pc:picChg>
        <pc:picChg chg="add mod">
          <ac:chgData name="Katie Kinde" userId="S::kkinde@incompassmi.org::de150f13-2f84-43af-89be-e5dc988c63b1" providerId="AD" clId="Web-{80D2E00E-6558-0305-A67D-79BBF1295B6A}" dt="2026-04-16T12:57:45.110" v="4" actId="1076"/>
          <ac:picMkLst>
            <pc:docMk/>
            <pc:sldMk cId="480977338" sldId="440"/>
            <ac:picMk id="5" creationId="{7F3443B3-2CCA-DDF1-2392-A6455729589A}"/>
          </ac:picMkLst>
        </pc:picChg>
      </pc:sldChg>
      <pc:sldChg chg="modSp">
        <pc:chgData name="Katie Kinde" userId="S::kkinde@incompassmi.org::de150f13-2f84-43af-89be-e5dc988c63b1" providerId="AD" clId="Web-{80D2E00E-6558-0305-A67D-79BBF1295B6A}" dt="2026-04-16T13:13:42.590" v="35" actId="20577"/>
        <pc:sldMkLst>
          <pc:docMk/>
          <pc:sldMk cId="1725991475" sldId="450"/>
        </pc:sldMkLst>
        <pc:spChg chg="mod">
          <ac:chgData name="Katie Kinde" userId="S::kkinde@incompassmi.org::de150f13-2f84-43af-89be-e5dc988c63b1" providerId="AD" clId="Web-{80D2E00E-6558-0305-A67D-79BBF1295B6A}" dt="2026-04-16T13:13:42.590" v="35" actId="20577"/>
          <ac:spMkLst>
            <pc:docMk/>
            <pc:sldMk cId="1725991475" sldId="450"/>
            <ac:spMk id="3" creationId="{0DB86F09-FF54-C3BD-40BA-45316533D717}"/>
          </ac:spMkLst>
        </pc:spChg>
      </pc:sldChg>
      <pc:sldChg chg="modSp">
        <pc:chgData name="Katie Kinde" userId="S::kkinde@incompassmi.org::de150f13-2f84-43af-89be-e5dc988c63b1" providerId="AD" clId="Web-{80D2E00E-6558-0305-A67D-79BBF1295B6A}" dt="2026-04-16T13:18:20.828" v="78" actId="20577"/>
        <pc:sldMkLst>
          <pc:docMk/>
          <pc:sldMk cId="1861535389" sldId="466"/>
        </pc:sldMkLst>
        <pc:spChg chg="mod">
          <ac:chgData name="Katie Kinde" userId="S::kkinde@incompassmi.org::de150f13-2f84-43af-89be-e5dc988c63b1" providerId="AD" clId="Web-{80D2E00E-6558-0305-A67D-79BBF1295B6A}" dt="2026-04-16T13:18:20.828" v="78" actId="20577"/>
          <ac:spMkLst>
            <pc:docMk/>
            <pc:sldMk cId="1861535389" sldId="466"/>
            <ac:spMk id="2" creationId="{5CCF5A82-14F2-1E41-D296-06DB4B0C1935}"/>
          </ac:spMkLst>
        </pc:spChg>
      </pc:sldChg>
      <pc:sldChg chg="ord">
        <pc:chgData name="Katie Kinde" userId="S::kkinde@incompassmi.org::de150f13-2f84-43af-89be-e5dc988c63b1" providerId="AD" clId="Web-{80D2E00E-6558-0305-A67D-79BBF1295B6A}" dt="2026-04-16T13:20:50.894" v="91"/>
        <pc:sldMkLst>
          <pc:docMk/>
          <pc:sldMk cId="2408751692" sldId="469"/>
        </pc:sldMkLst>
      </pc:sldChg>
      <pc:sldChg chg="modSp add replId">
        <pc:chgData name="Katie Kinde" userId="S::kkinde@incompassmi.org::de150f13-2f84-43af-89be-e5dc988c63b1" providerId="AD" clId="Web-{80D2E00E-6558-0305-A67D-79BBF1295B6A}" dt="2026-04-16T13:16:57.061" v="59" actId="20577"/>
        <pc:sldMkLst>
          <pc:docMk/>
          <pc:sldMk cId="143345735" sldId="485"/>
        </pc:sldMkLst>
        <pc:spChg chg="mod">
          <ac:chgData name="Katie Kinde" userId="S::kkinde@incompassmi.org::de150f13-2f84-43af-89be-e5dc988c63b1" providerId="AD" clId="Web-{80D2E00E-6558-0305-A67D-79BBF1295B6A}" dt="2026-04-16T13:16:57.061" v="59" actId="20577"/>
          <ac:spMkLst>
            <pc:docMk/>
            <pc:sldMk cId="143345735" sldId="485"/>
            <ac:spMk id="3" creationId="{400D5E81-3E17-F717-D152-08256346D3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7BA79-8328-FC49-898D-020545C6ECEE}" type="datetimeFigureOut">
              <a:rPr lang="en-US" smtClean="0"/>
              <a:t>4/16/2026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A831E-35B9-3943-B34C-03F122C82B8A}" type="slidenum">
              <a:rPr lang="en-US" smtClean="0"/>
              <a:t>‹#›</a:t>
            </a:fld>
            <a:endParaRPr lang="en-US"/>
          </a:p>
        </p:txBody>
      </p:sp>
    </p:spTree>
    <p:extLst>
      <p:ext uri="{BB962C8B-B14F-4D97-AF65-F5344CB8AC3E}">
        <p14:creationId xmlns:p14="http://schemas.microsoft.com/office/powerpoint/2010/main" val="449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C5DE-F2A5-8149-A45E-3B443E210CB1}" type="datetimeFigureOut">
              <a:rPr lang="en-US" smtClean="0"/>
              <a:t>4/16/2026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0866-B769-8A49-931D-9DF88A11E7C1}" type="slidenum">
              <a:rPr lang="en-US" smtClean="0"/>
              <a:t>‹#›</a:t>
            </a:fld>
            <a:endParaRPr lang="en-US"/>
          </a:p>
        </p:txBody>
      </p:sp>
    </p:spTree>
    <p:extLst>
      <p:ext uri="{BB962C8B-B14F-4D97-AF65-F5344CB8AC3E}">
        <p14:creationId xmlns:p14="http://schemas.microsoft.com/office/powerpoint/2010/main" val="747532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14</a:t>
            </a:fld>
            <a:endParaRPr lang="en-US"/>
          </a:p>
        </p:txBody>
      </p:sp>
    </p:spTree>
    <p:extLst>
      <p:ext uri="{BB962C8B-B14F-4D97-AF65-F5344CB8AC3E}">
        <p14:creationId xmlns:p14="http://schemas.microsoft.com/office/powerpoint/2010/main" val="353330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15</a:t>
            </a:fld>
            <a:endParaRPr lang="en-US"/>
          </a:p>
        </p:txBody>
      </p:sp>
    </p:spTree>
    <p:extLst>
      <p:ext uri="{BB962C8B-B14F-4D97-AF65-F5344CB8AC3E}">
        <p14:creationId xmlns:p14="http://schemas.microsoft.com/office/powerpoint/2010/main" val="341645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16</a:t>
            </a:fld>
            <a:endParaRPr lang="en-US"/>
          </a:p>
        </p:txBody>
      </p:sp>
    </p:spTree>
    <p:extLst>
      <p:ext uri="{BB962C8B-B14F-4D97-AF65-F5344CB8AC3E}">
        <p14:creationId xmlns:p14="http://schemas.microsoft.com/office/powerpoint/2010/main" val="312466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17</a:t>
            </a:fld>
            <a:endParaRPr lang="en-US"/>
          </a:p>
        </p:txBody>
      </p:sp>
    </p:spTree>
    <p:extLst>
      <p:ext uri="{BB962C8B-B14F-4D97-AF65-F5344CB8AC3E}">
        <p14:creationId xmlns:p14="http://schemas.microsoft.com/office/powerpoint/2010/main" val="125744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20</a:t>
            </a:fld>
            <a:endParaRPr lang="en-US" dirty="0"/>
          </a:p>
        </p:txBody>
      </p:sp>
    </p:spTree>
    <p:extLst>
      <p:ext uri="{BB962C8B-B14F-4D97-AF65-F5344CB8AC3E}">
        <p14:creationId xmlns:p14="http://schemas.microsoft.com/office/powerpoint/2010/main" val="113075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21</a:t>
            </a:fld>
            <a:endParaRPr lang="en-US" dirty="0"/>
          </a:p>
        </p:txBody>
      </p:sp>
    </p:spTree>
    <p:extLst>
      <p:ext uri="{BB962C8B-B14F-4D97-AF65-F5344CB8AC3E}">
        <p14:creationId xmlns:p14="http://schemas.microsoft.com/office/powerpoint/2010/main" val="85579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22</a:t>
            </a:fld>
            <a:endParaRPr lang="en-US"/>
          </a:p>
        </p:txBody>
      </p:sp>
    </p:spTree>
    <p:extLst>
      <p:ext uri="{BB962C8B-B14F-4D97-AF65-F5344CB8AC3E}">
        <p14:creationId xmlns:p14="http://schemas.microsoft.com/office/powerpoint/2010/main" val="306647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23</a:t>
            </a:fld>
            <a:endParaRPr lang="en-US"/>
          </a:p>
        </p:txBody>
      </p:sp>
    </p:spTree>
    <p:extLst>
      <p:ext uri="{BB962C8B-B14F-4D97-AF65-F5344CB8AC3E}">
        <p14:creationId xmlns:p14="http://schemas.microsoft.com/office/powerpoint/2010/main" val="844953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3A488-1E80-E64E-9819-E4CD20B0B97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pic>
        <p:nvPicPr>
          <p:cNvPr id="11" name="Picture 10">
            <a:extLst>
              <a:ext uri="{FF2B5EF4-FFF2-40B4-BE49-F238E27FC236}">
                <a16:creationId xmlns:a16="http://schemas.microsoft.com/office/drawing/2014/main" id="{4BD70500-6FA0-6443-88AA-F694DB132741}"/>
              </a:ext>
              <a:ext uri="{C183D7F6-B498-43B3-948B-1728B52AA6E4}">
                <adec:decorative xmlns:adec="http://schemas.microsoft.com/office/drawing/2017/decorative" val="1"/>
              </a:ext>
            </a:extLst>
          </p:cNvPr>
          <p:cNvPicPr>
            <a:picLocks noChangeAspect="1"/>
          </p:cNvPicPr>
          <p:nvPr userDrawn="1"/>
        </p:nvPicPr>
        <p:blipFill rotWithShape="1">
          <a:blip r:embed="rId2"/>
          <a:srcRect l="24631" t="3968" r="51442" b="18977"/>
          <a:stretch/>
        </p:blipFill>
        <p:spPr>
          <a:xfrm>
            <a:off x="9141619" y="-1"/>
            <a:ext cx="3050383" cy="6356351"/>
          </a:xfrm>
          <a:prstGeom prst="rect">
            <a:avLst/>
          </a:prstGeom>
        </p:spPr>
      </p:pic>
    </p:spTree>
    <p:extLst>
      <p:ext uri="{BB962C8B-B14F-4D97-AF65-F5344CB8AC3E}">
        <p14:creationId xmlns:p14="http://schemas.microsoft.com/office/powerpoint/2010/main" val="211743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4/16/2026</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243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3A488-1E80-E64E-9819-E4CD20B0B970}"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5612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3A488-1E80-E64E-9819-E4CD20B0B970}"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77673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B0BF5-6C93-3B4B-81AA-BC6769B74A35}"/>
              </a:ext>
            </a:extLst>
          </p:cNvPr>
          <p:cNvSpPr/>
          <p:nvPr userDrawn="1"/>
        </p:nvSpPr>
        <p:spPr>
          <a:xfrm>
            <a:off x="0" y="2"/>
            <a:ext cx="12192000" cy="1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466" y="492508"/>
            <a:ext cx="11417713" cy="704963"/>
          </a:xfrm>
        </p:spPr>
        <p:txBody>
          <a:bodyPr/>
          <a:lstStyle/>
          <a:p>
            <a:r>
              <a:rPr lang="en-US" dirty="0"/>
              <a:t>Click to edit Master title style</a:t>
            </a:r>
          </a:p>
        </p:txBody>
      </p:sp>
      <p:sp>
        <p:nvSpPr>
          <p:cNvPr id="3" name="Content Placeholder 2"/>
          <p:cNvSpPr>
            <a:spLocks noGrp="1"/>
          </p:cNvSpPr>
          <p:nvPr>
            <p:ph idx="1"/>
          </p:nvPr>
        </p:nvSpPr>
        <p:spPr>
          <a:xfrm>
            <a:off x="938464" y="1708484"/>
            <a:ext cx="10299032" cy="4276264"/>
          </a:xfrm>
        </p:spPr>
        <p:txBody>
          <a:bodyPr/>
          <a:lstStyle>
            <a:lvl1pPr marL="182880" indent="-182880">
              <a:buFont typeface="Wingdings" pitchFamily="2" charset="2"/>
              <a:buChar char="Ø"/>
              <a:defRPr/>
            </a:lvl1pPr>
            <a:lvl2pPr marL="685800" indent="-182880">
              <a:buFont typeface="Wingdings" pitchFamily="2" charset="2"/>
              <a:buChar char="Ø"/>
              <a:defRPr/>
            </a:lvl2pPr>
            <a:lvl3pPr marL="1143000" indent="-182880">
              <a:buFont typeface="Wingdings" pitchFamily="2" charset="2"/>
              <a:buChar char="Ø"/>
              <a:defRPr/>
            </a:lvl3pPr>
            <a:lvl4pPr marL="1600200" indent="-182880">
              <a:buFont typeface="Wingdings" pitchFamily="2" charset="2"/>
              <a:buChar char="Ø"/>
              <a:defRPr/>
            </a:lvl4pPr>
            <a:lvl5pPr marL="2057400" indent="-182880">
              <a:buFont typeface="Wingdings"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B3A488-1E80-E64E-9819-E4CD20B0B97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357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3A488-1E80-E64E-9819-E4CD20B0B970}"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4762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4/16/2026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4563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B3A488-1E80-E64E-9819-E4CD20B0B970}" type="datetimeFigureOut">
              <a:rPr lang="en-US" smtClean="0"/>
              <a:t>4/16/2026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2369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CB3A488-1E80-E64E-9819-E4CD20B0B970}" type="datetimeFigureOut">
              <a:rPr lang="en-US" smtClean="0"/>
              <a:t>4/16/2026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0294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CB3A488-1E80-E64E-9819-E4CD20B0B970}" type="datetimeFigureOut">
              <a:rPr lang="en-US" smtClean="0"/>
              <a:t>4/16/2026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3760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B3A488-1E80-E64E-9819-E4CD20B0B970}"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18805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4/16/2026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0823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fld id="{5CB3A488-1E80-E64E-9819-E4CD20B0B970}" type="datetimeFigureOut">
              <a:rPr lang="en-US" smtClean="0"/>
              <a:pPr/>
              <a:t>4/16/2026</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latin typeface="Avenir Next" panose="020B0503020202020204" pitchFamily="34" charset="0"/>
              </a:defRPr>
            </a:lvl1pPr>
          </a:lstStyle>
          <a:p>
            <a:fld id="{101997B2-A43C-B747-A952-16987EAAE8B0}" type="slidenum">
              <a:rPr lang="en-US" smtClean="0"/>
              <a:pPr/>
              <a:t>‹#›</a:t>
            </a:fld>
            <a:endParaRPr lang="en-US" dirty="0"/>
          </a:p>
        </p:txBody>
      </p:sp>
    </p:spTree>
    <p:extLst>
      <p:ext uri="{BB962C8B-B14F-4D97-AF65-F5344CB8AC3E}">
        <p14:creationId xmlns:p14="http://schemas.microsoft.com/office/powerpoint/2010/main" val="158986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venir Next Demi Bold" panose="020B0503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cnsnevada.com/what-is-the-memory-capacity-of-a-human-brain/" TargetMode="Externa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hyperlink" Target="mailto:kkinde@incompassmi.org" TargetMode="Externa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7169E-D938-4845-95F1-170001C20B6D}"/>
              </a:ext>
              <a:ext uri="{C183D7F6-B498-43B3-948B-1728B52AA6E4}">
                <adec:decorative xmlns:adec="http://schemas.microsoft.com/office/drawing/2017/decorative" val="1"/>
              </a:ext>
            </a:extLst>
          </p:cNvPr>
          <p:cNvPicPr>
            <a:picLocks noChangeAspect="1"/>
          </p:cNvPicPr>
          <p:nvPr/>
        </p:nvPicPr>
        <p:blipFill rotWithShape="1">
          <a:blip r:embed="rId2"/>
          <a:srcRect l="12326" t="15321" r="48339" b="32314"/>
          <a:stretch/>
        </p:blipFill>
        <p:spPr>
          <a:xfrm>
            <a:off x="-2390587" y="-2488843"/>
            <a:ext cx="7961601" cy="6858000"/>
          </a:xfrm>
          <a:prstGeom prst="rect">
            <a:avLst/>
          </a:prstGeom>
        </p:spPr>
      </p:pic>
      <p:pic>
        <p:nvPicPr>
          <p:cNvPr id="8" name="Picture 7" descr="Incompass Michigan Logo">
            <a:extLst>
              <a:ext uri="{FF2B5EF4-FFF2-40B4-BE49-F238E27FC236}">
                <a16:creationId xmlns:a16="http://schemas.microsoft.com/office/drawing/2014/main" id="{FB6BF030-FDA5-AD4B-8D53-F9C57C5E444C}"/>
              </a:ext>
            </a:extLst>
          </p:cNvPr>
          <p:cNvPicPr>
            <a:picLocks noChangeAspect="1"/>
          </p:cNvPicPr>
          <p:nvPr/>
        </p:nvPicPr>
        <p:blipFill rotWithShape="1">
          <a:blip r:embed="rId3"/>
          <a:srcRect t="31338" b="29226"/>
          <a:stretch/>
        </p:blipFill>
        <p:spPr>
          <a:xfrm>
            <a:off x="5088081" y="940157"/>
            <a:ext cx="6335481" cy="2498502"/>
          </a:xfrm>
          <a:prstGeom prst="rect">
            <a:avLst/>
          </a:prstGeom>
        </p:spPr>
      </p:pic>
      <p:sp>
        <p:nvSpPr>
          <p:cNvPr id="11" name="TextBox 10">
            <a:extLst>
              <a:ext uri="{FF2B5EF4-FFF2-40B4-BE49-F238E27FC236}">
                <a16:creationId xmlns:a16="http://schemas.microsoft.com/office/drawing/2014/main" id="{B9DDB7D1-7823-CB42-92BC-349C932343DB}"/>
              </a:ext>
            </a:extLst>
          </p:cNvPr>
          <p:cNvSpPr txBox="1"/>
          <p:nvPr/>
        </p:nvSpPr>
        <p:spPr>
          <a:xfrm>
            <a:off x="7523101" y="4223361"/>
            <a:ext cx="4410303" cy="1200328"/>
          </a:xfrm>
          <a:prstGeom prst="rect">
            <a:avLst/>
          </a:prstGeom>
          <a:noFill/>
        </p:spPr>
        <p:txBody>
          <a:bodyPr wrap="square" rtlCol="0">
            <a:spAutoFit/>
          </a:bodyPr>
          <a:lstStyle/>
          <a:p>
            <a:r>
              <a:rPr lang="en-US" sz="2400" i="1" dirty="0">
                <a:solidFill>
                  <a:schemeClr val="tx2"/>
                </a:solidFill>
                <a:latin typeface="Avenir Next" panose="020B0503020202020204" pitchFamily="34" charset="0"/>
              </a:rPr>
              <a:t>SAFETY INCLUDED</a:t>
            </a:r>
          </a:p>
          <a:p>
            <a:r>
              <a:rPr lang="en-US" sz="2400" i="1" dirty="0">
                <a:solidFill>
                  <a:schemeClr val="tx2"/>
                </a:solidFill>
                <a:latin typeface="Avenir Next" panose="020B0503020202020204" pitchFamily="34" charset="0"/>
              </a:rPr>
              <a:t>Workplace Health and Safety</a:t>
            </a:r>
          </a:p>
          <a:p>
            <a:r>
              <a:rPr lang="en-US" sz="2400" i="1" dirty="0">
                <a:solidFill>
                  <a:schemeClr val="tx2"/>
                </a:solidFill>
                <a:latin typeface="Avenir Next" panose="020B0503020202020204" pitchFamily="34" charset="0"/>
              </a:rPr>
              <a:t>Webinar Series</a:t>
            </a:r>
          </a:p>
        </p:txBody>
      </p:sp>
    </p:spTree>
    <p:extLst>
      <p:ext uri="{BB962C8B-B14F-4D97-AF65-F5344CB8AC3E}">
        <p14:creationId xmlns:p14="http://schemas.microsoft.com/office/powerpoint/2010/main" val="212113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1EC4-6EB9-0AD3-07DA-F0AD7906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7026-39C7-CFD0-7F7C-5378CB2AF1D0}"/>
              </a:ext>
            </a:extLst>
          </p:cNvPr>
          <p:cNvSpPr>
            <a:spLocks noGrp="1"/>
          </p:cNvSpPr>
          <p:nvPr>
            <p:ph type="title"/>
          </p:nvPr>
        </p:nvSpPr>
        <p:spPr/>
        <p:txBody>
          <a:bodyPr>
            <a:normAutofit/>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2C2B644C-6B2F-65A4-72F9-CDE8607ABC77}"/>
              </a:ext>
            </a:extLst>
          </p:cNvPr>
          <p:cNvSpPr>
            <a:spLocks noGrp="1"/>
          </p:cNvSpPr>
          <p:nvPr>
            <p:ph idx="1"/>
          </p:nvPr>
        </p:nvSpPr>
        <p:spPr>
          <a:xfrm>
            <a:off x="262466" y="2343563"/>
            <a:ext cx="11508002" cy="4115885"/>
          </a:xfrm>
        </p:spPr>
        <p:txBody>
          <a:bodyPr>
            <a:noAutofit/>
          </a:bodyPr>
          <a:lstStyle/>
          <a:p>
            <a:r>
              <a:rPr lang="en-US" sz="3200" dirty="0">
                <a:latin typeface="Avenir Next Medium"/>
              </a:rPr>
              <a:t>Clear, structured visuals and graphics to support comprehension</a:t>
            </a:r>
          </a:p>
          <a:p>
            <a:r>
              <a:rPr lang="en-US" sz="3200" dirty="0">
                <a:latin typeface="Avenir Next Medium"/>
              </a:rPr>
              <a:t>Minimized sensory distractions in both virtual and in-person settings</a:t>
            </a:r>
          </a:p>
          <a:p>
            <a:r>
              <a:rPr lang="en-US" sz="3200" dirty="0">
                <a:latin typeface="Avenir Next Medium"/>
              </a:rPr>
              <a:t>Options for verbal and non-verbal participation</a:t>
            </a:r>
          </a:p>
          <a:p>
            <a:r>
              <a:rPr lang="en-US" sz="3200" dirty="0">
                <a:latin typeface="Avenir Next Medium"/>
              </a:rPr>
              <a:t>Interactive components that promote engagement without overwhelming</a:t>
            </a:r>
          </a:p>
          <a:p>
            <a:r>
              <a:rPr lang="en-US" sz="3200" dirty="0">
                <a:latin typeface="Avenir Next Medium"/>
              </a:rPr>
              <a:t>Time-buffered schedules to allow for processing and reflection</a:t>
            </a:r>
          </a:p>
          <a:p>
            <a:pPr marL="502920" lvl="1" indent="0">
              <a:buNone/>
            </a:pPr>
            <a:endParaRPr lang="en-US" sz="3200"/>
          </a:p>
        </p:txBody>
      </p:sp>
    </p:spTree>
    <p:extLst>
      <p:ext uri="{BB962C8B-B14F-4D97-AF65-F5344CB8AC3E}">
        <p14:creationId xmlns:p14="http://schemas.microsoft.com/office/powerpoint/2010/main" val="28008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9951-2FD5-63A2-16FC-6BE2218FDD84}"/>
              </a:ext>
            </a:extLst>
          </p:cNvPr>
          <p:cNvSpPr>
            <a:spLocks noGrp="1"/>
          </p:cNvSpPr>
          <p:nvPr>
            <p:ph type="title"/>
          </p:nvPr>
        </p:nvSpPr>
        <p:spPr>
          <a:xfrm>
            <a:off x="4746463" y="1798120"/>
            <a:ext cx="6440774" cy="3255264"/>
          </a:xfrm>
        </p:spPr>
        <p:txBody>
          <a:bodyPr vert="horz" lIns="91440" tIns="45720" rIns="91440" bIns="45720" rtlCol="0" anchor="b">
            <a:normAutofit/>
          </a:bodyPr>
          <a:lstStyle/>
          <a:p>
            <a:r>
              <a:rPr lang="en-US" sz="4600" b="0">
                <a:solidFill>
                  <a:schemeClr val="tx2"/>
                </a:solidFill>
                <a:latin typeface="+mj-lt"/>
              </a:rPr>
              <a:t>A SAFE WORKPLACE IS SOUND BUSINESS – </a:t>
            </a:r>
            <a:endParaRPr lang="en-US" sz="4600">
              <a:solidFill>
                <a:schemeClr val="tx2"/>
              </a:solidFill>
              <a:latin typeface="+mj-lt"/>
            </a:endParaRPr>
          </a:p>
          <a:p>
            <a:r>
              <a:rPr lang="en-US" sz="4600" b="0">
                <a:solidFill>
                  <a:schemeClr val="tx2"/>
                </a:solidFill>
                <a:latin typeface="+mj-lt"/>
              </a:rPr>
              <a:t>FOR EVERYBODY REGARDLESS OF NEUROTYPE</a:t>
            </a:r>
            <a:endParaRPr lang="en-US" sz="4600">
              <a:solidFill>
                <a:schemeClr val="tx2"/>
              </a:solidFill>
              <a:latin typeface="+mj-lt"/>
            </a:endParaRPr>
          </a:p>
        </p:txBody>
      </p:sp>
    </p:spTree>
    <p:extLst>
      <p:ext uri="{BB962C8B-B14F-4D97-AF65-F5344CB8AC3E}">
        <p14:creationId xmlns:p14="http://schemas.microsoft.com/office/powerpoint/2010/main" val="7832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Preventing Slips, Trips, and Falls – </a:t>
            </a:r>
            <a:r>
              <a:rPr lang="en-US" dirty="0"/>
              <a:t>Training Objectives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2800" dirty="0">
                <a:effectLst/>
              </a:rPr>
              <a:t>Definitions</a:t>
            </a:r>
          </a:p>
          <a:p>
            <a:r>
              <a:rPr lang="en-US" sz="2800" dirty="0"/>
              <a:t>Conditions that can cause accidents</a:t>
            </a:r>
          </a:p>
          <a:p>
            <a:r>
              <a:rPr lang="en-US" sz="2800" dirty="0"/>
              <a:t>Effective prevention strategies</a:t>
            </a:r>
          </a:p>
          <a:p>
            <a:r>
              <a:rPr lang="en-US" sz="2800" dirty="0">
                <a:effectLst/>
              </a:rPr>
              <a:t>Things to look out for that are frequently missed</a:t>
            </a:r>
          </a:p>
        </p:txBody>
      </p:sp>
    </p:spTree>
    <p:extLst>
      <p:ext uri="{BB962C8B-B14F-4D97-AF65-F5344CB8AC3E}">
        <p14:creationId xmlns:p14="http://schemas.microsoft.com/office/powerpoint/2010/main" val="237169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DB7D5-780D-6618-C32B-90A185495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A7B43-90B1-7D2C-6AA4-4A3CD914C32C}"/>
              </a:ext>
            </a:extLst>
          </p:cNvPr>
          <p:cNvSpPr>
            <a:spLocks noGrp="1"/>
          </p:cNvSpPr>
          <p:nvPr>
            <p:ph type="title"/>
          </p:nvPr>
        </p:nvSpPr>
        <p:spPr/>
        <p:txBody>
          <a:bodyPr>
            <a:normAutofit/>
          </a:bodyPr>
          <a:lstStyle/>
          <a:p>
            <a:r>
              <a:rPr lang="en-US">
                <a:latin typeface="Avenir Next Demi Bold"/>
              </a:rPr>
              <a:t>Training Objectives Continued</a:t>
            </a:r>
          </a:p>
        </p:txBody>
      </p:sp>
      <p:sp>
        <p:nvSpPr>
          <p:cNvPr id="3" name="Content Placeholder 2">
            <a:extLst>
              <a:ext uri="{FF2B5EF4-FFF2-40B4-BE49-F238E27FC236}">
                <a16:creationId xmlns:a16="http://schemas.microsoft.com/office/drawing/2014/main" id="{0DB86F09-FF54-C3BD-40BA-45316533D717}"/>
              </a:ext>
            </a:extLst>
          </p:cNvPr>
          <p:cNvSpPr>
            <a:spLocks noGrp="1"/>
          </p:cNvSpPr>
          <p:nvPr>
            <p:ph idx="1"/>
          </p:nvPr>
        </p:nvSpPr>
        <p:spPr>
          <a:xfrm>
            <a:off x="1612801" y="2059083"/>
            <a:ext cx="8193600" cy="4115885"/>
          </a:xfrm>
        </p:spPr>
        <p:txBody>
          <a:bodyPr>
            <a:noAutofit/>
          </a:bodyPr>
          <a:lstStyle/>
          <a:p>
            <a:endParaRPr lang="en-US" sz="2600" dirty="0">
              <a:latin typeface="Avenir Next Medium"/>
            </a:endParaRPr>
          </a:p>
          <a:p>
            <a:r>
              <a:rPr lang="en-US" sz="2600" dirty="0">
                <a:latin typeface="Avenir Next Medium"/>
              </a:rPr>
              <a:t>Employee Training Considerations for Employers</a:t>
            </a:r>
            <a:endParaRPr lang="en-US" sz="2600" dirty="0">
              <a:solidFill>
                <a:srgbClr val="000000"/>
              </a:solidFill>
              <a:latin typeface="Avenir Next Medium"/>
            </a:endParaRPr>
          </a:p>
          <a:p>
            <a:pPr lvl="1">
              <a:buFont typeface="Arial" pitchFamily="2" charset="2"/>
              <a:buChar char="•"/>
            </a:pPr>
            <a:r>
              <a:rPr lang="en-US" sz="2400" dirty="0">
                <a:latin typeface="avenir next"/>
              </a:rPr>
              <a:t>Building Trust </a:t>
            </a:r>
            <a:endParaRPr lang="en-US" sz="2400" dirty="0">
              <a:solidFill>
                <a:srgbClr val="000000"/>
              </a:solidFill>
              <a:latin typeface="avenir next"/>
            </a:endParaRPr>
          </a:p>
          <a:p>
            <a:pPr lvl="1">
              <a:buFont typeface="Arial" pitchFamily="2" charset="2"/>
              <a:buChar char="•"/>
            </a:pPr>
            <a:r>
              <a:rPr lang="en-US" sz="2400" dirty="0">
                <a:latin typeface="avenir next"/>
              </a:rPr>
              <a:t>Sensory Overload and Sensitivities</a:t>
            </a:r>
            <a:endParaRPr lang="en-US" sz="2400" dirty="0">
              <a:solidFill>
                <a:srgbClr val="000000"/>
              </a:solidFill>
              <a:latin typeface="avenir next"/>
            </a:endParaRPr>
          </a:p>
          <a:p>
            <a:pPr lvl="1">
              <a:buFont typeface="Arial" pitchFamily="2" charset="2"/>
              <a:buChar char="•"/>
            </a:pPr>
            <a:r>
              <a:rPr lang="en-US" sz="2400" dirty="0">
                <a:latin typeface="avenir next"/>
              </a:rPr>
              <a:t>Verbal vs Non-Verbal</a:t>
            </a:r>
            <a:endParaRPr lang="en-US" sz="2400" dirty="0">
              <a:solidFill>
                <a:srgbClr val="000000"/>
              </a:solidFill>
              <a:effectLst/>
              <a:latin typeface="avenir next"/>
            </a:endParaRPr>
          </a:p>
          <a:p>
            <a:pPr lvl="1">
              <a:buFont typeface="Arial" pitchFamily="2" charset="2"/>
              <a:buChar char="•"/>
            </a:pPr>
            <a:r>
              <a:rPr lang="en-US" sz="2400" dirty="0">
                <a:latin typeface="avenir next"/>
              </a:rPr>
              <a:t>Clear Signs</a:t>
            </a:r>
            <a:endParaRPr lang="en-US" sz="2400" dirty="0">
              <a:solidFill>
                <a:srgbClr val="000000"/>
              </a:solidFill>
              <a:effectLst/>
              <a:latin typeface="avenir next"/>
            </a:endParaRPr>
          </a:p>
          <a:p>
            <a:pPr lvl="1">
              <a:buFont typeface="Arial" pitchFamily="2" charset="2"/>
              <a:buChar char="•"/>
            </a:pPr>
            <a:r>
              <a:rPr lang="en-US" sz="2400" dirty="0">
                <a:latin typeface="avenir next"/>
              </a:rPr>
              <a:t>Emergency/Safety Buddy</a:t>
            </a:r>
          </a:p>
          <a:p>
            <a:pPr lvl="1">
              <a:buFont typeface="Arial" pitchFamily="2" charset="2"/>
              <a:buChar char="•"/>
            </a:pPr>
            <a:r>
              <a:rPr lang="en-US" sz="2400" dirty="0">
                <a:latin typeface="avenir next"/>
              </a:rPr>
              <a:t>Proprioception</a:t>
            </a:r>
            <a:endParaRPr lang="en-US" sz="2400" dirty="0">
              <a:solidFill>
                <a:srgbClr val="000000"/>
              </a:solidFill>
              <a:effectLst/>
              <a:latin typeface="avenir next"/>
            </a:endParaRPr>
          </a:p>
          <a:p>
            <a:pPr lvl="1">
              <a:buFont typeface="Arial" pitchFamily="2" charset="2"/>
              <a:buChar char="•"/>
            </a:pPr>
            <a:r>
              <a:rPr lang="en-US" sz="2400" dirty="0">
                <a:latin typeface="avenir next"/>
              </a:rPr>
              <a:t>Time Buffered Schedules and Memory Capacity</a:t>
            </a:r>
            <a:endParaRPr lang="en-US" sz="2400" dirty="0">
              <a:solidFill>
                <a:srgbClr val="000000"/>
              </a:solidFill>
              <a:effectLst/>
              <a:latin typeface="avenir next"/>
            </a:endParaRPr>
          </a:p>
          <a:p>
            <a:pPr lvl="1">
              <a:buFont typeface="Arial" pitchFamily="2" charset="2"/>
              <a:buChar char="•"/>
            </a:pPr>
            <a:r>
              <a:rPr lang="en-US" sz="2400" dirty="0">
                <a:latin typeface="avenir next"/>
              </a:rPr>
              <a:t>Training Locations</a:t>
            </a:r>
            <a:endParaRPr lang="en-US" sz="2400" dirty="0">
              <a:solidFill>
                <a:srgbClr val="000000"/>
              </a:solidFill>
              <a:latin typeface="avenir next"/>
            </a:endParaRPr>
          </a:p>
          <a:p>
            <a:r>
              <a:rPr lang="en-US" sz="2600" dirty="0">
                <a:latin typeface="Avenir Next Medium"/>
              </a:rPr>
              <a:t>Using Safety Included Resources</a:t>
            </a:r>
            <a:endParaRPr lang="en-US" dirty="0"/>
          </a:p>
          <a:p>
            <a:endParaRPr lang="en-US" sz="2800" dirty="0">
              <a:effectLst/>
            </a:endParaRPr>
          </a:p>
        </p:txBody>
      </p:sp>
    </p:spTree>
    <p:extLst>
      <p:ext uri="{BB962C8B-B14F-4D97-AF65-F5344CB8AC3E}">
        <p14:creationId xmlns:p14="http://schemas.microsoft.com/office/powerpoint/2010/main" val="172599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STF Data</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1075555" cy="4115885"/>
          </a:xfrm>
        </p:spPr>
        <p:txBody>
          <a:bodyPr>
            <a:noAutofit/>
          </a:bodyPr>
          <a:lstStyle/>
          <a:p>
            <a:r>
              <a:rPr lang="en-US" sz="2800" dirty="0">
                <a:effectLst/>
              </a:rPr>
              <a:t>Department of Labor (DOL): slips, trips, and falls make up th</a:t>
            </a:r>
            <a:r>
              <a:rPr lang="en-US" sz="2800" dirty="0"/>
              <a:t>e majority of General Industry accidents</a:t>
            </a:r>
            <a:endParaRPr lang="en-US" sz="2800" dirty="0">
              <a:effectLst/>
            </a:endParaRPr>
          </a:p>
          <a:p>
            <a:r>
              <a:rPr lang="en-US" sz="2800" dirty="0">
                <a:effectLst/>
              </a:rPr>
              <a:t>2</a:t>
            </a:r>
            <a:r>
              <a:rPr lang="en-US" sz="2800" baseline="30000" dirty="0">
                <a:effectLst/>
              </a:rPr>
              <a:t>nd</a:t>
            </a:r>
            <a:r>
              <a:rPr lang="en-US" sz="2800" dirty="0">
                <a:effectLst/>
              </a:rPr>
              <a:t> leading cause of workplace deaths</a:t>
            </a:r>
          </a:p>
          <a:p>
            <a:r>
              <a:rPr lang="en-US" sz="2800" dirty="0">
                <a:effectLst/>
              </a:rPr>
              <a:t>Account for approximately 25% of workers’ compensation claims</a:t>
            </a:r>
            <a:endParaRPr lang="en-US" sz="2600" dirty="0">
              <a:effectLst/>
            </a:endParaRPr>
          </a:p>
        </p:txBody>
      </p:sp>
    </p:spTree>
    <p:extLst>
      <p:ext uri="{BB962C8B-B14F-4D97-AF65-F5344CB8AC3E}">
        <p14:creationId xmlns:p14="http://schemas.microsoft.com/office/powerpoint/2010/main" val="282723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629508" y="492508"/>
            <a:ext cx="10050671" cy="704963"/>
          </a:xfrm>
        </p:spPr>
        <p:txBody>
          <a:bodyPr>
            <a:normAutofit/>
          </a:bodyPr>
          <a:lstStyle/>
          <a:p>
            <a:r>
              <a:rPr lang="en-US" dirty="0"/>
              <a:t>SLIPS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602665" cy="4115885"/>
          </a:xfrm>
        </p:spPr>
        <p:txBody>
          <a:bodyPr>
            <a:noAutofit/>
          </a:bodyPr>
          <a:lstStyle/>
          <a:p>
            <a:r>
              <a:rPr lang="en-US" sz="2800">
                <a:effectLst/>
                <a:latin typeface="Avenir Next Medium"/>
              </a:rPr>
              <a:t>Loss of balance caused by too little friction between </a:t>
            </a:r>
            <a:r>
              <a:rPr lang="en-US" sz="2800">
                <a:latin typeface="Avenir Next Medium"/>
              </a:rPr>
              <a:t>a</a:t>
            </a:r>
            <a:r>
              <a:rPr lang="en-US" sz="2800">
                <a:effectLst/>
                <a:latin typeface="Avenir Next Medium"/>
              </a:rPr>
              <a:t> </a:t>
            </a:r>
            <a:r>
              <a:rPr lang="en-US" sz="2800" dirty="0">
                <a:effectLst/>
                <a:latin typeface="Avenir Next Medium"/>
              </a:rPr>
              <a:t>person’s foot/shoe and a walking surface</a:t>
            </a:r>
          </a:p>
          <a:p>
            <a:r>
              <a:rPr lang="en-US" sz="2800" dirty="0">
                <a:effectLst/>
              </a:rPr>
              <a:t>Common causes:</a:t>
            </a:r>
          </a:p>
          <a:p>
            <a:pPr lvl="1"/>
            <a:r>
              <a:rPr lang="en-US" sz="2600" dirty="0"/>
              <a:t>Wet or oily surfaces</a:t>
            </a:r>
          </a:p>
          <a:p>
            <a:pPr lvl="1"/>
            <a:r>
              <a:rPr lang="en-US" sz="2600" dirty="0">
                <a:effectLst/>
              </a:rPr>
              <a:t>Spills</a:t>
            </a:r>
          </a:p>
          <a:p>
            <a:pPr lvl="1"/>
            <a:r>
              <a:rPr lang="en-US" sz="2600" dirty="0"/>
              <a:t>Weather hazards, especially in parking lots/sidewalks, entryways</a:t>
            </a:r>
            <a:endParaRPr lang="en-US" sz="2600" dirty="0">
              <a:effectLst/>
            </a:endParaRPr>
          </a:p>
          <a:p>
            <a:r>
              <a:rPr lang="en-US" sz="2800" dirty="0"/>
              <a:t>Loose rugs or mats</a:t>
            </a:r>
          </a:p>
          <a:p>
            <a:r>
              <a:rPr lang="en-US" sz="2800" dirty="0">
                <a:effectLst/>
              </a:rPr>
              <a:t>Overly worn floori</a:t>
            </a:r>
            <a:r>
              <a:rPr lang="en-US" sz="2800" dirty="0"/>
              <a:t>ng </a:t>
            </a:r>
            <a:endParaRPr lang="en-US" sz="2600" dirty="0">
              <a:effectLst/>
            </a:endParaRPr>
          </a:p>
        </p:txBody>
      </p:sp>
    </p:spTree>
    <p:extLst>
      <p:ext uri="{BB962C8B-B14F-4D97-AF65-F5344CB8AC3E}">
        <p14:creationId xmlns:p14="http://schemas.microsoft.com/office/powerpoint/2010/main" val="161949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711569" y="492508"/>
            <a:ext cx="9968610" cy="704963"/>
          </a:xfrm>
        </p:spPr>
        <p:txBody>
          <a:bodyPr>
            <a:normAutofit/>
          </a:bodyPr>
          <a:lstStyle/>
          <a:p>
            <a:r>
              <a:rPr lang="en-US" dirty="0"/>
              <a:t>TRIPS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249607"/>
            <a:ext cx="10919903" cy="4115885"/>
          </a:xfrm>
        </p:spPr>
        <p:txBody>
          <a:bodyPr>
            <a:noAutofit/>
          </a:bodyPr>
          <a:lstStyle/>
          <a:p>
            <a:r>
              <a:rPr lang="en-US" sz="2800" dirty="0"/>
              <a:t>Hit an object, losing balance</a:t>
            </a:r>
          </a:p>
          <a:p>
            <a:r>
              <a:rPr lang="en-US" sz="2800" dirty="0"/>
              <a:t>Common Causes:</a:t>
            </a:r>
          </a:p>
          <a:p>
            <a:pPr lvl="1"/>
            <a:r>
              <a:rPr lang="en-US" sz="2600" dirty="0"/>
              <a:t>Obstructed view</a:t>
            </a:r>
          </a:p>
          <a:p>
            <a:pPr lvl="1"/>
            <a:r>
              <a:rPr lang="en-US" sz="2600" dirty="0"/>
              <a:t>Poor lighting</a:t>
            </a:r>
          </a:p>
          <a:p>
            <a:pPr lvl="1"/>
            <a:r>
              <a:rPr lang="en-US" sz="2600" dirty="0"/>
              <a:t>Clutter or poor housekeeping</a:t>
            </a:r>
          </a:p>
          <a:p>
            <a:pPr lvl="1"/>
            <a:r>
              <a:rPr lang="en-US" sz="2600" dirty="0"/>
              <a:t>Torn carpeting or curled-up floor mats</a:t>
            </a:r>
          </a:p>
          <a:p>
            <a:pPr lvl="1"/>
            <a:r>
              <a:rPr lang="en-US" sz="2600" dirty="0"/>
              <a:t>Cords or cables across a walkway</a:t>
            </a:r>
          </a:p>
          <a:p>
            <a:pPr lvl="1"/>
            <a:r>
              <a:rPr lang="en-US" sz="2600" dirty="0"/>
              <a:t>Uneven walking surfaces</a:t>
            </a:r>
          </a:p>
          <a:p>
            <a:pPr marL="502920" lvl="1" indent="0">
              <a:buNone/>
            </a:pPr>
            <a:endParaRPr lang="en-US" sz="2600" dirty="0"/>
          </a:p>
        </p:txBody>
      </p:sp>
    </p:spTree>
    <p:extLst>
      <p:ext uri="{BB962C8B-B14F-4D97-AF65-F5344CB8AC3E}">
        <p14:creationId xmlns:p14="http://schemas.microsoft.com/office/powerpoint/2010/main" val="250390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781908" y="492508"/>
            <a:ext cx="9898271" cy="704963"/>
          </a:xfrm>
        </p:spPr>
        <p:txBody>
          <a:bodyPr>
            <a:normAutofit/>
          </a:bodyPr>
          <a:lstStyle/>
          <a:p>
            <a:r>
              <a:rPr lang="en-US" dirty="0"/>
              <a:t>FALLS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249607"/>
            <a:ext cx="10919903" cy="4115885"/>
          </a:xfrm>
        </p:spPr>
        <p:txBody>
          <a:bodyPr>
            <a:noAutofit/>
          </a:bodyPr>
          <a:lstStyle/>
          <a:p>
            <a:r>
              <a:rPr lang="en-US" sz="2800" dirty="0">
                <a:latin typeface="Avenir Next Medium"/>
              </a:rPr>
              <a:t>Loss of </a:t>
            </a:r>
            <a:r>
              <a:rPr lang="en-US" sz="2800" dirty="0">
                <a:solidFill>
                  <a:srgbClr val="595959"/>
                </a:solidFill>
                <a:latin typeface="Avenir Next Medium"/>
              </a:rPr>
              <a:t>balance</a:t>
            </a:r>
            <a:r>
              <a:rPr lang="en-US" sz="2800" dirty="0">
                <a:latin typeface="Avenir Next Medium"/>
              </a:rPr>
              <a:t>, drop to the floor</a:t>
            </a:r>
          </a:p>
          <a:p>
            <a:r>
              <a:rPr lang="en-US" sz="2800" dirty="0"/>
              <a:t>Three types of falls:</a:t>
            </a:r>
          </a:p>
          <a:p>
            <a:pPr marL="1017270" lvl="1" indent="-514350">
              <a:buFont typeface="+mj-lt"/>
              <a:buAutoNum type="arabicPeriod"/>
            </a:pPr>
            <a:r>
              <a:rPr lang="en-US" sz="2600" dirty="0">
                <a:latin typeface="Avenir Next"/>
              </a:rPr>
              <a:t>Fall - same level – slip or trip immediately precedes drop to floor</a:t>
            </a:r>
          </a:p>
          <a:p>
            <a:pPr marL="1017270" lvl="1" indent="-514350">
              <a:buFont typeface="+mj-lt"/>
              <a:buAutoNum type="arabicPeriod"/>
            </a:pPr>
            <a:r>
              <a:rPr lang="en-US" sz="2600" dirty="0"/>
              <a:t>Fall - lower level – fall from ladder, steps, stairs</a:t>
            </a:r>
          </a:p>
          <a:p>
            <a:pPr marL="1017270" lvl="1" indent="-514350">
              <a:buFont typeface="+mj-lt"/>
              <a:buAutoNum type="arabicPeriod"/>
            </a:pPr>
            <a:r>
              <a:rPr lang="en-US" sz="2600" dirty="0"/>
              <a:t>Jump to lower level - accident resulting from jumping off one level to another, such as off a ladder, stairs, or platform</a:t>
            </a:r>
          </a:p>
          <a:p>
            <a:pPr marL="502920" lvl="1" indent="0">
              <a:buNone/>
            </a:pPr>
            <a:endParaRPr lang="en-US" sz="2600" dirty="0"/>
          </a:p>
        </p:txBody>
      </p:sp>
    </p:spTree>
    <p:extLst>
      <p:ext uri="{BB962C8B-B14F-4D97-AF65-F5344CB8AC3E}">
        <p14:creationId xmlns:p14="http://schemas.microsoft.com/office/powerpoint/2010/main" val="100731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Slip and Fall Dynamics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b="0" i="0" u="none" strike="noStrike" dirty="0">
                <a:effectLst/>
                <a:latin typeface="Avenir Next Medium"/>
              </a:rPr>
              <a:t>Center of gravity: hip level</a:t>
            </a:r>
          </a:p>
          <a:p>
            <a:r>
              <a:rPr lang="en-US" sz="2800" dirty="0">
                <a:latin typeface="Avenir Next Medium"/>
              </a:rPr>
              <a:t>When one foot advances, we can lose traction</a:t>
            </a:r>
          </a:p>
          <a:p>
            <a:r>
              <a:rPr lang="en-US" sz="2800" dirty="0">
                <a:latin typeface="Avenir Next Medium"/>
              </a:rPr>
              <a:t>If that foot lacks friction with walking surface, it can slide forward</a:t>
            </a:r>
          </a:p>
          <a:p>
            <a:r>
              <a:rPr lang="en-US" sz="2800" b="0" i="0" u="none" strike="noStrike" dirty="0">
                <a:effectLst/>
                <a:latin typeface="Avenir Next Medium"/>
              </a:rPr>
              <a:t>And the other foot may not provide sufficient stability</a:t>
            </a:r>
          </a:p>
          <a:p>
            <a:r>
              <a:rPr lang="en-US" sz="2800" dirty="0">
                <a:latin typeface="Avenir Next Medium"/>
              </a:rPr>
              <a:t>Result: loss of balance and potential fall</a:t>
            </a:r>
          </a:p>
          <a:p>
            <a:pPr lvl="1"/>
            <a:r>
              <a:rPr lang="en-US" sz="2800" dirty="0">
                <a:latin typeface="Avenir Next"/>
              </a:rPr>
              <a:t>Can result in trauma to butt, hips, back, or head</a:t>
            </a:r>
          </a:p>
        </p:txBody>
      </p:sp>
      <p:pic>
        <p:nvPicPr>
          <p:cNvPr id="5" name="Picture 4">
            <a:extLst>
              <a:ext uri="{FF2B5EF4-FFF2-40B4-BE49-F238E27FC236}">
                <a16:creationId xmlns:a16="http://schemas.microsoft.com/office/drawing/2014/main" id="{3C932E84-E8FA-FE6B-FD19-E2C1E101C8FE}"/>
              </a:ext>
            </a:extLst>
          </p:cNvPr>
          <p:cNvPicPr>
            <a:picLocks noChangeAspect="1"/>
          </p:cNvPicPr>
          <p:nvPr/>
        </p:nvPicPr>
        <p:blipFill>
          <a:blip r:embed="rId2"/>
          <a:stretch>
            <a:fillRect/>
          </a:stretch>
        </p:blipFill>
        <p:spPr>
          <a:xfrm>
            <a:off x="7057623" y="337377"/>
            <a:ext cx="4628698" cy="2828649"/>
          </a:xfrm>
          <a:prstGeom prst="rect">
            <a:avLst/>
          </a:prstGeom>
        </p:spPr>
      </p:pic>
    </p:spTree>
    <p:extLst>
      <p:ext uri="{BB962C8B-B14F-4D97-AF65-F5344CB8AC3E}">
        <p14:creationId xmlns:p14="http://schemas.microsoft.com/office/powerpoint/2010/main" val="375344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Potential Causes – Slip and Fall Accidents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81950" y="1879923"/>
            <a:ext cx="11028100" cy="4115885"/>
          </a:xfrm>
        </p:spPr>
        <p:txBody>
          <a:bodyPr>
            <a:noAutofit/>
          </a:bodyPr>
          <a:lstStyle/>
          <a:p>
            <a:r>
              <a:rPr lang="en-US" sz="2800" b="0" i="0" u="none" strike="noStrike" dirty="0">
                <a:effectLst/>
                <a:latin typeface="Avenir Next Medium"/>
              </a:rPr>
              <a:t>Flooring (not enough/too much friction, spill) – </a:t>
            </a:r>
            <a:r>
              <a:rPr lang="en-US" sz="2800" b="0" i="0" u="none" strike="noStrike" dirty="0">
                <a:effectLst/>
                <a:latin typeface="Avenir Next"/>
              </a:rPr>
              <a:t>50%</a:t>
            </a:r>
          </a:p>
          <a:p>
            <a:r>
              <a:rPr lang="en-US" sz="2800" dirty="0">
                <a:latin typeface="Avenir Next Medium"/>
              </a:rPr>
              <a:t>Footwear – (shoes/boots not suitable for working surface) –</a:t>
            </a:r>
            <a:r>
              <a:rPr lang="en-US" sz="2800" dirty="0">
                <a:latin typeface="Avenir Next"/>
              </a:rPr>
              <a:t> 24%</a:t>
            </a:r>
          </a:p>
          <a:p>
            <a:r>
              <a:rPr lang="en-US" sz="2800" dirty="0">
                <a:latin typeface="Avenir Next Medium"/>
              </a:rPr>
              <a:t>Remaining: Fraud </a:t>
            </a:r>
            <a:r>
              <a:rPr lang="en-US" sz="2800" dirty="0">
                <a:latin typeface="Avenir Next"/>
              </a:rPr>
              <a:t>(10%), </a:t>
            </a:r>
            <a:r>
              <a:rPr lang="en-US" sz="2800" dirty="0">
                <a:latin typeface="Avenir Next Medium"/>
              </a:rPr>
              <a:t>Hazard Identification</a:t>
            </a:r>
            <a:r>
              <a:rPr lang="en-US" sz="2800" dirty="0">
                <a:latin typeface="Avenir Next"/>
              </a:rPr>
              <a:t> (9%), </a:t>
            </a:r>
            <a:r>
              <a:rPr lang="en-US" sz="2800" dirty="0">
                <a:latin typeface="Avenir Next Medium"/>
              </a:rPr>
              <a:t>Training</a:t>
            </a:r>
            <a:r>
              <a:rPr lang="en-US" sz="2800" dirty="0">
                <a:latin typeface="Avenir Next"/>
              </a:rPr>
              <a:t> (7%)</a:t>
            </a:r>
          </a:p>
          <a:p>
            <a:pPr lvl="1"/>
            <a:r>
              <a:rPr lang="en-US" sz="2200" dirty="0">
                <a:latin typeface="Avenir Next"/>
              </a:rPr>
              <a:t>Source: National Floor Safety Institute</a:t>
            </a:r>
          </a:p>
        </p:txBody>
      </p:sp>
    </p:spTree>
    <p:extLst>
      <p:ext uri="{BB962C8B-B14F-4D97-AF65-F5344CB8AC3E}">
        <p14:creationId xmlns:p14="http://schemas.microsoft.com/office/powerpoint/2010/main" val="175857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8F5-3FD4-4F4F-A2D2-781196E8B8A9}"/>
              </a:ext>
            </a:extLst>
          </p:cNvPr>
          <p:cNvSpPr>
            <a:spLocks noGrp="1"/>
          </p:cNvSpPr>
          <p:nvPr>
            <p:ph type="ctrTitle"/>
          </p:nvPr>
        </p:nvSpPr>
        <p:spPr>
          <a:xfrm>
            <a:off x="393454" y="-250475"/>
            <a:ext cx="4680783" cy="3255264"/>
          </a:xfrm>
        </p:spPr>
        <p:txBody>
          <a:bodyPr>
            <a:normAutofit/>
          </a:bodyPr>
          <a:lstStyle/>
          <a:p>
            <a:r>
              <a:rPr lang="en-US" sz="4400" dirty="0"/>
              <a:t>Preventing Slips, Trips, and Falls</a:t>
            </a:r>
          </a:p>
        </p:txBody>
      </p:sp>
      <p:sp>
        <p:nvSpPr>
          <p:cNvPr id="3" name="Subtitle 2">
            <a:extLst>
              <a:ext uri="{FF2B5EF4-FFF2-40B4-BE49-F238E27FC236}">
                <a16:creationId xmlns:a16="http://schemas.microsoft.com/office/drawing/2014/main" id="{BDD766F0-A5F2-4348-ACEF-329784F34022}"/>
              </a:ext>
            </a:extLst>
          </p:cNvPr>
          <p:cNvSpPr>
            <a:spLocks noGrp="1"/>
          </p:cNvSpPr>
          <p:nvPr>
            <p:ph type="subTitle" idx="1"/>
          </p:nvPr>
        </p:nvSpPr>
        <p:spPr>
          <a:xfrm>
            <a:off x="1047463" y="3668850"/>
            <a:ext cx="7315200" cy="2258984"/>
          </a:xfrm>
        </p:spPr>
        <p:txBody>
          <a:bodyPr>
            <a:normAutofit/>
          </a:bodyPr>
          <a:lstStyle/>
          <a:p>
            <a:r>
              <a:rPr lang="en-US" dirty="0"/>
              <a:t>Presenters: </a:t>
            </a:r>
          </a:p>
          <a:p>
            <a:r>
              <a:rPr lang="en-US" dirty="0"/>
              <a:t>Todd Culver, President and CEO</a:t>
            </a:r>
          </a:p>
          <a:p>
            <a:r>
              <a:rPr lang="en-US" dirty="0"/>
              <a:t>Katie Kinde, Education Coordinator</a:t>
            </a:r>
          </a:p>
          <a:p>
            <a:r>
              <a:rPr lang="en-US" dirty="0"/>
              <a:t>Incompass Michigan </a:t>
            </a:r>
          </a:p>
        </p:txBody>
      </p:sp>
      <p:pic>
        <p:nvPicPr>
          <p:cNvPr id="4" name="Picture 3" descr="MIOSHA_logo_512323_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871" y="839651"/>
            <a:ext cx="2540000" cy="2349500"/>
          </a:xfrm>
          <a:prstGeom prst="rect">
            <a:avLst/>
          </a:prstGeom>
        </p:spPr>
      </p:pic>
    </p:spTree>
    <p:extLst>
      <p:ext uri="{BB962C8B-B14F-4D97-AF65-F5344CB8AC3E}">
        <p14:creationId xmlns:p14="http://schemas.microsoft.com/office/powerpoint/2010/main" val="182973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What to look for…</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89549" y="1562694"/>
            <a:ext cx="10563546" cy="5479907"/>
          </a:xfrm>
        </p:spPr>
        <p:txBody>
          <a:bodyPr>
            <a:noAutofit/>
          </a:bodyPr>
          <a:lstStyle/>
          <a:p>
            <a:r>
              <a:rPr lang="en-US" sz="2800" dirty="0">
                <a:latin typeface="Avenir Next Medium"/>
              </a:rPr>
              <a:t>If the majority of slip/fall accidents are attributed to flooring and footwear:</a:t>
            </a:r>
          </a:p>
          <a:p>
            <a:pPr lvl="1"/>
            <a:r>
              <a:rPr lang="en-US" sz="2600" dirty="0">
                <a:latin typeface="Avenir Next"/>
              </a:rPr>
              <a:t>Monitor surfaces, both inside and out, to maintain level, clear, dry walkways</a:t>
            </a:r>
          </a:p>
          <a:p>
            <a:pPr lvl="1"/>
            <a:r>
              <a:rPr lang="en-US" sz="2600" dirty="0">
                <a:latin typeface="Avenir Next"/>
              </a:rPr>
              <a:t>Provide guidelines to employees for proper slip-resistant shoes or boots</a:t>
            </a:r>
            <a:endParaRPr lang="en-US" sz="2200">
              <a:latin typeface="Avenir Next"/>
            </a:endParaRPr>
          </a:p>
          <a:p>
            <a:r>
              <a:rPr lang="en-US" sz="2800" dirty="0">
                <a:latin typeface="Avenir Next Medium"/>
              </a:rPr>
              <a:t>Hazard identification and training:</a:t>
            </a:r>
          </a:p>
          <a:p>
            <a:pPr lvl="1"/>
            <a:r>
              <a:rPr lang="en-US" sz="2600" dirty="0">
                <a:latin typeface="Avenir Next"/>
              </a:rPr>
              <a:t>Promote and reward recognition of both hazards and their correction</a:t>
            </a:r>
          </a:p>
          <a:p>
            <a:pPr lvl="1"/>
            <a:r>
              <a:rPr lang="en-US" sz="2600" dirty="0">
                <a:latin typeface="Avenir Next"/>
              </a:rPr>
              <a:t>Training and coaching – slow down, shorten stride</a:t>
            </a:r>
          </a:p>
          <a:p>
            <a:pPr marL="502920" lvl="1" indent="0">
              <a:buNone/>
            </a:pPr>
            <a:endParaRPr lang="en-US" sz="2200" dirty="0"/>
          </a:p>
        </p:txBody>
      </p:sp>
    </p:spTree>
    <p:extLst>
      <p:ext uri="{BB962C8B-B14F-4D97-AF65-F5344CB8AC3E}">
        <p14:creationId xmlns:p14="http://schemas.microsoft.com/office/powerpoint/2010/main" val="417699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High Risk Areas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52142" y="1913432"/>
            <a:ext cx="10563546" cy="5479907"/>
          </a:xfrm>
        </p:spPr>
        <p:txBody>
          <a:bodyPr>
            <a:noAutofit/>
          </a:bodyPr>
          <a:lstStyle/>
          <a:p>
            <a:r>
              <a:rPr lang="en-US" sz="2400" dirty="0">
                <a:latin typeface="Avenir Next Medium"/>
              </a:rPr>
              <a:t>Transitions – </a:t>
            </a:r>
            <a:r>
              <a:rPr lang="en-US" sz="2400" dirty="0">
                <a:latin typeface="Avenir Next"/>
              </a:rPr>
              <a:t>entry mats, tile to carpet, any change in surface material</a:t>
            </a:r>
          </a:p>
          <a:p>
            <a:r>
              <a:rPr lang="en-US" sz="2400" dirty="0">
                <a:latin typeface="Avenir Next Medium"/>
              </a:rPr>
              <a:t>Curbs – </a:t>
            </a:r>
            <a:r>
              <a:rPr lang="en-US" sz="2400" dirty="0">
                <a:latin typeface="Avenir Next"/>
              </a:rPr>
              <a:t>especially those that are not well-marked</a:t>
            </a:r>
            <a:endParaRPr lang="en-US" sz="2000" dirty="0">
              <a:latin typeface="Avenir Next"/>
            </a:endParaRPr>
          </a:p>
          <a:p>
            <a:pPr marL="502920" lvl="1" indent="0">
              <a:buNone/>
            </a:pPr>
            <a:br>
              <a:rPr lang="en-US" sz="2000" dirty="0"/>
            </a:br>
            <a:endParaRPr lang="en-US" sz="2000" dirty="0"/>
          </a:p>
          <a:p>
            <a:pPr marL="502920" lvl="1" indent="0">
              <a:buNone/>
            </a:pPr>
            <a:endParaRPr lang="en-US" sz="2200" dirty="0"/>
          </a:p>
        </p:txBody>
      </p:sp>
      <p:pic>
        <p:nvPicPr>
          <p:cNvPr id="5" name="Picture 4">
            <a:extLst>
              <a:ext uri="{FF2B5EF4-FFF2-40B4-BE49-F238E27FC236}">
                <a16:creationId xmlns:a16="http://schemas.microsoft.com/office/drawing/2014/main" id="{414DB7A1-7CFA-E386-0FE6-9DD96A7D5D0D}"/>
              </a:ext>
            </a:extLst>
          </p:cNvPr>
          <p:cNvPicPr>
            <a:picLocks noChangeAspect="1"/>
          </p:cNvPicPr>
          <p:nvPr/>
        </p:nvPicPr>
        <p:blipFill>
          <a:blip r:embed="rId3"/>
          <a:stretch>
            <a:fillRect/>
          </a:stretch>
        </p:blipFill>
        <p:spPr>
          <a:xfrm>
            <a:off x="976312" y="1536512"/>
            <a:ext cx="4230420" cy="2058042"/>
          </a:xfrm>
          <a:prstGeom prst="rect">
            <a:avLst/>
          </a:prstGeom>
        </p:spPr>
      </p:pic>
      <p:pic>
        <p:nvPicPr>
          <p:cNvPr id="7" name="Picture 6">
            <a:extLst>
              <a:ext uri="{FF2B5EF4-FFF2-40B4-BE49-F238E27FC236}">
                <a16:creationId xmlns:a16="http://schemas.microsoft.com/office/drawing/2014/main" id="{B084FA9B-FFB9-E67E-3387-4D6ADB3B287B}"/>
              </a:ext>
            </a:extLst>
          </p:cNvPr>
          <p:cNvPicPr>
            <a:picLocks noChangeAspect="1"/>
          </p:cNvPicPr>
          <p:nvPr/>
        </p:nvPicPr>
        <p:blipFill>
          <a:blip r:embed="rId4"/>
          <a:stretch>
            <a:fillRect/>
          </a:stretch>
        </p:blipFill>
        <p:spPr>
          <a:xfrm>
            <a:off x="6422264" y="232309"/>
            <a:ext cx="4202806" cy="3362245"/>
          </a:xfrm>
          <a:prstGeom prst="rect">
            <a:avLst/>
          </a:prstGeom>
        </p:spPr>
      </p:pic>
      <p:pic>
        <p:nvPicPr>
          <p:cNvPr id="9" name="Picture 8">
            <a:extLst>
              <a:ext uri="{FF2B5EF4-FFF2-40B4-BE49-F238E27FC236}">
                <a16:creationId xmlns:a16="http://schemas.microsoft.com/office/drawing/2014/main" id="{2435F5EB-570B-B474-B054-D6D0C9062F7E}"/>
              </a:ext>
            </a:extLst>
          </p:cNvPr>
          <p:cNvPicPr>
            <a:picLocks noChangeAspect="1"/>
          </p:cNvPicPr>
          <p:nvPr/>
        </p:nvPicPr>
        <p:blipFill>
          <a:blip r:embed="rId5"/>
          <a:stretch>
            <a:fillRect/>
          </a:stretch>
        </p:blipFill>
        <p:spPr>
          <a:xfrm>
            <a:off x="4279632" y="4653385"/>
            <a:ext cx="3602238" cy="2220558"/>
          </a:xfrm>
          <a:prstGeom prst="rect">
            <a:avLst/>
          </a:prstGeom>
        </p:spPr>
      </p:pic>
    </p:spTree>
    <p:extLst>
      <p:ext uri="{BB962C8B-B14F-4D97-AF65-F5344CB8AC3E}">
        <p14:creationId xmlns:p14="http://schemas.microsoft.com/office/powerpoint/2010/main" val="217071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Potential Causes of Falls on Stairs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dirty="0"/>
              <a:t>Stairway design and construction</a:t>
            </a:r>
          </a:p>
          <a:p>
            <a:pPr lvl="1"/>
            <a:r>
              <a:rPr lang="en-US" sz="2600" dirty="0"/>
              <a:t>Width, depth, height of steps</a:t>
            </a:r>
          </a:p>
          <a:p>
            <a:pPr lvl="1"/>
            <a:r>
              <a:rPr lang="en-US" sz="2600" dirty="0"/>
              <a:t>Poor tread or step surface material</a:t>
            </a:r>
          </a:p>
          <a:p>
            <a:pPr lvl="1"/>
            <a:r>
              <a:rPr lang="en-US" sz="2600" dirty="0"/>
              <a:t>Riser dimensions vary</a:t>
            </a:r>
          </a:p>
          <a:p>
            <a:pPr lvl="1"/>
            <a:r>
              <a:rPr lang="en-US" sz="2600" dirty="0"/>
              <a:t>Lack of handrails, or improper height/placement of railings</a:t>
            </a:r>
          </a:p>
        </p:txBody>
      </p:sp>
    </p:spTree>
    <p:extLst>
      <p:ext uri="{BB962C8B-B14F-4D97-AF65-F5344CB8AC3E}">
        <p14:creationId xmlns:p14="http://schemas.microsoft.com/office/powerpoint/2010/main" val="143669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Fall Prevention Program Components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742115"/>
            <a:ext cx="10919903" cy="4115885"/>
          </a:xfrm>
        </p:spPr>
        <p:txBody>
          <a:bodyPr>
            <a:noAutofit/>
          </a:bodyPr>
          <a:lstStyle/>
          <a:p>
            <a:r>
              <a:rPr lang="en-US" sz="2800" dirty="0"/>
              <a:t>Loss prevention and control as part of workplace safety strategy</a:t>
            </a:r>
          </a:p>
          <a:p>
            <a:r>
              <a:rPr lang="en-US" sz="2800" dirty="0"/>
              <a:t>Good housekeeping culture and preventive maintenance practices</a:t>
            </a:r>
          </a:p>
          <a:p>
            <a:r>
              <a:rPr lang="en-US" sz="2800" dirty="0"/>
              <a:t>Selection and treatment of flooring surfaces</a:t>
            </a:r>
            <a:endParaRPr lang="en-US" sz="2600" dirty="0"/>
          </a:p>
          <a:p>
            <a:r>
              <a:rPr lang="en-US" sz="2800" dirty="0"/>
              <a:t>Employee engagement, management responsibility and leadership</a:t>
            </a:r>
          </a:p>
          <a:p>
            <a:pPr lvl="1"/>
            <a:endParaRPr lang="en-US" sz="2600" dirty="0"/>
          </a:p>
          <a:p>
            <a:pPr marL="502920" lvl="1" indent="0">
              <a:buNone/>
            </a:pPr>
            <a:endParaRPr lang="en-US" sz="2400" dirty="0"/>
          </a:p>
          <a:p>
            <a:endParaRPr lang="en-US" sz="2800" dirty="0"/>
          </a:p>
        </p:txBody>
      </p:sp>
    </p:spTree>
    <p:extLst>
      <p:ext uri="{BB962C8B-B14F-4D97-AF65-F5344CB8AC3E}">
        <p14:creationId xmlns:p14="http://schemas.microsoft.com/office/powerpoint/2010/main" val="203567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Loss Prevention and Control</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096608"/>
            <a:ext cx="10919903" cy="4115885"/>
          </a:xfrm>
        </p:spPr>
        <p:txBody>
          <a:bodyPr>
            <a:noAutofit/>
          </a:bodyPr>
          <a:lstStyle/>
          <a:p>
            <a:r>
              <a:rPr lang="en-US" sz="2800" dirty="0">
                <a:latin typeface="Avenir Next Medium"/>
                <a:cs typeface="Calibri" panose="020F0502020204030204" pitchFamily="34" charset="0"/>
              </a:rPr>
              <a:t>THREE-STEP PROGRAM</a:t>
            </a:r>
          </a:p>
          <a:p>
            <a:pPr lvl="1"/>
            <a:r>
              <a:rPr lang="en-US" sz="2800" dirty="0">
                <a:latin typeface="Avenir Next"/>
                <a:cs typeface="Calibri"/>
              </a:rPr>
              <a:t>Identify risks</a:t>
            </a:r>
          </a:p>
          <a:p>
            <a:pPr lvl="1"/>
            <a:r>
              <a:rPr lang="en-US" sz="2800" dirty="0">
                <a:latin typeface="Avenir Next"/>
                <a:cs typeface="Calibri" panose="020F0502020204030204" pitchFamily="34" charset="0"/>
              </a:rPr>
              <a:t>Implement abatement procedures and train employees accordingly</a:t>
            </a:r>
          </a:p>
          <a:p>
            <a:pPr lvl="1"/>
            <a:r>
              <a:rPr lang="en-US" sz="2800" dirty="0">
                <a:latin typeface="Avenir Next"/>
                <a:cs typeface="Calibri" panose="020F0502020204030204" pitchFamily="34" charset="0"/>
              </a:rPr>
              <a:t>Document procedures and their effectiveness; update as needed</a:t>
            </a:r>
          </a:p>
        </p:txBody>
      </p:sp>
    </p:spTree>
    <p:extLst>
      <p:ext uri="{BB962C8B-B14F-4D97-AF65-F5344CB8AC3E}">
        <p14:creationId xmlns:p14="http://schemas.microsoft.com/office/powerpoint/2010/main" val="104886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Identify Risks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096608"/>
            <a:ext cx="10919903" cy="4115885"/>
          </a:xfrm>
        </p:spPr>
        <p:txBody>
          <a:bodyPr>
            <a:noAutofit/>
          </a:bodyPr>
          <a:lstStyle/>
          <a:p>
            <a:r>
              <a:rPr lang="en-US" sz="2800" dirty="0">
                <a:latin typeface="Avenir Next Medium"/>
                <a:cs typeface="Calibri" panose="020F0502020204030204" pitchFamily="34" charset="0"/>
              </a:rPr>
              <a:t>Inspect all working areas - accident and injury records reflect high frequency of slips and falls in the following areas:</a:t>
            </a:r>
          </a:p>
          <a:p>
            <a:pPr lvl="1"/>
            <a:r>
              <a:rPr lang="en-US" sz="2800" dirty="0">
                <a:latin typeface="Avenir Next"/>
                <a:cs typeface="Calibri" panose="020F0502020204030204" pitchFamily="34" charset="0"/>
              </a:rPr>
              <a:t>Parking lots (cracks, potholes, rain/snow)</a:t>
            </a:r>
          </a:p>
          <a:p>
            <a:pPr lvl="1"/>
            <a:r>
              <a:rPr lang="en-US" sz="2800" dirty="0">
                <a:latin typeface="Avenir Next"/>
                <a:cs typeface="Calibri" panose="020F0502020204030204" pitchFamily="34" charset="0"/>
              </a:rPr>
              <a:t>Ramps</a:t>
            </a:r>
          </a:p>
          <a:p>
            <a:pPr lvl="1"/>
            <a:r>
              <a:rPr lang="en-US" sz="2800" dirty="0">
                <a:latin typeface="Avenir Next"/>
                <a:cs typeface="Calibri" panose="020F0502020204030204" pitchFamily="34" charset="0"/>
              </a:rPr>
              <a:t>Entrances / Exits</a:t>
            </a:r>
          </a:p>
          <a:p>
            <a:pPr lvl="1"/>
            <a:r>
              <a:rPr lang="en-US" sz="2800" dirty="0">
                <a:latin typeface="Avenir Next"/>
                <a:cs typeface="Calibri" panose="020F0502020204030204" pitchFamily="34" charset="0"/>
              </a:rPr>
              <a:t>Walkways</a:t>
            </a:r>
          </a:p>
          <a:p>
            <a:pPr lvl="1"/>
            <a:r>
              <a:rPr lang="en-US" sz="2800" dirty="0">
                <a:latin typeface="Avenir Next"/>
                <a:cs typeface="Calibri" panose="020F0502020204030204" pitchFamily="34" charset="0"/>
              </a:rPr>
              <a:t>Stairways (poor lighting, irregular height)</a:t>
            </a:r>
          </a:p>
          <a:p>
            <a:pPr lvl="1"/>
            <a:r>
              <a:rPr lang="en-US" sz="2800" dirty="0">
                <a:latin typeface="Avenir Next"/>
                <a:cs typeface="Calibri" panose="020F0502020204030204" pitchFamily="34" charset="0"/>
              </a:rPr>
              <a:t>Irregular surfaces due to deterioration</a:t>
            </a:r>
          </a:p>
          <a:p>
            <a:pPr lvl="1"/>
            <a:r>
              <a:rPr lang="en-US" sz="2800" dirty="0">
                <a:latin typeface="Avenir Next"/>
                <a:cs typeface="Calibri" panose="020F0502020204030204" pitchFamily="34" charset="0"/>
              </a:rPr>
              <a:t>Carpets or mats not properly secured</a:t>
            </a:r>
          </a:p>
        </p:txBody>
      </p:sp>
      <p:pic>
        <p:nvPicPr>
          <p:cNvPr id="5" name="Picture 4">
            <a:extLst>
              <a:ext uri="{FF2B5EF4-FFF2-40B4-BE49-F238E27FC236}">
                <a16:creationId xmlns:a16="http://schemas.microsoft.com/office/drawing/2014/main" id="{FF4EA4F0-8418-D8E5-BA9A-9BB1DDFCC672}"/>
              </a:ext>
            </a:extLst>
          </p:cNvPr>
          <p:cNvPicPr>
            <a:picLocks noChangeAspect="1"/>
          </p:cNvPicPr>
          <p:nvPr/>
        </p:nvPicPr>
        <p:blipFill>
          <a:blip r:embed="rId2"/>
          <a:stretch>
            <a:fillRect/>
          </a:stretch>
        </p:blipFill>
        <p:spPr>
          <a:xfrm>
            <a:off x="7498920" y="3188131"/>
            <a:ext cx="4086900" cy="2715269"/>
          </a:xfrm>
          <a:prstGeom prst="rect">
            <a:avLst/>
          </a:prstGeom>
        </p:spPr>
      </p:pic>
    </p:spTree>
    <p:extLst>
      <p:ext uri="{BB962C8B-B14F-4D97-AF65-F5344CB8AC3E}">
        <p14:creationId xmlns:p14="http://schemas.microsoft.com/office/powerpoint/2010/main" val="2903739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Abatement and Training</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1" y="2096608"/>
            <a:ext cx="6533373" cy="4115885"/>
          </a:xfrm>
        </p:spPr>
        <p:txBody>
          <a:bodyPr>
            <a:noAutofit/>
          </a:bodyPr>
          <a:lstStyle/>
          <a:p>
            <a:r>
              <a:rPr lang="en-US" sz="2800" dirty="0">
                <a:latin typeface="Avenir Next Medium"/>
                <a:cs typeface="Calibri" panose="020F0502020204030204" pitchFamily="34" charset="0"/>
              </a:rPr>
              <a:t>Staff training should include:</a:t>
            </a:r>
          </a:p>
          <a:p>
            <a:pPr lvl="1"/>
            <a:r>
              <a:rPr lang="en-US" sz="2800" dirty="0">
                <a:latin typeface="Avenir Next Medium"/>
                <a:ea typeface="Calibri"/>
                <a:cs typeface="Calibri"/>
              </a:rPr>
              <a:t>How to identify hazards</a:t>
            </a:r>
          </a:p>
          <a:p>
            <a:pPr lvl="1"/>
            <a:r>
              <a:rPr lang="en-US" sz="2800" dirty="0">
                <a:latin typeface="Avenir Next Medium"/>
                <a:cs typeface="Calibri" panose="020F0502020204030204" pitchFamily="34" charset="0"/>
              </a:rPr>
              <a:t>How to fix them when you find them</a:t>
            </a:r>
          </a:p>
          <a:p>
            <a:pPr lvl="2"/>
            <a:r>
              <a:rPr lang="en-US" sz="2600" dirty="0">
                <a:latin typeface="Avenir Next"/>
                <a:ea typeface="Calibri"/>
                <a:cs typeface="Calibri"/>
              </a:rPr>
              <a:t>But also warning of hazards when they can’t be fixed (“Wet Floor” signs, blocking off hazardous areas)</a:t>
            </a:r>
          </a:p>
          <a:p>
            <a:pPr lvl="1"/>
            <a:r>
              <a:rPr lang="en-US" sz="2800" dirty="0">
                <a:latin typeface="Avenir Next Medium"/>
                <a:cs typeface="Calibri" panose="020F0502020204030204" pitchFamily="34" charset="0"/>
              </a:rPr>
              <a:t>The impact of slips/trips/falls on employee health and the cost to employers</a:t>
            </a:r>
          </a:p>
        </p:txBody>
      </p:sp>
      <p:pic>
        <p:nvPicPr>
          <p:cNvPr id="6" name="Picture 5">
            <a:extLst>
              <a:ext uri="{FF2B5EF4-FFF2-40B4-BE49-F238E27FC236}">
                <a16:creationId xmlns:a16="http://schemas.microsoft.com/office/drawing/2014/main" id="{4130973B-E563-219D-5058-AC30AEAE0A7D}"/>
              </a:ext>
            </a:extLst>
          </p:cNvPr>
          <p:cNvPicPr>
            <a:picLocks noChangeAspect="1"/>
          </p:cNvPicPr>
          <p:nvPr/>
        </p:nvPicPr>
        <p:blipFill>
          <a:blip r:embed="rId2"/>
          <a:stretch>
            <a:fillRect/>
          </a:stretch>
        </p:blipFill>
        <p:spPr>
          <a:xfrm>
            <a:off x="6904133" y="2583729"/>
            <a:ext cx="4776046" cy="3173127"/>
          </a:xfrm>
          <a:prstGeom prst="rect">
            <a:avLst/>
          </a:prstGeom>
        </p:spPr>
      </p:pic>
    </p:spTree>
    <p:extLst>
      <p:ext uri="{BB962C8B-B14F-4D97-AF65-F5344CB8AC3E}">
        <p14:creationId xmlns:p14="http://schemas.microsoft.com/office/powerpoint/2010/main" val="718464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Documenting Procedures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72734" y="2249607"/>
            <a:ext cx="6351159" cy="4115885"/>
          </a:xfrm>
        </p:spPr>
        <p:txBody>
          <a:bodyPr>
            <a:noAutofit/>
          </a:bodyPr>
          <a:lstStyle/>
          <a:p>
            <a:r>
              <a:rPr lang="en-US" sz="2400" dirty="0">
                <a:latin typeface="Avenir Next Medium"/>
                <a:cs typeface="Calibri" panose="020F0502020204030204" pitchFamily="34" charset="0"/>
              </a:rPr>
              <a:t>Maintain documentation of procedures for both inspection and maintenance</a:t>
            </a:r>
          </a:p>
          <a:p>
            <a:pPr lvl="1"/>
            <a:r>
              <a:rPr lang="en-US" sz="2400" dirty="0">
                <a:latin typeface="Avenir Next"/>
                <a:cs typeface="Calibri" panose="020F0502020204030204" pitchFamily="34" charset="0"/>
              </a:rPr>
              <a:t>Establishes standard of care for both employees and visitors</a:t>
            </a:r>
          </a:p>
          <a:p>
            <a:pPr lvl="1"/>
            <a:r>
              <a:rPr lang="en-US" sz="2400" dirty="0">
                <a:latin typeface="Avenir Next"/>
                <a:cs typeface="Calibri" panose="020F0502020204030204" pitchFamily="34" charset="0"/>
              </a:rPr>
              <a:t>Evidence of adhering to safety best practices</a:t>
            </a:r>
          </a:p>
          <a:p>
            <a:pPr lvl="1"/>
            <a:r>
              <a:rPr lang="en-US" sz="2400" dirty="0">
                <a:latin typeface="Avenir Next"/>
                <a:cs typeface="Calibri" panose="020F0502020204030204" pitchFamily="34" charset="0"/>
              </a:rPr>
              <a:t>Support for accreditation, compliance audit, and litigation protection</a:t>
            </a:r>
          </a:p>
          <a:p>
            <a:r>
              <a:rPr lang="en-US" sz="2400" dirty="0">
                <a:latin typeface="Avenir Next Medium"/>
                <a:cs typeface="Calibri"/>
              </a:rPr>
              <a:t>Who conducted the inspection, who is responsible for any corrective action, and when it was completed</a:t>
            </a:r>
          </a:p>
          <a:p>
            <a:pPr lvl="1"/>
            <a:r>
              <a:rPr lang="en-US" sz="2400" dirty="0">
                <a:latin typeface="Avenir Next"/>
                <a:cs typeface="Calibri" panose="020F0502020204030204" pitchFamily="34" charset="0"/>
              </a:rPr>
              <a:t>Maintenance logs and hazard reports – quick, easy, and MANDATORY</a:t>
            </a:r>
          </a:p>
          <a:p>
            <a:pPr lvl="1"/>
            <a:endParaRPr lang="en-US" sz="2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34DC6EB-57C6-528F-D980-0EC3517D1892}"/>
              </a:ext>
            </a:extLst>
          </p:cNvPr>
          <p:cNvPicPr>
            <a:picLocks noChangeAspect="1"/>
          </p:cNvPicPr>
          <p:nvPr/>
        </p:nvPicPr>
        <p:blipFill>
          <a:blip r:embed="rId2"/>
          <a:stretch>
            <a:fillRect/>
          </a:stretch>
        </p:blipFill>
        <p:spPr>
          <a:xfrm>
            <a:off x="6823893" y="2379943"/>
            <a:ext cx="5113033" cy="3067820"/>
          </a:xfrm>
          <a:prstGeom prst="rect">
            <a:avLst/>
          </a:prstGeom>
        </p:spPr>
      </p:pic>
    </p:spTree>
    <p:extLst>
      <p:ext uri="{BB962C8B-B14F-4D97-AF65-F5344CB8AC3E}">
        <p14:creationId xmlns:p14="http://schemas.microsoft.com/office/powerpoint/2010/main" val="312610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Good Housekeeping Practices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2800" dirty="0"/>
              <a:t>ENTRANCE FLOOR MATS</a:t>
            </a:r>
          </a:p>
          <a:p>
            <a:r>
              <a:rPr lang="en-US" sz="2800" dirty="0"/>
              <a:t>Benefits:</a:t>
            </a:r>
          </a:p>
          <a:p>
            <a:pPr lvl="1"/>
            <a:r>
              <a:rPr lang="en-US" sz="2600" dirty="0"/>
              <a:t>Can trap moisture and debris that can cause slips/falls</a:t>
            </a:r>
          </a:p>
          <a:p>
            <a:pPr lvl="1"/>
            <a:r>
              <a:rPr lang="en-US" sz="2600" dirty="0"/>
              <a:t>Reduces maintenance costs by protecting surface</a:t>
            </a:r>
          </a:p>
          <a:p>
            <a:r>
              <a:rPr lang="en-US" sz="2800" dirty="0"/>
              <a:t>Risks:</a:t>
            </a:r>
          </a:p>
          <a:p>
            <a:pPr lvl="1"/>
            <a:r>
              <a:rPr lang="en-US" sz="2600" dirty="0"/>
              <a:t>Placement or wear/tear can actually create a slip/trip/fall hazard</a:t>
            </a:r>
          </a:p>
          <a:p>
            <a:r>
              <a:rPr lang="en-US" sz="2800" dirty="0"/>
              <a:t>General rule:</a:t>
            </a:r>
          </a:p>
          <a:p>
            <a:pPr lvl="1"/>
            <a:r>
              <a:rPr lang="en-US" sz="2400" dirty="0"/>
              <a:t>Should not be able to see footprints after stepping off mat</a:t>
            </a:r>
          </a:p>
          <a:p>
            <a:endParaRPr lang="en-US" sz="3200" dirty="0"/>
          </a:p>
        </p:txBody>
      </p:sp>
      <p:pic>
        <p:nvPicPr>
          <p:cNvPr id="4" name="Picture 3">
            <a:extLst>
              <a:ext uri="{FF2B5EF4-FFF2-40B4-BE49-F238E27FC236}">
                <a16:creationId xmlns:a16="http://schemas.microsoft.com/office/drawing/2014/main" id="{23140820-2758-DDAC-C4C7-AABCB9C18213}"/>
              </a:ext>
            </a:extLst>
          </p:cNvPr>
          <p:cNvPicPr>
            <a:picLocks noChangeAspect="1"/>
          </p:cNvPicPr>
          <p:nvPr/>
        </p:nvPicPr>
        <p:blipFill>
          <a:blip r:embed="rId2"/>
          <a:stretch>
            <a:fillRect/>
          </a:stretch>
        </p:blipFill>
        <p:spPr>
          <a:xfrm>
            <a:off x="8122287" y="283252"/>
            <a:ext cx="3557892" cy="2846314"/>
          </a:xfrm>
          <a:prstGeom prst="rect">
            <a:avLst/>
          </a:prstGeom>
        </p:spPr>
      </p:pic>
    </p:spTree>
    <p:extLst>
      <p:ext uri="{BB962C8B-B14F-4D97-AF65-F5344CB8AC3E}">
        <p14:creationId xmlns:p14="http://schemas.microsoft.com/office/powerpoint/2010/main" val="2324485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256032" y="2521039"/>
            <a:ext cx="2834640" cy="2377440"/>
          </a:xfrm>
        </p:spPr>
        <p:txBody>
          <a:bodyPr>
            <a:normAutofit fontScale="90000"/>
          </a:bodyPr>
          <a:lstStyle/>
          <a:p>
            <a:r>
              <a:rPr lang="en-US" dirty="0"/>
              <a:t>Things to look out for that are frequently missed</a:t>
            </a:r>
            <a:br>
              <a:rPr lang="en-US" dirty="0"/>
            </a:br>
            <a:r>
              <a:rPr lang="en-US" dirty="0"/>
              <a:t>(9 Common Mistakes)</a:t>
            </a:r>
            <a:br>
              <a:rPr lang="en-US" dirty="0"/>
            </a:br>
            <a:br>
              <a:rPr lang="en-US" dirty="0"/>
            </a:br>
            <a:r>
              <a:rPr lang="en-US" sz="1800" dirty="0"/>
              <a:t>Source: Midwest Employers Casualty Company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3606085" y="958832"/>
            <a:ext cx="8329883" cy="5120640"/>
          </a:xfrm>
        </p:spPr>
        <p:txBody>
          <a:bodyPr>
            <a:noAutofit/>
          </a:bodyPr>
          <a:lstStyle/>
          <a:p>
            <a:pPr marL="960120" lvl="1" indent="-457200">
              <a:buFont typeface="+mj-lt"/>
              <a:buAutoNum type="arabicPeriod"/>
            </a:pPr>
            <a:r>
              <a:rPr lang="en-US" sz="2400" dirty="0">
                <a:latin typeface="Avenir Next Medium"/>
              </a:rPr>
              <a:t>Not being systematic in approach to preventio</a:t>
            </a:r>
            <a:r>
              <a:rPr lang="en-US" sz="2400" dirty="0">
                <a:latin typeface="Avenir Next"/>
              </a:rPr>
              <a:t>n</a:t>
            </a:r>
          </a:p>
          <a:p>
            <a:pPr lvl="2"/>
            <a:r>
              <a:rPr lang="en-US" sz="2400" dirty="0"/>
              <a:t>Planning, design, risk assessment, corrective action, documentation</a:t>
            </a:r>
          </a:p>
          <a:p>
            <a:pPr marL="960120" lvl="1" indent="-457200">
              <a:buFont typeface="+mj-lt"/>
              <a:buAutoNum type="arabicPeriod"/>
            </a:pPr>
            <a:r>
              <a:rPr lang="en-US" sz="2400" dirty="0">
                <a:latin typeface="Avenir Next Medium"/>
              </a:rPr>
              <a:t>Wrong type of flooring for the work</a:t>
            </a:r>
          </a:p>
          <a:p>
            <a:pPr lvl="2"/>
            <a:r>
              <a:rPr lang="en-US" sz="2400" dirty="0">
                <a:latin typeface="Avenir Next"/>
              </a:rPr>
              <a:t>Aesthetics over functionality; budget constraints; known slip resistance; expected utilization</a:t>
            </a:r>
          </a:p>
          <a:p>
            <a:pPr marL="960120" lvl="1" indent="-457200">
              <a:buFont typeface="+mj-lt"/>
              <a:buAutoNum type="arabicPeriod"/>
            </a:pPr>
            <a:r>
              <a:rPr lang="en-US" sz="2400" dirty="0">
                <a:latin typeface="Avenir Next Medium"/>
              </a:rPr>
              <a:t>Inadequate cleaning protocols</a:t>
            </a:r>
          </a:p>
          <a:p>
            <a:pPr lvl="2"/>
            <a:r>
              <a:rPr lang="en-US" sz="2400" dirty="0">
                <a:latin typeface="Avenir Next"/>
              </a:rPr>
              <a:t>Products, equipment, and process for desired </a:t>
            </a:r>
            <a:r>
              <a:rPr lang="en-US" sz="2400">
                <a:latin typeface="Avenir Next"/>
              </a:rPr>
              <a:t>effect</a:t>
            </a:r>
          </a:p>
        </p:txBody>
      </p:sp>
    </p:spTree>
    <p:extLst>
      <p:ext uri="{BB962C8B-B14F-4D97-AF65-F5344CB8AC3E}">
        <p14:creationId xmlns:p14="http://schemas.microsoft.com/office/powerpoint/2010/main" val="286596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482460"/>
            <a:ext cx="2834640" cy="2377440"/>
          </a:xfrm>
        </p:spPr>
        <p:txBody>
          <a:bodyPr>
            <a:normAutofit fontScale="90000"/>
          </a:bodyPr>
          <a:lstStyle/>
          <a:p>
            <a:r>
              <a:rPr lang="en-US">
                <a:latin typeface="Avenir Next Demi Bold"/>
              </a:rPr>
              <a:t>SAFETY INCLUDED</a:t>
            </a:r>
            <a:br>
              <a:rPr lang="en-US"/>
            </a:br>
            <a:br>
              <a:rPr lang="en-US"/>
            </a:br>
            <a:r>
              <a:rPr lang="en-US">
                <a:latin typeface="Avenir Next Demi Bold"/>
              </a:rPr>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r>
              <a:rPr lang="en-US" sz="2400" dirty="0">
                <a:latin typeface="Avenir Next Medium"/>
              </a:rPr>
              <a:t>This material was prepared under a Consultation Education and Training (CET) Grant, awarded by the Michigan Occupational Safety and Health Administration (MIOSHA).  </a:t>
            </a:r>
          </a:p>
          <a:p>
            <a:r>
              <a:rPr lang="en-US" sz="2400" dirty="0">
                <a:latin typeface="Avenir Next Medium"/>
              </a:rPr>
              <a:t>MIOSHA is a part of the Department of Labor and Economic Opportunity (LEO).  </a:t>
            </a:r>
          </a:p>
          <a:p>
            <a:r>
              <a:rPr lang="en-US" sz="2400" dirty="0">
                <a:latin typeface="Avenir Next Medium"/>
              </a:rPr>
              <a:t>Points of view or opinions stated in this document do not necessarily reflect the view or policies of LEO.</a:t>
            </a:r>
            <a:endParaRPr lang="en-US" b="1" i="1" dirty="0">
              <a:latin typeface="Avenir Next Medium"/>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518831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E865-D7B2-3511-ED20-5C69EA9EC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3F3F1-E1C4-06A9-26A2-EA96EAD7A12E}"/>
              </a:ext>
            </a:extLst>
          </p:cNvPr>
          <p:cNvSpPr>
            <a:spLocks noGrp="1"/>
          </p:cNvSpPr>
          <p:nvPr>
            <p:ph type="title"/>
          </p:nvPr>
        </p:nvSpPr>
        <p:spPr>
          <a:xfrm>
            <a:off x="256032" y="2521039"/>
            <a:ext cx="2834640" cy="2377440"/>
          </a:xfrm>
        </p:spPr>
        <p:txBody>
          <a:bodyPr>
            <a:normAutofit fontScale="90000"/>
          </a:bodyPr>
          <a:lstStyle/>
          <a:p>
            <a:r>
              <a:rPr lang="en-US" dirty="0"/>
              <a:t>Things to look out for that are frequently missed</a:t>
            </a:r>
            <a:br>
              <a:rPr lang="en-US" dirty="0"/>
            </a:br>
            <a:r>
              <a:rPr lang="en-US" dirty="0"/>
              <a:t>(9 Common Mistakes)</a:t>
            </a:r>
            <a:br>
              <a:rPr lang="en-US" dirty="0"/>
            </a:br>
            <a:br>
              <a:rPr lang="en-US" dirty="0"/>
            </a:br>
            <a:r>
              <a:rPr lang="en-US" sz="1800" dirty="0"/>
              <a:t>Source: Midwest Employers Casualty Company</a:t>
            </a:r>
          </a:p>
        </p:txBody>
      </p:sp>
      <p:sp>
        <p:nvSpPr>
          <p:cNvPr id="3" name="Content Placeholder 2">
            <a:extLst>
              <a:ext uri="{FF2B5EF4-FFF2-40B4-BE49-F238E27FC236}">
                <a16:creationId xmlns:a16="http://schemas.microsoft.com/office/drawing/2014/main" id="{400D5E81-3E17-F717-D152-08256346D3FF}"/>
              </a:ext>
            </a:extLst>
          </p:cNvPr>
          <p:cNvSpPr>
            <a:spLocks noGrp="1"/>
          </p:cNvSpPr>
          <p:nvPr>
            <p:ph idx="1"/>
          </p:nvPr>
        </p:nvSpPr>
        <p:spPr>
          <a:xfrm>
            <a:off x="3606085" y="958832"/>
            <a:ext cx="8329883" cy="5120640"/>
          </a:xfrm>
        </p:spPr>
        <p:txBody>
          <a:bodyPr>
            <a:noAutofit/>
          </a:bodyPr>
          <a:lstStyle/>
          <a:p>
            <a:pPr marL="502920" lvl="1" indent="0">
              <a:buNone/>
            </a:pPr>
            <a:r>
              <a:rPr lang="en-US" sz="2200">
                <a:solidFill>
                  <a:schemeClr val="accent6">
                    <a:lumMod val="75000"/>
                    <a:lumOff val="25000"/>
                  </a:schemeClr>
                </a:solidFill>
                <a:latin typeface="Avenir Next Medium"/>
              </a:rPr>
              <a:t>4. </a:t>
            </a:r>
            <a:r>
              <a:rPr lang="en-US" sz="2400">
                <a:latin typeface="Avenir Next Medium"/>
              </a:rPr>
              <a:t> Ineffective spill/containment response</a:t>
            </a:r>
            <a:endParaRPr lang="en-US" sz="2400"/>
          </a:p>
          <a:p>
            <a:pPr lvl="2"/>
            <a:r>
              <a:rPr lang="en-US" sz="2400" dirty="0"/>
              <a:t>How likely is occurrence; how will it be detected; how will it be corrected; how will it be prevented?</a:t>
            </a:r>
          </a:p>
          <a:p>
            <a:pPr marL="502920" lvl="1" indent="0">
              <a:buNone/>
            </a:pPr>
            <a:r>
              <a:rPr lang="en-US" sz="2200">
                <a:solidFill>
                  <a:schemeClr val="accent6">
                    <a:lumMod val="75000"/>
                    <a:lumOff val="25000"/>
                  </a:schemeClr>
                </a:solidFill>
                <a:latin typeface="Avenir Next Medium"/>
              </a:rPr>
              <a:t>5. </a:t>
            </a:r>
            <a:r>
              <a:rPr lang="en-US" sz="2400">
                <a:latin typeface="Avenir Next Medium"/>
              </a:rPr>
              <a:t> Improper footwear</a:t>
            </a:r>
            <a:endParaRPr lang="en-US"/>
          </a:p>
          <a:p>
            <a:pPr lvl="2"/>
            <a:r>
              <a:rPr lang="en-US" sz="2400" dirty="0">
                <a:latin typeface="Avenir Next"/>
              </a:rPr>
              <a:t>Slip-resistance, accountability for mandatory </a:t>
            </a:r>
            <a:r>
              <a:rPr lang="en-US" sz="2400">
                <a:latin typeface="Avenir Next"/>
              </a:rPr>
              <a:t>shoes/boots, replacement policy</a:t>
            </a:r>
            <a:endParaRPr lang="en-US" sz="2000"/>
          </a:p>
          <a:p>
            <a:pPr marL="502920" lvl="1" indent="0">
              <a:buNone/>
            </a:pPr>
            <a:r>
              <a:rPr lang="en-US" sz="2200">
                <a:solidFill>
                  <a:schemeClr val="accent6">
                    <a:lumMod val="75000"/>
                    <a:lumOff val="25000"/>
                  </a:schemeClr>
                </a:solidFill>
              </a:rPr>
              <a:t>6</a:t>
            </a:r>
            <a:r>
              <a:rPr lang="en-US" sz="2200">
                <a:solidFill>
                  <a:schemeClr val="accent6">
                    <a:lumMod val="75000"/>
                    <a:lumOff val="25000"/>
                  </a:schemeClr>
                </a:solidFill>
                <a:latin typeface="Avenir Next Medium"/>
              </a:rPr>
              <a:t>. </a:t>
            </a:r>
            <a:r>
              <a:rPr lang="en-US" sz="2400">
                <a:latin typeface="Avenir Next Medium"/>
              </a:rPr>
              <a:t>Inadequate maintenance</a:t>
            </a:r>
            <a:endParaRPr lang="en-US" sz="2400">
              <a:solidFill>
                <a:srgbClr val="000000"/>
              </a:solidFill>
              <a:latin typeface="Avenir Next Medium"/>
            </a:endParaRPr>
          </a:p>
          <a:p>
            <a:pPr lvl="2"/>
            <a:r>
              <a:rPr lang="en-US" sz="2400" dirty="0">
                <a:latin typeface="Avenir Next"/>
              </a:rPr>
              <a:t>Regular inspections to identify hazards, documentation they are promptly addressed, and corrective action was effective</a:t>
            </a:r>
            <a:endParaRPr lang="en-US" dirty="0">
              <a:latin typeface="Avenir Next"/>
            </a:endParaRPr>
          </a:p>
        </p:txBody>
      </p:sp>
    </p:spTree>
    <p:extLst>
      <p:ext uri="{BB962C8B-B14F-4D97-AF65-F5344CB8AC3E}">
        <p14:creationId xmlns:p14="http://schemas.microsoft.com/office/powerpoint/2010/main" val="143345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256032" y="2521039"/>
            <a:ext cx="2834640" cy="2377440"/>
          </a:xfrm>
        </p:spPr>
        <p:txBody>
          <a:bodyPr>
            <a:normAutofit fontScale="90000"/>
          </a:bodyPr>
          <a:lstStyle/>
          <a:p>
            <a:r>
              <a:rPr lang="en-US" dirty="0"/>
              <a:t>Things to look out for that are frequently missed</a:t>
            </a:r>
            <a:br>
              <a:rPr lang="en-US" dirty="0"/>
            </a:br>
            <a:r>
              <a:rPr lang="en-US" dirty="0"/>
              <a:t>(9 Common Mistakes)</a:t>
            </a:r>
            <a:br>
              <a:rPr lang="en-US" dirty="0"/>
            </a:br>
            <a:br>
              <a:rPr lang="en-US" dirty="0"/>
            </a:br>
            <a:r>
              <a:rPr lang="en-US" sz="1800" dirty="0"/>
              <a:t>Source: Midwest Employers Casualty Company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3867911" y="868680"/>
            <a:ext cx="8068057" cy="5120640"/>
          </a:xfrm>
        </p:spPr>
        <p:txBody>
          <a:bodyPr>
            <a:noAutofit/>
          </a:bodyPr>
          <a:lstStyle/>
          <a:p>
            <a:pPr marL="502920" lvl="1" indent="0">
              <a:buNone/>
            </a:pPr>
            <a:endParaRPr lang="en-US" sz="2400" dirty="0">
              <a:latin typeface="Avenir Next Medium"/>
            </a:endParaRPr>
          </a:p>
          <a:p>
            <a:pPr marL="502920" lvl="1" indent="0">
              <a:buNone/>
            </a:pPr>
            <a:r>
              <a:rPr lang="en-US" sz="2400" dirty="0">
                <a:solidFill>
                  <a:schemeClr val="accent6">
                    <a:lumMod val="75000"/>
                    <a:lumOff val="25000"/>
                  </a:schemeClr>
                </a:solidFill>
                <a:latin typeface="Avenir Next"/>
              </a:rPr>
              <a:t>7.</a:t>
            </a:r>
            <a:r>
              <a:rPr lang="en-US" sz="2400" dirty="0">
                <a:solidFill>
                  <a:schemeClr val="accent6">
                    <a:lumMod val="75000"/>
                    <a:lumOff val="25000"/>
                  </a:schemeClr>
                </a:solidFill>
                <a:latin typeface="Avenir Next Medium"/>
              </a:rPr>
              <a:t> </a:t>
            </a:r>
            <a:r>
              <a:rPr lang="en-US" sz="2400" dirty="0">
                <a:latin typeface="Avenir Next Medium"/>
              </a:rPr>
              <a:t>Ineffective warnings</a:t>
            </a:r>
          </a:p>
          <a:p>
            <a:pPr lvl="2"/>
            <a:r>
              <a:rPr lang="en-US" sz="2400" dirty="0">
                <a:latin typeface="Avenir Next"/>
              </a:rPr>
              <a:t>Cones, signage, tape or barriers, proper placement and lighting</a:t>
            </a:r>
          </a:p>
          <a:p>
            <a:pPr marL="502920" lvl="1" indent="0">
              <a:buNone/>
            </a:pPr>
            <a:r>
              <a:rPr lang="en-US" sz="2400" dirty="0">
                <a:solidFill>
                  <a:schemeClr val="accent6">
                    <a:lumMod val="75000"/>
                    <a:lumOff val="25000"/>
                  </a:schemeClr>
                </a:solidFill>
                <a:latin typeface="Avenir Next"/>
              </a:rPr>
              <a:t>8</a:t>
            </a:r>
            <a:r>
              <a:rPr lang="en-US" sz="2400" dirty="0">
                <a:solidFill>
                  <a:schemeClr val="accent6">
                    <a:lumMod val="75000"/>
                    <a:lumOff val="25000"/>
                  </a:schemeClr>
                </a:solidFill>
                <a:latin typeface="Avenir Next Medium"/>
              </a:rPr>
              <a:t>. </a:t>
            </a:r>
            <a:r>
              <a:rPr lang="en-US" sz="2400" dirty="0">
                <a:latin typeface="Avenir Next Medium"/>
              </a:rPr>
              <a:t>Prevention is not integrated into everyday action</a:t>
            </a:r>
          </a:p>
          <a:p>
            <a:pPr lvl="2"/>
            <a:r>
              <a:rPr lang="en-US" sz="2400" dirty="0"/>
              <a:t>Make it accessible, easy to use, and part of acknowledged job responsibilities</a:t>
            </a:r>
          </a:p>
          <a:p>
            <a:pPr marL="502920" lvl="1" indent="0">
              <a:buNone/>
            </a:pPr>
            <a:r>
              <a:rPr lang="en-US" sz="2400" dirty="0">
                <a:solidFill>
                  <a:schemeClr val="accent6">
                    <a:lumMod val="75000"/>
                    <a:lumOff val="25000"/>
                  </a:schemeClr>
                </a:solidFill>
                <a:latin typeface="Avenir Next"/>
              </a:rPr>
              <a:t>9. </a:t>
            </a:r>
            <a:r>
              <a:rPr lang="en-US" sz="2400" dirty="0">
                <a:latin typeface="Avenir Next Medium"/>
              </a:rPr>
              <a:t>Follow up is not thorough or neglected altogether</a:t>
            </a:r>
          </a:p>
          <a:p>
            <a:pPr lvl="2"/>
            <a:r>
              <a:rPr lang="en-US" sz="2400" dirty="0"/>
              <a:t>Document – did we find it, fix it, and prove that it worked?</a:t>
            </a:r>
          </a:p>
        </p:txBody>
      </p:sp>
    </p:spTree>
    <p:extLst>
      <p:ext uri="{BB962C8B-B14F-4D97-AF65-F5344CB8AC3E}">
        <p14:creationId xmlns:p14="http://schemas.microsoft.com/office/powerpoint/2010/main" val="805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43A9E-BBEF-5BCA-3224-2DA52E00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F39AE-63E1-6B29-8123-1B71A1284092}"/>
              </a:ext>
            </a:extLst>
          </p:cNvPr>
          <p:cNvSpPr>
            <a:spLocks noGrp="1"/>
          </p:cNvSpPr>
          <p:nvPr>
            <p:ph type="title"/>
          </p:nvPr>
        </p:nvSpPr>
        <p:spPr/>
        <p:txBody>
          <a:bodyPr>
            <a:normAutofit/>
          </a:bodyPr>
          <a:lstStyle/>
          <a:p>
            <a:r>
              <a:rPr lang="en-US">
                <a:solidFill>
                  <a:schemeClr val="tx2"/>
                </a:solidFill>
                <a:latin typeface="Avenir Next Demi Bold"/>
              </a:rPr>
              <a:t>How to Train Effectively </a:t>
            </a:r>
            <a:endParaRPr lang="en-US">
              <a:solidFill>
                <a:schemeClr val="tx2"/>
              </a:solidFill>
            </a:endParaRPr>
          </a:p>
        </p:txBody>
      </p:sp>
      <p:sp>
        <p:nvSpPr>
          <p:cNvPr id="3" name="Content Placeholder 2">
            <a:extLst>
              <a:ext uri="{FF2B5EF4-FFF2-40B4-BE49-F238E27FC236}">
                <a16:creationId xmlns:a16="http://schemas.microsoft.com/office/drawing/2014/main" id="{BD019BF9-D7A2-E8BE-D461-DF0D81E248A4}"/>
              </a:ext>
            </a:extLst>
          </p:cNvPr>
          <p:cNvSpPr>
            <a:spLocks noGrp="1"/>
          </p:cNvSpPr>
          <p:nvPr>
            <p:ph type="body" idx="1"/>
          </p:nvPr>
        </p:nvSpPr>
        <p:spPr/>
        <p:txBody>
          <a:bodyPr>
            <a:normAutofit/>
          </a:bodyPr>
          <a:lstStyle/>
          <a:p>
            <a:r>
              <a:rPr lang="en-US" sz="1500">
                <a:solidFill>
                  <a:schemeClr val="accent1"/>
                </a:solidFill>
                <a:latin typeface="Avenir Next Medium"/>
              </a:rPr>
              <a:t>Each person, regardless of neurotype, has a preferred learning method </a:t>
            </a:r>
          </a:p>
          <a:p>
            <a:r>
              <a:rPr lang="en-US" sz="1500">
                <a:solidFill>
                  <a:schemeClr val="accent1"/>
                </a:solidFill>
                <a:latin typeface="Avenir Next Medium"/>
              </a:rPr>
              <a:t>The following is meant to help employers improve training methods for better outcomes</a:t>
            </a:r>
            <a:endParaRPr lang="en-US" sz="1500">
              <a:solidFill>
                <a:schemeClr val="accent1"/>
              </a:solidFill>
            </a:endParaRPr>
          </a:p>
        </p:txBody>
      </p:sp>
    </p:spTree>
    <p:extLst>
      <p:ext uri="{BB962C8B-B14F-4D97-AF65-F5344CB8AC3E}">
        <p14:creationId xmlns:p14="http://schemas.microsoft.com/office/powerpoint/2010/main" val="696549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C101-6B68-A473-0CA5-859ADA21C3E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722845F-66FC-17F3-2871-B338734014CA}"/>
              </a:ext>
            </a:extLst>
          </p:cNvPr>
          <p:cNvSpPr>
            <a:spLocks noGrp="1"/>
          </p:cNvSpPr>
          <p:nvPr>
            <p:ph idx="1"/>
          </p:nvPr>
        </p:nvSpPr>
        <p:spPr>
          <a:xfrm>
            <a:off x="943648" y="1983219"/>
            <a:ext cx="10299032" cy="4276264"/>
          </a:xfrm>
        </p:spPr>
        <p:txBody>
          <a:bodyPr/>
          <a:lstStyle/>
          <a:p>
            <a:r>
              <a:rPr lang="en-US" sz="2800" dirty="0">
                <a:latin typeface="Avenir Next Medium"/>
              </a:rPr>
              <a:t>Employees of different neurotypes may have different needs to consider, talking to employees directly about their preferences is the best way to ensure learning needs are met</a:t>
            </a:r>
          </a:p>
          <a:p>
            <a:r>
              <a:rPr lang="en-US" sz="2800" dirty="0">
                <a:latin typeface="Avenir Next Medium"/>
              </a:rPr>
              <a:t>Gain trust by asking for consent to ask neurodivergent employees ways on improving trainings</a:t>
            </a:r>
          </a:p>
          <a:p>
            <a:endParaRPr lang="en-US"/>
          </a:p>
          <a:p>
            <a:endParaRPr lang="en-US"/>
          </a:p>
          <a:p>
            <a:endParaRPr lang="en-US"/>
          </a:p>
        </p:txBody>
      </p:sp>
    </p:spTree>
    <p:extLst>
      <p:ext uri="{BB962C8B-B14F-4D97-AF65-F5344CB8AC3E}">
        <p14:creationId xmlns:p14="http://schemas.microsoft.com/office/powerpoint/2010/main" val="1683314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8339-C33C-2E9D-E579-51A7EEA00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C20FA-44C8-9002-28E0-E26A17F405A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743518D1-9E01-63F6-69EC-FB8120F17D1B}"/>
              </a:ext>
            </a:extLst>
          </p:cNvPr>
          <p:cNvSpPr>
            <a:spLocks noGrp="1"/>
          </p:cNvSpPr>
          <p:nvPr>
            <p:ph idx="1"/>
          </p:nvPr>
        </p:nvSpPr>
        <p:spPr/>
        <p:txBody>
          <a:bodyPr/>
          <a:lstStyle/>
          <a:p>
            <a:pPr marL="0" indent="0">
              <a:buNone/>
            </a:pPr>
            <a:endParaRPr lang="en-US" dirty="0"/>
          </a:p>
          <a:p>
            <a:r>
              <a:rPr lang="en-US" sz="2800" dirty="0">
                <a:latin typeface="Avenir Next Medium"/>
              </a:rPr>
              <a:t>Create a trusting relationship so that in times of stress, like injury, employees can go to employers without fear. Neurodiverse employees can have anxiety so be patient</a:t>
            </a:r>
            <a:endParaRPr lang="en-US" sz="2800"/>
          </a:p>
          <a:p>
            <a:pPr lvl="1">
              <a:spcAft>
                <a:spcPts val="0"/>
              </a:spcAft>
              <a:buFont typeface="Courier New" pitchFamily="2" charset="2"/>
              <a:buChar char="o"/>
            </a:pPr>
            <a:r>
              <a:rPr lang="en-US" sz="2800" dirty="0">
                <a:latin typeface="Avenir Next"/>
              </a:rPr>
              <a:t>Speak concise and in a neutral tone</a:t>
            </a:r>
          </a:p>
          <a:p>
            <a:endParaRPr lang="en-US"/>
          </a:p>
          <a:p>
            <a:endParaRPr lang="en-US"/>
          </a:p>
        </p:txBody>
      </p:sp>
    </p:spTree>
    <p:extLst>
      <p:ext uri="{BB962C8B-B14F-4D97-AF65-F5344CB8AC3E}">
        <p14:creationId xmlns:p14="http://schemas.microsoft.com/office/powerpoint/2010/main" val="52573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150A-939A-3EC8-D8E8-2AAD19DE1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BEE6A-6CF2-D5EA-12D1-39BC9C93180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0C1C92A5-37FF-7C8E-48C3-BBC11CF6F022}"/>
              </a:ext>
            </a:extLst>
          </p:cNvPr>
          <p:cNvSpPr>
            <a:spLocks noGrp="1"/>
          </p:cNvSpPr>
          <p:nvPr>
            <p:ph idx="1"/>
          </p:nvPr>
        </p:nvSpPr>
        <p:spPr>
          <a:xfrm>
            <a:off x="943648" y="1983219"/>
            <a:ext cx="10299032" cy="4276264"/>
          </a:xfrm>
        </p:spPr>
        <p:txBody>
          <a:bodyPr/>
          <a:lstStyle/>
          <a:p>
            <a:pPr marL="0" indent="0">
              <a:buNone/>
            </a:pPr>
            <a:endParaRPr lang="en-US" sz="2400" dirty="0">
              <a:latin typeface="Avenir Next Medium"/>
            </a:endParaRPr>
          </a:p>
          <a:p>
            <a:r>
              <a:rPr lang="en-US" sz="2800" dirty="0">
                <a:latin typeface="Avenir Next Medium"/>
              </a:rPr>
              <a:t>Some employees may need additional support and freedom to ask questions to better understand. It is important to forge this trust early on</a:t>
            </a:r>
          </a:p>
          <a:p>
            <a:pPr lvl="1">
              <a:spcAft>
                <a:spcPts val="0"/>
              </a:spcAft>
              <a:buFont typeface="Courier New" pitchFamily="2" charset="2"/>
              <a:buChar char="o"/>
            </a:pPr>
            <a:r>
              <a:rPr lang="en-US" sz="2800" dirty="0">
                <a:latin typeface="Avenir Next"/>
              </a:rPr>
              <a:t>Treat questions with respect so that employees do not fear being ridiculed in the future</a:t>
            </a:r>
          </a:p>
          <a:p>
            <a:endParaRPr lang="en-US"/>
          </a:p>
          <a:p>
            <a:endParaRPr lang="en-US"/>
          </a:p>
          <a:p>
            <a:endParaRPr lang="en-US"/>
          </a:p>
        </p:txBody>
      </p:sp>
    </p:spTree>
    <p:extLst>
      <p:ext uri="{BB962C8B-B14F-4D97-AF65-F5344CB8AC3E}">
        <p14:creationId xmlns:p14="http://schemas.microsoft.com/office/powerpoint/2010/main" val="354336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69A0-7E0F-A4C3-BEE9-F1BC83BDB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E6EFB-AFD3-3A49-45F4-5DBD94DE585B}"/>
              </a:ext>
            </a:extLst>
          </p:cNvPr>
          <p:cNvSpPr>
            <a:spLocks noGrp="1"/>
          </p:cNvSpPr>
          <p:nvPr>
            <p:ph type="title"/>
          </p:nvPr>
        </p:nvSpPr>
        <p:spPr/>
        <p:txBody>
          <a:bodyPr>
            <a:normAutofit/>
          </a:bodyPr>
          <a:lstStyle/>
          <a:p>
            <a:r>
              <a:rPr lang="en-US" sz="4000">
                <a:latin typeface="Avenir Next Demi Bold"/>
              </a:rPr>
              <a:t>Conversation Example</a:t>
            </a:r>
            <a:endParaRPr lang="en-US"/>
          </a:p>
        </p:txBody>
      </p:sp>
      <p:sp>
        <p:nvSpPr>
          <p:cNvPr id="3" name="Content Placeholder 2">
            <a:extLst>
              <a:ext uri="{FF2B5EF4-FFF2-40B4-BE49-F238E27FC236}">
                <a16:creationId xmlns:a16="http://schemas.microsoft.com/office/drawing/2014/main" id="{0C62E9F8-07FD-F89B-8931-BFF3397CCA8E}"/>
              </a:ext>
            </a:extLst>
          </p:cNvPr>
          <p:cNvSpPr>
            <a:spLocks noGrp="1"/>
          </p:cNvSpPr>
          <p:nvPr>
            <p:ph idx="1"/>
          </p:nvPr>
        </p:nvSpPr>
        <p:spPr>
          <a:xfrm>
            <a:off x="249941" y="1637935"/>
            <a:ext cx="5464026" cy="4430032"/>
          </a:xfrm>
        </p:spPr>
        <p:txBody>
          <a:bodyPr>
            <a:normAutofit fontScale="85000" lnSpcReduction="10000"/>
          </a:bodyPr>
          <a:lstStyle/>
          <a:p>
            <a:pPr marL="0" indent="0">
              <a:buNone/>
            </a:pPr>
            <a:endParaRPr lang="en-US" sz="2600" dirty="0">
              <a:solidFill>
                <a:srgbClr val="000000"/>
              </a:solidFill>
              <a:latin typeface="Avenir Next Medium"/>
            </a:endParaRPr>
          </a:p>
          <a:p>
            <a:pPr>
              <a:buFont typeface="Wingdings"/>
            </a:pPr>
            <a:r>
              <a:rPr lang="en-US" sz="3000" dirty="0">
                <a:latin typeface="Avenir Next Medium"/>
              </a:rPr>
              <a:t>Examples of conversation during a training:</a:t>
            </a:r>
            <a:endParaRPr lang="en-US" dirty="0"/>
          </a:p>
          <a:p>
            <a:pPr marL="0" indent="0">
              <a:buNone/>
            </a:pPr>
            <a:endParaRPr lang="en-US" sz="2400" dirty="0">
              <a:latin typeface="Avenir Next Medium"/>
            </a:endParaRPr>
          </a:p>
          <a:p>
            <a:r>
              <a:rPr lang="en-US" sz="2200" dirty="0">
                <a:latin typeface="Avenir Next Medium"/>
              </a:rPr>
              <a:t>"What closet do I get the wet fl</a:t>
            </a:r>
            <a:r>
              <a:rPr lang="en-US" sz="2200">
                <a:latin typeface="Avenir Next Medium"/>
              </a:rPr>
              <a:t>oor sign from?"</a:t>
            </a:r>
          </a:p>
          <a:p>
            <a:pPr lvl="1">
              <a:buFont typeface="Courier New,monospace" pitchFamily="2" charset="2"/>
              <a:buChar char="o"/>
            </a:pPr>
            <a:r>
              <a:rPr lang="en-US" sz="2200">
                <a:latin typeface="Avenir Next"/>
              </a:rPr>
              <a:t>"There are two utility closets, one on each floor, I will show them both to you."</a:t>
            </a:r>
          </a:p>
          <a:p>
            <a:pPr>
              <a:buFont typeface="Courier New,monospace" pitchFamily="2" charset="2"/>
              <a:buChar char="o"/>
            </a:pPr>
            <a:r>
              <a:rPr lang="en-US" sz="2200" dirty="0">
                <a:latin typeface="Avenir Next Medium"/>
              </a:rPr>
              <a:t>"Can I use a different color sign? It would be easier for </a:t>
            </a:r>
            <a:r>
              <a:rPr lang="en-US" sz="2200">
                <a:latin typeface="Avenir Next Medium"/>
              </a:rPr>
              <a:t>me to</a:t>
            </a:r>
            <a:r>
              <a:rPr lang="en-US" sz="2200" dirty="0">
                <a:latin typeface="Avenir Next Medium"/>
              </a:rPr>
              <a:t> spot."</a:t>
            </a:r>
            <a:endParaRPr lang="en-US" sz="2200" dirty="0"/>
          </a:p>
          <a:p>
            <a:pPr lvl="1">
              <a:spcAft>
                <a:spcPts val="0"/>
              </a:spcAft>
              <a:buFont typeface="Courier New,monospace" pitchFamily="2" charset="2"/>
              <a:buChar char="o"/>
            </a:pPr>
            <a:r>
              <a:rPr lang="en-US" sz="2200" dirty="0">
                <a:latin typeface="Avenir Next"/>
              </a:rPr>
              <a:t>"Let's talk about that more after the training, we have to make sure if we can do that. We want to be cautious that it doesn't conflict </a:t>
            </a:r>
            <a:r>
              <a:rPr lang="en-US" sz="2200">
                <a:latin typeface="Avenir Next"/>
              </a:rPr>
              <a:t>with the process in place."</a:t>
            </a:r>
          </a:p>
          <a:p>
            <a:endParaRPr lang="en-US"/>
          </a:p>
          <a:p>
            <a:endParaRPr lang="en-US"/>
          </a:p>
        </p:txBody>
      </p:sp>
      <p:pic>
        <p:nvPicPr>
          <p:cNvPr id="5" name="Picture 4" descr="A yellow caution sign with a red triangle and black text&#10;&#10;AI-generated content may be incorrect.">
            <a:extLst>
              <a:ext uri="{FF2B5EF4-FFF2-40B4-BE49-F238E27FC236}">
                <a16:creationId xmlns:a16="http://schemas.microsoft.com/office/drawing/2014/main" id="{7F3443B3-2CCA-DDF1-2392-A6455729589A}"/>
              </a:ext>
            </a:extLst>
          </p:cNvPr>
          <p:cNvPicPr>
            <a:picLocks noChangeAspect="1"/>
          </p:cNvPicPr>
          <p:nvPr/>
        </p:nvPicPr>
        <p:blipFill>
          <a:blip r:embed="rId2"/>
          <a:stretch>
            <a:fillRect/>
          </a:stretch>
        </p:blipFill>
        <p:spPr>
          <a:xfrm>
            <a:off x="6574972" y="1635579"/>
            <a:ext cx="4702628" cy="4675414"/>
          </a:xfrm>
          <a:prstGeom prst="rect">
            <a:avLst/>
          </a:prstGeom>
        </p:spPr>
      </p:pic>
    </p:spTree>
    <p:extLst>
      <p:ext uri="{BB962C8B-B14F-4D97-AF65-F5344CB8AC3E}">
        <p14:creationId xmlns:p14="http://schemas.microsoft.com/office/powerpoint/2010/main" val="480977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6F0D-86F9-A572-AAF0-328AED0C9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941F-A43F-F6F7-80EA-527582C6E4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2BD340E-E0D2-9B6E-9005-9659F02796D7}"/>
              </a:ext>
            </a:extLst>
          </p:cNvPr>
          <p:cNvSpPr>
            <a:spLocks noGrp="1"/>
          </p:cNvSpPr>
          <p:nvPr>
            <p:ph idx="1"/>
          </p:nvPr>
        </p:nvSpPr>
        <p:spPr>
          <a:xfrm>
            <a:off x="943648" y="1983219"/>
            <a:ext cx="10299032" cy="4276264"/>
          </a:xfrm>
        </p:spPr>
        <p:txBody>
          <a:bodyPr/>
          <a:lstStyle/>
          <a:p>
            <a:pPr marL="0" indent="0">
              <a:buNone/>
            </a:pPr>
            <a:endParaRPr lang="en-US" sz="2400" dirty="0">
              <a:latin typeface="Avenir Next Medium"/>
            </a:endParaRPr>
          </a:p>
          <a:p>
            <a:r>
              <a:rPr lang="en-US" sz="2800">
                <a:latin typeface="Avenir Next Medium"/>
              </a:rPr>
              <a:t>Some neurotypes have what is termed as "Black and White" thinking. They cannot see the grey in between.</a:t>
            </a:r>
          </a:p>
          <a:p>
            <a:pPr lvl="1">
              <a:spcAft>
                <a:spcPts val="0"/>
              </a:spcAft>
              <a:buFont typeface="Courier New" pitchFamily="2" charset="2"/>
              <a:buChar char="o"/>
            </a:pPr>
            <a:r>
              <a:rPr lang="en-US" sz="2800">
                <a:latin typeface="Avenir Next"/>
              </a:rPr>
              <a:t>This is the way their brain sees situations, usually with only two solutions.</a:t>
            </a:r>
            <a:endParaRPr lang="en-US" sz="2800" dirty="0">
              <a:latin typeface="Avenir Next"/>
            </a:endParaRPr>
          </a:p>
          <a:p>
            <a:pPr lvl="1">
              <a:spcAft>
                <a:spcPts val="0"/>
              </a:spcAft>
              <a:buFont typeface="Courier New" pitchFamily="2" charset="2"/>
              <a:buChar char="o"/>
            </a:pPr>
            <a:r>
              <a:rPr lang="en-US" sz="2800">
                <a:latin typeface="Avenir Next"/>
              </a:rPr>
              <a:t>It also leads to rigidity: Believing there is only "one right way" to </a:t>
            </a:r>
            <a:r>
              <a:rPr lang="en-US" sz="2800" dirty="0">
                <a:latin typeface="Avenir Next"/>
              </a:rPr>
              <a:t>do things.</a:t>
            </a:r>
            <a:endParaRPr lang="en-US" dirty="0"/>
          </a:p>
          <a:p>
            <a:pPr lvl="1">
              <a:spcAft>
                <a:spcPts val="0"/>
              </a:spcAft>
              <a:buFont typeface="Courier New" pitchFamily="2" charset="2"/>
              <a:buChar char="o"/>
            </a:pPr>
            <a:r>
              <a:rPr lang="en-US" sz="2800" dirty="0">
                <a:latin typeface="Avenir Next"/>
              </a:rPr>
              <a:t>This is also </a:t>
            </a:r>
            <a:r>
              <a:rPr lang="en-US" sz="2800" err="1">
                <a:latin typeface="Avenir Next"/>
              </a:rPr>
              <a:t>wh</a:t>
            </a:r>
            <a:r>
              <a:rPr lang="en-US" sz="2800">
                <a:latin typeface="Avenir Next"/>
              </a:rPr>
              <a:t>y it is important to be concise with directions.</a:t>
            </a:r>
            <a:endParaRPr lang="en-US" sz="2800" dirty="0">
              <a:latin typeface="Avenir Next"/>
            </a:endParaRPr>
          </a:p>
          <a:p>
            <a:pPr lvl="1">
              <a:buFont typeface="Courier New" pitchFamily="2" charset="2"/>
              <a:buChar char="o"/>
            </a:pPr>
            <a:endParaRPr lang="en-US" sz="2800" dirty="0">
              <a:latin typeface="Avenir Next"/>
            </a:endParaRPr>
          </a:p>
          <a:p>
            <a:endParaRPr lang="en-US"/>
          </a:p>
          <a:p>
            <a:endParaRPr lang="en-US"/>
          </a:p>
          <a:p>
            <a:endParaRPr lang="en-US"/>
          </a:p>
        </p:txBody>
      </p:sp>
    </p:spTree>
    <p:extLst>
      <p:ext uri="{BB962C8B-B14F-4D97-AF65-F5344CB8AC3E}">
        <p14:creationId xmlns:p14="http://schemas.microsoft.com/office/powerpoint/2010/main" val="1942207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46DE-E894-ABF3-3D59-D46A9B2BECE3}"/>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193373AC-C4FF-CBCF-93E6-E5676AFC9B14}"/>
              </a:ext>
            </a:extLst>
          </p:cNvPr>
          <p:cNvSpPr>
            <a:spLocks noGrp="1"/>
          </p:cNvSpPr>
          <p:nvPr>
            <p:ph idx="1"/>
          </p:nvPr>
        </p:nvSpPr>
        <p:spPr/>
        <p:txBody>
          <a:bodyPr/>
          <a:lstStyle/>
          <a:p>
            <a:pPr marL="0" indent="0">
              <a:buNone/>
            </a:pPr>
            <a:endParaRPr lang="en-US" sz="2800" dirty="0">
              <a:solidFill>
                <a:srgbClr val="FF0000"/>
              </a:solidFill>
              <a:latin typeface="Avenir Next Demi Bold"/>
            </a:endParaRPr>
          </a:p>
          <a:p>
            <a:r>
              <a:rPr lang="en-US" sz="2800" dirty="0">
                <a:latin typeface="Avenir Next Demi Bold"/>
              </a:rPr>
              <a:t>Sensory overload -</a:t>
            </a:r>
            <a:endParaRPr lang="en-US" dirty="0"/>
          </a:p>
          <a:p>
            <a:r>
              <a:rPr lang="en-US" sz="2400" dirty="0">
                <a:latin typeface="Avenir Next Medium"/>
              </a:rPr>
              <a:t>Sensory overload is a state where the brain receives too much sensory input to process, leading to symptoms like anxiety, irritability, confusion, and physical discomfort. It can be triggered by common stimuli such as loud noises, bright lights, strong smells, and crowded spaces, but also by emotional stress, physical fatigue, or environmental changes</a:t>
            </a:r>
            <a:endParaRPr lang="en-US" sz="2400" dirty="0"/>
          </a:p>
        </p:txBody>
      </p:sp>
    </p:spTree>
    <p:extLst>
      <p:ext uri="{BB962C8B-B14F-4D97-AF65-F5344CB8AC3E}">
        <p14:creationId xmlns:p14="http://schemas.microsoft.com/office/powerpoint/2010/main" val="287840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A353-B3AC-43FC-103A-6404F1541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6D98C-CE04-2628-3269-46F3A3D55D17}"/>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C466B85F-6AE9-072D-B5B4-B71F91B948D1}"/>
              </a:ext>
            </a:extLst>
          </p:cNvPr>
          <p:cNvSpPr>
            <a:spLocks noGrp="1"/>
          </p:cNvSpPr>
          <p:nvPr>
            <p:ph idx="1"/>
          </p:nvPr>
        </p:nvSpPr>
        <p:spPr/>
        <p:txBody>
          <a:bodyPr/>
          <a:lstStyle/>
          <a:p>
            <a:r>
              <a:rPr lang="en-US" sz="2800" dirty="0">
                <a:latin typeface="Avenir Next Demi Bold"/>
              </a:rPr>
              <a:t>Sensory overload -</a:t>
            </a:r>
          </a:p>
          <a:p>
            <a:r>
              <a:rPr lang="en-US" sz="2400" dirty="0">
                <a:latin typeface="Avenir Next Medium"/>
              </a:rPr>
              <a:t>During sensory overload, information is less likely to be retained, this leads to an unsuccessful training</a:t>
            </a:r>
            <a:endParaRPr lang="en-US">
              <a:latin typeface="Avenir Next Medium"/>
            </a:endParaRPr>
          </a:p>
          <a:p>
            <a:r>
              <a:rPr lang="en-US" sz="2400" dirty="0">
                <a:latin typeface="Avenir Next Medium"/>
              </a:rPr>
              <a:t>Recognizing triggers and using strategies like reducing exposure to stimuli, using sensory aids, or finding quiet spaces can help manage it</a:t>
            </a:r>
            <a:endParaRPr lang="en-US">
              <a:latin typeface="Avenir Next Medium"/>
            </a:endParaRPr>
          </a:p>
        </p:txBody>
      </p:sp>
    </p:spTree>
    <p:extLst>
      <p:ext uri="{BB962C8B-B14F-4D97-AF65-F5344CB8AC3E}">
        <p14:creationId xmlns:p14="http://schemas.microsoft.com/office/powerpoint/2010/main" val="106833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Todd Culver</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endParaRPr lang="en-US" b="1" i="1" dirty="0"/>
          </a:p>
          <a:p>
            <a:r>
              <a:rPr lang="en-US" dirty="0">
                <a:latin typeface="Avenir Next Medium"/>
              </a:rPr>
              <a:t>Todd provides leadership in developing programs, strategic initiatives, and financial plans, in accordance with the purpose, vision and values of the association. </a:t>
            </a:r>
          </a:p>
          <a:p>
            <a:r>
              <a:rPr lang="en-US" dirty="0">
                <a:latin typeface="Avenir Next Medium"/>
              </a:rPr>
              <a:t>He has been with the Association since 1995, also serving as Project Director and Assistant Director.</a:t>
            </a:r>
          </a:p>
          <a:p>
            <a:r>
              <a:rPr lang="en-US" dirty="0">
                <a:latin typeface="Avenir Next Medium"/>
              </a:rPr>
              <a:t>As Project Director,  lead a technical assistance and training project, focusing on Occupational Health and Safety for member organizations. </a:t>
            </a:r>
          </a:p>
          <a:p>
            <a:r>
              <a:rPr lang="en-US" dirty="0">
                <a:latin typeface="Avenir Next Medium"/>
              </a:rPr>
              <a:t>Prior to coming to </a:t>
            </a:r>
            <a:r>
              <a:rPr lang="en-US" dirty="0" err="1">
                <a:latin typeface="Avenir Next Medium"/>
              </a:rPr>
              <a:t>Incompass</a:t>
            </a:r>
            <a:r>
              <a:rPr lang="en-US" dirty="0">
                <a:latin typeface="Avenir Next Medium"/>
              </a:rPr>
              <a:t>, Todd worked in manufacturing for an automotive supplier, with plant management responsibilities that included environmental health and safety compliance</a:t>
            </a:r>
            <a:br>
              <a:rPr lang="en-US" sz="2200" dirty="0">
                <a:latin typeface="Montserrat"/>
              </a:rPr>
            </a:br>
            <a:endParaRPr lang="en-US" sz="2200">
              <a:solidFill>
                <a:srgbClr val="000000"/>
              </a:solidFill>
              <a:latin typeface="Montserrat"/>
            </a:endParaRPr>
          </a:p>
          <a:p>
            <a:endParaRPr lang="en-US" sz="2200">
              <a:solidFill>
                <a:srgbClr val="000000"/>
              </a:solidFill>
              <a:latin typeface="Montserrat"/>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71990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63C9-46F2-7847-A10A-81B289798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29CEE-ED7B-F637-333D-CFA290DA9411}"/>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5A6186D-E5C5-7850-166D-F465687F27E8}"/>
              </a:ext>
            </a:extLst>
          </p:cNvPr>
          <p:cNvSpPr>
            <a:spLocks noGrp="1"/>
          </p:cNvSpPr>
          <p:nvPr>
            <p:ph idx="1"/>
          </p:nvPr>
        </p:nvSpPr>
        <p:spPr>
          <a:xfrm>
            <a:off x="938464" y="2331938"/>
            <a:ext cx="10299032" cy="3652810"/>
          </a:xfrm>
        </p:spPr>
        <p:txBody>
          <a:bodyPr vert="horz" lIns="91440" tIns="45720" rIns="91440" bIns="45720" rtlCol="0" anchor="ctr">
            <a:noAutofit/>
          </a:bodyPr>
          <a:lstStyle/>
          <a:p>
            <a:pPr marL="0" indent="0">
              <a:buNone/>
            </a:pPr>
            <a:endParaRPr lang="en-US" sz="2400"/>
          </a:p>
          <a:p>
            <a:r>
              <a:rPr lang="en-US" sz="2800" dirty="0">
                <a:latin typeface="Avenir Next Medium"/>
              </a:rPr>
              <a:t>An emergency buddy – </a:t>
            </a:r>
          </a:p>
          <a:p>
            <a:pPr lvl="1">
              <a:spcAft>
                <a:spcPts val="0"/>
              </a:spcAft>
              <a:buFont typeface="Courier New" pitchFamily="2" charset="2"/>
              <a:buChar char="o"/>
            </a:pPr>
            <a:r>
              <a:rPr lang="en-US" sz="2600">
                <a:latin typeface="Avenir Next"/>
              </a:rPr>
              <a:t>May be called something else, but the main goal is to ensure there is a trustworthy coworker for a neurodivergent employee in times of an emergency who can guide them during moments they are overwhelmed. </a:t>
            </a:r>
          </a:p>
          <a:p>
            <a:endParaRPr lang="en-US"/>
          </a:p>
          <a:p>
            <a:endParaRPr lang="en-US"/>
          </a:p>
        </p:txBody>
      </p:sp>
    </p:spTree>
    <p:extLst>
      <p:ext uri="{BB962C8B-B14F-4D97-AF65-F5344CB8AC3E}">
        <p14:creationId xmlns:p14="http://schemas.microsoft.com/office/powerpoint/2010/main" val="240875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AD95-5A19-7C84-5AC7-F2F9A2477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ACBF5-9360-97A1-E104-468BA7E19ADE}"/>
              </a:ext>
            </a:extLst>
          </p:cNvPr>
          <p:cNvSpPr>
            <a:spLocks noGrp="1"/>
          </p:cNvSpPr>
          <p:nvPr>
            <p:ph type="title"/>
          </p:nvPr>
        </p:nvSpPr>
        <p:spPr/>
        <p:txBody>
          <a:bodyPr>
            <a:normAutofit/>
          </a:bodyPr>
          <a:lstStyle/>
          <a:p>
            <a:r>
              <a:rPr lang="en-US">
                <a:latin typeface="Avenir Next Demi Bold"/>
              </a:rPr>
              <a:t>SENSITIVITIES</a:t>
            </a:r>
            <a:endParaRPr lang="en-US"/>
          </a:p>
        </p:txBody>
      </p:sp>
      <p:sp>
        <p:nvSpPr>
          <p:cNvPr id="3" name="Content Placeholder 2">
            <a:extLst>
              <a:ext uri="{FF2B5EF4-FFF2-40B4-BE49-F238E27FC236}">
                <a16:creationId xmlns:a16="http://schemas.microsoft.com/office/drawing/2014/main" id="{0678FCC8-6429-487D-20E2-B59552CA065C}"/>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dirty="0">
                <a:latin typeface="Avenir Next Medium"/>
              </a:rPr>
              <a:t>Consider ways to ensure neurodiverse people are comfortable when training to ensure information is more easily retained</a:t>
            </a:r>
            <a:endParaRPr lang="en-US" sz="2800" dirty="0"/>
          </a:p>
          <a:p>
            <a:endParaRPr lang="en-US" sz="2800" dirty="0">
              <a:latin typeface="Avenir Next Medium"/>
            </a:endParaRPr>
          </a:p>
          <a:p>
            <a:r>
              <a:rPr lang="en-US" sz="3200" dirty="0">
                <a:latin typeface="Avenir Next Demi Bold"/>
              </a:rPr>
              <a:t>Sensitivities -</a:t>
            </a:r>
          </a:p>
          <a:p>
            <a:r>
              <a:rPr lang="en-US" sz="2800" dirty="0">
                <a:latin typeface="Avenir Next"/>
              </a:rPr>
              <a:t>Especially when it comes to employees with Autism, they made be extra sensitive to loud noises or bright lights</a:t>
            </a:r>
          </a:p>
          <a:p>
            <a:endParaRPr lang="en-US"/>
          </a:p>
          <a:p>
            <a:endParaRPr lang="en-US"/>
          </a:p>
        </p:txBody>
      </p:sp>
    </p:spTree>
    <p:extLst>
      <p:ext uri="{BB962C8B-B14F-4D97-AF65-F5344CB8AC3E}">
        <p14:creationId xmlns:p14="http://schemas.microsoft.com/office/powerpoint/2010/main" val="2722111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B39F-E0E1-221A-CFF1-3EEDAEBEE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D1BD-37B4-F8B2-AA70-DE13F57C5880}"/>
              </a:ext>
            </a:extLst>
          </p:cNvPr>
          <p:cNvSpPr>
            <a:spLocks noGrp="1"/>
          </p:cNvSpPr>
          <p:nvPr>
            <p:ph type="title"/>
          </p:nvPr>
        </p:nvSpPr>
        <p:spPr/>
        <p:txBody>
          <a:bodyPr>
            <a:normAutofit/>
          </a:bodyPr>
          <a:lstStyle/>
          <a:p>
            <a:r>
              <a:rPr lang="en-US" sz="4000">
                <a:latin typeface="Avenir Next Demi Bold"/>
              </a:rPr>
              <a:t>SENSITIVITIES</a:t>
            </a:r>
            <a:endParaRPr lang="en-US"/>
          </a:p>
        </p:txBody>
      </p:sp>
      <p:sp>
        <p:nvSpPr>
          <p:cNvPr id="3" name="Content Placeholder 2">
            <a:extLst>
              <a:ext uri="{FF2B5EF4-FFF2-40B4-BE49-F238E27FC236}">
                <a16:creationId xmlns:a16="http://schemas.microsoft.com/office/drawing/2014/main" id="{B1181F85-01A1-7ADE-BF3D-DB835F889C0C}"/>
              </a:ext>
            </a:extLst>
          </p:cNvPr>
          <p:cNvSpPr>
            <a:spLocks noGrp="1"/>
          </p:cNvSpPr>
          <p:nvPr>
            <p:ph idx="1"/>
          </p:nvPr>
        </p:nvSpPr>
        <p:spPr>
          <a:xfrm>
            <a:off x="938464" y="1959976"/>
            <a:ext cx="10299032" cy="4024772"/>
          </a:xfrm>
        </p:spPr>
        <p:txBody>
          <a:bodyPr vert="horz" lIns="91440" tIns="45720" rIns="91440" bIns="45720" rtlCol="0" anchor="ctr">
            <a:noAutofit/>
          </a:bodyPr>
          <a:lstStyle/>
          <a:p>
            <a:pPr marL="0" indent="0">
              <a:buNone/>
            </a:pPr>
            <a:endParaRPr lang="en-US" sz="2200"/>
          </a:p>
          <a:p>
            <a:endParaRPr lang="en-US" sz="2800" dirty="0"/>
          </a:p>
          <a:p>
            <a:r>
              <a:rPr lang="en-US" sz="2800" dirty="0">
                <a:latin typeface="Avenir Next Medium"/>
              </a:rPr>
              <a:t>Consider their needs. Converse and ask if any changes to the environment could help their learning experience and prevent sensory overload. (While some of these can help during training, it may not be appropriate while equipment is operating)</a:t>
            </a:r>
            <a:endParaRPr lang="en-US" sz="2800" dirty="0"/>
          </a:p>
          <a:p>
            <a:pPr>
              <a:spcAft>
                <a:spcPts val="0"/>
              </a:spcAft>
            </a:pPr>
            <a:endParaRPr lang="en-US" sz="2800" dirty="0">
              <a:latin typeface="Avenir Next Medium"/>
            </a:endParaRPr>
          </a:p>
          <a:p>
            <a:pPr lvl="1">
              <a:spcAft>
                <a:spcPts val="0"/>
              </a:spcAft>
              <a:buFont typeface="Courier New" pitchFamily="2" charset="2"/>
              <a:buChar char="o"/>
            </a:pPr>
            <a:r>
              <a:rPr lang="en-US" sz="2800" dirty="0">
                <a:latin typeface="Avenir Next Demi Bold"/>
              </a:rPr>
              <a:t>Some items that can be offered: </a:t>
            </a:r>
          </a:p>
          <a:p>
            <a:pPr lvl="2">
              <a:spcAft>
                <a:spcPts val="0"/>
              </a:spcAft>
              <a:buFont typeface="Wingdings" pitchFamily="2" charset="2"/>
              <a:buChar char="§"/>
            </a:pPr>
            <a:r>
              <a:rPr lang="en-US" sz="2800" dirty="0">
                <a:latin typeface="Avenir Next"/>
              </a:rPr>
              <a:t>white noise machines</a:t>
            </a:r>
          </a:p>
          <a:p>
            <a:pPr lvl="2">
              <a:spcAft>
                <a:spcPts val="0"/>
              </a:spcAft>
              <a:buFont typeface="Wingdings" pitchFamily="2" charset="2"/>
              <a:buChar char="§"/>
            </a:pPr>
            <a:r>
              <a:rPr lang="en-US" sz="2800" dirty="0">
                <a:latin typeface="Avenir Next"/>
              </a:rPr>
              <a:t>access to white noise music</a:t>
            </a:r>
          </a:p>
          <a:p>
            <a:pPr lvl="2">
              <a:spcAft>
                <a:spcPts val="0"/>
              </a:spcAft>
              <a:buFont typeface="Wingdings" pitchFamily="2" charset="2"/>
              <a:buChar char="§"/>
            </a:pPr>
            <a:r>
              <a:rPr lang="en-US" sz="2800" dirty="0">
                <a:latin typeface="Avenir Next"/>
              </a:rPr>
              <a:t>tinted glasses</a:t>
            </a:r>
          </a:p>
          <a:p>
            <a:pPr lvl="2">
              <a:spcAft>
                <a:spcPts val="0"/>
              </a:spcAft>
              <a:buFont typeface="Wingdings" pitchFamily="2" charset="2"/>
              <a:buChar char="§"/>
            </a:pPr>
            <a:r>
              <a:rPr lang="en-US" sz="2800" dirty="0">
                <a:latin typeface="Avenir Next"/>
              </a:rPr>
              <a:t>headphones </a:t>
            </a:r>
          </a:p>
          <a:p>
            <a:endParaRPr lang="en-US"/>
          </a:p>
          <a:p>
            <a:endParaRPr lang="en-US"/>
          </a:p>
        </p:txBody>
      </p:sp>
    </p:spTree>
    <p:extLst>
      <p:ext uri="{BB962C8B-B14F-4D97-AF65-F5344CB8AC3E}">
        <p14:creationId xmlns:p14="http://schemas.microsoft.com/office/powerpoint/2010/main" val="3066076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B17-5F49-495A-50B9-3C49582F9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7A7E5-870F-BDF8-B20E-D60FECC2691D}"/>
              </a:ext>
            </a:extLst>
          </p:cNvPr>
          <p:cNvSpPr>
            <a:spLocks noGrp="1"/>
          </p:cNvSpPr>
          <p:nvPr>
            <p:ph type="title"/>
          </p:nvPr>
        </p:nvSpPr>
        <p:spPr/>
        <p:txBody>
          <a:bodyPr>
            <a:normAutofit/>
          </a:bodyPr>
          <a:lstStyle/>
          <a:p>
            <a:r>
              <a:rPr lang="en-US" sz="4000">
                <a:latin typeface="Avenir Next Demi Bold"/>
              </a:rPr>
              <a:t>SENSITIVITIES</a:t>
            </a:r>
            <a:endParaRPr lang="en-US"/>
          </a:p>
        </p:txBody>
      </p:sp>
      <p:sp>
        <p:nvSpPr>
          <p:cNvPr id="3" name="Content Placeholder 2">
            <a:extLst>
              <a:ext uri="{FF2B5EF4-FFF2-40B4-BE49-F238E27FC236}">
                <a16:creationId xmlns:a16="http://schemas.microsoft.com/office/drawing/2014/main" id="{DBA92406-70BF-07DF-C52F-0F7F71A44F00}"/>
              </a:ext>
            </a:extLst>
          </p:cNvPr>
          <p:cNvSpPr>
            <a:spLocks noGrp="1"/>
          </p:cNvSpPr>
          <p:nvPr>
            <p:ph idx="1"/>
          </p:nvPr>
        </p:nvSpPr>
        <p:spPr>
          <a:xfrm>
            <a:off x="943648" y="2270352"/>
            <a:ext cx="10299032" cy="3310069"/>
          </a:xfrm>
        </p:spPr>
        <p:txBody>
          <a:bodyPr vert="horz" lIns="91440" tIns="45720" rIns="91440" bIns="45720" rtlCol="0" anchor="ctr">
            <a:noAutofit/>
          </a:bodyPr>
          <a:lstStyle/>
          <a:p>
            <a:pPr marL="0" indent="0">
              <a:buNone/>
            </a:pPr>
            <a:endParaRPr lang="en-US" sz="2200" dirty="0"/>
          </a:p>
          <a:p>
            <a:endParaRPr lang="en-US" sz="2800" dirty="0"/>
          </a:p>
          <a:p>
            <a:r>
              <a:rPr lang="en-US" sz="2800" dirty="0">
                <a:latin typeface="Avenir Next Demi Bold"/>
              </a:rPr>
              <a:t>Auditory and visual considerations</a:t>
            </a:r>
          </a:p>
          <a:p>
            <a:pPr lvl="1">
              <a:spcAft>
                <a:spcPts val="0"/>
              </a:spcAft>
              <a:buFont typeface="Courier New" pitchFamily="2" charset="2"/>
              <a:buChar char="o"/>
            </a:pPr>
            <a:r>
              <a:rPr lang="en-US" sz="2800" dirty="0">
                <a:latin typeface="Avenir Next"/>
              </a:rPr>
              <a:t>Ensure that your trainings are accessible. Neurodiverse people are prone to co-morbidities</a:t>
            </a:r>
          </a:p>
          <a:p>
            <a:pPr lvl="1">
              <a:spcAft>
                <a:spcPts val="0"/>
              </a:spcAft>
              <a:buFont typeface="Courier New" pitchFamily="2" charset="2"/>
              <a:buChar char="o"/>
            </a:pPr>
            <a:r>
              <a:rPr lang="en-US" sz="2800" dirty="0">
                <a:latin typeface="Avenir Next"/>
              </a:rPr>
              <a:t>Visually, you should have large text and describe images or steps for anyone with low vision</a:t>
            </a:r>
          </a:p>
          <a:p>
            <a:pPr lvl="1">
              <a:buFont typeface="Courier New" pitchFamily="2" charset="2"/>
              <a:buChar char="o"/>
            </a:pPr>
            <a:r>
              <a:rPr lang="en-US" sz="2800" dirty="0">
                <a:latin typeface="Avenir Next"/>
              </a:rPr>
              <a:t>When speaking, ensure that you are using a microphone if any employees have low hearing</a:t>
            </a:r>
          </a:p>
          <a:p>
            <a:endParaRPr lang="en-US"/>
          </a:p>
          <a:p>
            <a:endParaRPr lang="en-US"/>
          </a:p>
        </p:txBody>
      </p:sp>
    </p:spTree>
    <p:extLst>
      <p:ext uri="{BB962C8B-B14F-4D97-AF65-F5344CB8AC3E}">
        <p14:creationId xmlns:p14="http://schemas.microsoft.com/office/powerpoint/2010/main" val="543494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92A-0D95-104B-4F8D-34F3C2839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71426-8655-8A87-89CA-8AAA80C081E9}"/>
              </a:ext>
            </a:extLst>
          </p:cNvPr>
          <p:cNvSpPr>
            <a:spLocks noGrp="1"/>
          </p:cNvSpPr>
          <p:nvPr>
            <p:ph type="title"/>
          </p:nvPr>
        </p:nvSpPr>
        <p:spPr/>
        <p:txBody>
          <a:bodyPr>
            <a:normAutofit/>
          </a:bodyPr>
          <a:lstStyle/>
          <a:p>
            <a:r>
              <a:rPr lang="en-US" sz="4000">
                <a:latin typeface="Avenir Next Demi Bold"/>
              </a:rPr>
              <a:t>SENSITIVITIES</a:t>
            </a:r>
            <a:endParaRPr lang="en-US"/>
          </a:p>
        </p:txBody>
      </p:sp>
      <p:sp>
        <p:nvSpPr>
          <p:cNvPr id="3" name="Content Placeholder 2">
            <a:extLst>
              <a:ext uri="{FF2B5EF4-FFF2-40B4-BE49-F238E27FC236}">
                <a16:creationId xmlns:a16="http://schemas.microsoft.com/office/drawing/2014/main" id="{E18C7FD9-431B-DA9F-4C3B-DC638001E85D}"/>
              </a:ext>
            </a:extLst>
          </p:cNvPr>
          <p:cNvSpPr>
            <a:spLocks noGrp="1"/>
          </p:cNvSpPr>
          <p:nvPr>
            <p:ph idx="1"/>
          </p:nvPr>
        </p:nvSpPr>
        <p:spPr>
          <a:xfrm>
            <a:off x="938464" y="2410447"/>
            <a:ext cx="10299032" cy="3574301"/>
          </a:xfrm>
        </p:spPr>
        <p:txBody>
          <a:bodyPr>
            <a:normAutofit/>
          </a:bodyPr>
          <a:lstStyle/>
          <a:p>
            <a:pPr marL="0" indent="0">
              <a:buNone/>
            </a:pPr>
            <a:endParaRPr lang="en-US" sz="2600" dirty="0"/>
          </a:p>
          <a:p>
            <a:r>
              <a:rPr lang="en-US" sz="2600" dirty="0">
                <a:latin typeface="Avenir Next Medium"/>
              </a:rPr>
              <a:t>Consider sensitivities to scents -</a:t>
            </a:r>
            <a:r>
              <a:rPr lang="en-US" sz="2400" dirty="0">
                <a:latin typeface="Avenir Next Medium"/>
              </a:rPr>
              <a:t> </a:t>
            </a:r>
            <a:endParaRPr lang="en-US" sz="2400">
              <a:latin typeface="Avenir Next Medium"/>
            </a:endParaRPr>
          </a:p>
          <a:p>
            <a:pPr lvl="1">
              <a:spcAft>
                <a:spcPts val="0"/>
              </a:spcAft>
              <a:buFont typeface="Courier New" pitchFamily="2" charset="2"/>
              <a:buChar char="o"/>
            </a:pPr>
            <a:r>
              <a:rPr lang="en-US" sz="2400" dirty="0">
                <a:latin typeface="Avenir Next"/>
              </a:rPr>
              <a:t>For those who are sensitive to scents, some smells may be overwhelming especially from machinery</a:t>
            </a:r>
            <a:endParaRPr lang="en-US" sz="2400">
              <a:latin typeface="Avenir Next"/>
            </a:endParaRPr>
          </a:p>
          <a:p>
            <a:pPr lvl="1">
              <a:spcAft>
                <a:spcPts val="0"/>
              </a:spcAft>
              <a:buFont typeface="Courier New" pitchFamily="2" charset="2"/>
              <a:buChar char="o"/>
            </a:pPr>
            <a:r>
              <a:rPr lang="en-US" sz="2400" dirty="0">
                <a:latin typeface="Avenir Next"/>
              </a:rPr>
              <a:t>There are ways to manage these scents personally and environmentally</a:t>
            </a:r>
            <a:endParaRPr lang="en-US" sz="2400"/>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274428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1FA-55EF-EAF3-D994-FEA38F14E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5C130-1B7D-355B-068E-DB18F6501382}"/>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D8CA7A86-76DC-677F-824D-F3F4DF67BCE3}"/>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2800" dirty="0">
                <a:latin typeface="Avenir Next Medium"/>
              </a:rPr>
              <a:t>For Employee Personal Management</a:t>
            </a:r>
            <a:endParaRPr lang="en-US" sz="2800" dirty="0"/>
          </a:p>
          <a:p>
            <a:pPr lvl="1">
              <a:spcAft>
                <a:spcPts val="0"/>
              </a:spcAft>
              <a:buFont typeface="Courier New" pitchFamily="2" charset="2"/>
              <a:buChar char="o"/>
            </a:pPr>
            <a:r>
              <a:rPr lang="en-US" sz="2400" dirty="0">
                <a:latin typeface="Avenir Next"/>
              </a:rPr>
              <a:t>Masking: Dab Vicks VapoRub, lavender, peppermint oil, or even toothpaste/ChapStick under employees' nose or inside their mask</a:t>
            </a:r>
          </a:p>
          <a:p>
            <a:pPr lvl="1">
              <a:spcAft>
                <a:spcPts val="0"/>
              </a:spcAft>
              <a:buFont typeface="Courier New" pitchFamily="2" charset="2"/>
              <a:buChar char="o"/>
            </a:pPr>
            <a:r>
              <a:rPr lang="en-US" sz="2400" dirty="0">
                <a:latin typeface="Avenir Next"/>
              </a:rPr>
              <a:t>Breathing: Breathe through mouth or take shallow breaths; try humming to block smells</a:t>
            </a:r>
          </a:p>
          <a:p>
            <a:pPr lvl="1">
              <a:spcAft>
                <a:spcPts val="0"/>
              </a:spcAft>
              <a:buFont typeface="Courier New" pitchFamily="2" charset="2"/>
              <a:buChar char="o"/>
            </a:pPr>
            <a:r>
              <a:rPr lang="en-US" sz="2400" dirty="0">
                <a:latin typeface="Avenir Next"/>
              </a:rPr>
              <a:t>Scented Items: minty gum, strong mints, or Listerine strips </a:t>
            </a:r>
          </a:p>
          <a:p>
            <a:pPr>
              <a:spcAft>
                <a:spcPts val="0"/>
              </a:spcAft>
            </a:pPr>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181043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7B09-2104-E57D-B658-E0AD16E93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A10FD-2DEE-4CC2-AA5D-6E9AD67D7DCE}"/>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2FD640E4-BC5B-760D-3FDB-8883E14F431C}"/>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dirty="0"/>
          </a:p>
          <a:p>
            <a:r>
              <a:rPr lang="en-US" sz="2800" dirty="0">
                <a:latin typeface="Avenir Next Medium"/>
              </a:rPr>
              <a:t>For Employee Personal Management</a:t>
            </a:r>
            <a:endParaRPr lang="en-US" sz="2800" dirty="0"/>
          </a:p>
          <a:p>
            <a:pPr lvl="1">
              <a:spcAft>
                <a:spcPts val="0"/>
              </a:spcAft>
              <a:buFont typeface="Courier New" pitchFamily="2" charset="2"/>
              <a:buChar char="o"/>
            </a:pPr>
            <a:r>
              <a:rPr lang="en-US" sz="2400" dirty="0">
                <a:latin typeface="Avenir Next"/>
              </a:rPr>
              <a:t>Hygiene: Wear clean uniforms and socks daily to avoid carrying odors</a:t>
            </a:r>
          </a:p>
          <a:p>
            <a:pPr lvl="1">
              <a:spcAft>
                <a:spcPts val="0"/>
              </a:spcAft>
              <a:buFont typeface="Courier New" pitchFamily="2" charset="2"/>
              <a:buChar char="o"/>
            </a:pPr>
            <a:r>
              <a:rPr lang="en-US" sz="2400" dirty="0">
                <a:latin typeface="Avenir Next"/>
              </a:rPr>
              <a:t>Quick Breaks: Step away for fresh air if overwhelmed</a:t>
            </a: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082413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D392-9E69-3E88-8160-7DB3F7125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4C815-2F0B-53C5-5F8B-C4854256EA0B}"/>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1520C558-5B23-41F8-AB23-25673C844425}"/>
              </a:ext>
            </a:extLst>
          </p:cNvPr>
          <p:cNvSpPr>
            <a:spLocks noGrp="1"/>
          </p:cNvSpPr>
          <p:nvPr>
            <p:ph idx="1"/>
          </p:nvPr>
        </p:nvSpPr>
        <p:spPr>
          <a:xfrm>
            <a:off x="938464" y="3660525"/>
            <a:ext cx="10299032" cy="2324223"/>
          </a:xfrm>
        </p:spPr>
        <p:txBody>
          <a:bodyPr vert="horz" lIns="91440" tIns="45720" rIns="91440" bIns="45720" rtlCol="0" anchor="ctr">
            <a:noAutofit/>
          </a:bodyPr>
          <a:lstStyle/>
          <a:p>
            <a:pPr marL="457200" indent="-457200"/>
            <a:r>
              <a:rPr lang="en-US" sz="2600" dirty="0">
                <a:latin typeface="Avenir Next Medium"/>
              </a:rPr>
              <a:t>For Environmental Management</a:t>
            </a:r>
            <a:endParaRPr lang="en-US" sz="2600" dirty="0"/>
          </a:p>
          <a:p>
            <a:pPr marL="960120" lvl="1" indent="-457200">
              <a:spcAft>
                <a:spcPts val="0"/>
              </a:spcAft>
              <a:buFont typeface="Courier New" pitchFamily="2" charset="2"/>
              <a:buChar char="o"/>
            </a:pPr>
            <a:r>
              <a:rPr lang="en-US" sz="2600" dirty="0">
                <a:latin typeface="Avenir Next"/>
              </a:rPr>
              <a:t>Source Control: Cleanliness is key; clean surfaces</a:t>
            </a:r>
          </a:p>
          <a:p>
            <a:pPr marL="960120" lvl="1" indent="-457200">
              <a:spcAft>
                <a:spcPts val="0"/>
              </a:spcAft>
              <a:buFont typeface="Courier New" pitchFamily="2" charset="2"/>
              <a:buChar char="o"/>
            </a:pPr>
            <a:r>
              <a:rPr lang="en-US" sz="2600" dirty="0">
                <a:latin typeface="Avenir Next"/>
              </a:rPr>
              <a:t>Enzymatic Cleaners</a:t>
            </a:r>
          </a:p>
          <a:p>
            <a:pPr marL="960120" lvl="1" indent="-457200">
              <a:spcAft>
                <a:spcPts val="0"/>
              </a:spcAft>
              <a:buFont typeface="Courier New" pitchFamily="2" charset="2"/>
              <a:buChar char="o"/>
            </a:pPr>
            <a:r>
              <a:rPr lang="en-US" sz="2600" dirty="0">
                <a:latin typeface="avenir next"/>
              </a:rPr>
              <a:t>Ventilation: Ensure proper air circulation, using fans or opening windows when possible</a:t>
            </a:r>
            <a:endParaRPr lang="en-US" sz="2600" dirty="0">
              <a:latin typeface="Avenir Next"/>
            </a:endParaRPr>
          </a:p>
          <a:p>
            <a:pPr marL="502920" lvl="1" indent="0">
              <a:spcAft>
                <a:spcPts val="0"/>
              </a:spcAft>
              <a:buNone/>
            </a:pPr>
            <a:r>
              <a:rPr lang="en-US" sz="2600" dirty="0">
                <a:latin typeface="Avenir Next"/>
              </a:rPr>
              <a:t> </a:t>
            </a:r>
          </a:p>
          <a:p>
            <a:pPr lvl="1">
              <a:buFont typeface="Courier New" pitchFamily="2" charset="2"/>
              <a:buChar char="o"/>
            </a:pPr>
            <a:endParaRPr lang="en-US" sz="2400">
              <a:latin typeface="Avenir Next"/>
            </a:endParaRP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794583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8B9F-7EB0-2BDC-03EF-67E8244A7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ED13-8944-8527-EB91-002A313F0279}"/>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C92C7670-24F0-4CE0-8EFB-AC91D37AA624}"/>
              </a:ext>
            </a:extLst>
          </p:cNvPr>
          <p:cNvSpPr>
            <a:spLocks noGrp="1"/>
          </p:cNvSpPr>
          <p:nvPr>
            <p:ph idx="1"/>
          </p:nvPr>
        </p:nvSpPr>
        <p:spPr>
          <a:xfrm>
            <a:off x="943648" y="2083876"/>
            <a:ext cx="10299032" cy="3574301"/>
          </a:xfrm>
        </p:spPr>
        <p:txBody>
          <a:bodyPr vert="horz" lIns="91440" tIns="45720" rIns="91440" bIns="45720" rtlCol="0" anchor="ctr">
            <a:noAutofit/>
          </a:bodyPr>
          <a:lstStyle/>
          <a:p>
            <a:pPr marL="0" indent="0">
              <a:buNone/>
            </a:pPr>
            <a:endParaRPr lang="en-US" sz="2600" dirty="0"/>
          </a:p>
          <a:p>
            <a:r>
              <a:rPr lang="en-US" sz="3000" dirty="0">
                <a:latin typeface="Avenir Next Medium"/>
              </a:rPr>
              <a:t>Consider Tactile sensitivities -</a:t>
            </a:r>
            <a:r>
              <a:rPr lang="en-US" sz="2600" dirty="0">
                <a:latin typeface="Avenir Next Medium"/>
              </a:rPr>
              <a:t> </a:t>
            </a:r>
          </a:p>
          <a:p>
            <a:pPr lvl="1">
              <a:spcAft>
                <a:spcPts val="0"/>
              </a:spcAft>
              <a:buFont typeface="Courier New" pitchFamily="2" charset="2"/>
              <a:buChar char="o"/>
            </a:pPr>
            <a:r>
              <a:rPr lang="en-US" sz="2600" dirty="0">
                <a:latin typeface="Avenir Next"/>
              </a:rPr>
              <a:t>May include discomfort from material if wearing </a:t>
            </a:r>
            <a:r>
              <a:rPr lang="en-US" sz="2600">
                <a:latin typeface="Avenir Next"/>
              </a:rPr>
              <a:t>certain materials</a:t>
            </a:r>
            <a:endParaRPr lang="en-US" sz="2600" dirty="0">
              <a:latin typeface="Avenir Next"/>
            </a:endParaRPr>
          </a:p>
          <a:p>
            <a:pPr lvl="1">
              <a:spcAft>
                <a:spcPts val="0"/>
              </a:spcAft>
              <a:buFont typeface="Courier New" pitchFamily="2" charset="2"/>
              <a:buChar char="o"/>
            </a:pPr>
            <a:r>
              <a:rPr lang="en-US" sz="2600" dirty="0">
                <a:latin typeface="Avenir Next"/>
              </a:rPr>
              <a:t>Hypoallergenic options should always be considered</a:t>
            </a: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417623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47E3-BC10-83FA-5642-DD09C025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BC96-D89C-50EE-587C-39921BD34F3F}"/>
              </a:ext>
            </a:extLst>
          </p:cNvPr>
          <p:cNvSpPr>
            <a:spLocks noGrp="1"/>
          </p:cNvSpPr>
          <p:nvPr>
            <p:ph type="title"/>
          </p:nvPr>
        </p:nvSpPr>
        <p:spPr/>
        <p:txBody>
          <a:bodyPr>
            <a:normAutofit/>
          </a:bodyPr>
          <a:lstStyle/>
          <a:p>
            <a:r>
              <a:rPr lang="en-US">
                <a:latin typeface="Avenir Next Demi Bold"/>
              </a:rPr>
              <a:t>PROPRIOCEPTION</a:t>
            </a:r>
            <a:endParaRPr lang="en-US"/>
          </a:p>
        </p:txBody>
      </p:sp>
      <p:sp>
        <p:nvSpPr>
          <p:cNvPr id="3" name="Content Placeholder 2">
            <a:extLst>
              <a:ext uri="{FF2B5EF4-FFF2-40B4-BE49-F238E27FC236}">
                <a16:creationId xmlns:a16="http://schemas.microsoft.com/office/drawing/2014/main" id="{209E8B81-F5A4-E902-C4D2-82B6F691077B}"/>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dirty="0">
                <a:latin typeface="Avenir Next Medium"/>
              </a:rPr>
              <a:t>Proprioception: awareness of one's body</a:t>
            </a:r>
          </a:p>
          <a:p>
            <a:pPr lvl="1">
              <a:spcAft>
                <a:spcPts val="0"/>
              </a:spcAft>
              <a:buFont typeface="Courier New" pitchFamily="2" charset="2"/>
              <a:buChar char="o"/>
            </a:pPr>
            <a:r>
              <a:rPr lang="en-US" sz="2600" dirty="0">
                <a:latin typeface="Avenir Next"/>
              </a:rPr>
              <a:t>You should also consider an employee's proprioception as some neurotypes do not perceive themselves well, especially if they are hyper focused</a:t>
            </a:r>
          </a:p>
          <a:p>
            <a:pPr lvl="1">
              <a:spcAft>
                <a:spcPts val="0"/>
              </a:spcAft>
              <a:buFont typeface="Courier New" pitchFamily="2" charset="2"/>
              <a:buChar char="o"/>
            </a:pPr>
            <a:r>
              <a:rPr lang="en-US" sz="2600" dirty="0">
                <a:latin typeface="Avenir Next"/>
              </a:rPr>
              <a:t>They may work themselves too hard physically without even realizing until after a task is done </a:t>
            </a:r>
          </a:p>
          <a:p>
            <a:pPr marL="502920" lvl="1" indent="0">
              <a:spcAft>
                <a:spcPts val="0"/>
              </a:spcAft>
              <a:buNone/>
            </a:pPr>
            <a:endParaRPr lang="en-US" sz="2600" dirty="0">
              <a:latin typeface="Avenir Next"/>
            </a:endParaRPr>
          </a:p>
          <a:p>
            <a:endParaRPr lang="en-US" sz="3000">
              <a:latin typeface="Avenir Next Medium"/>
            </a:endParaRPr>
          </a:p>
          <a:p>
            <a:r>
              <a:rPr lang="en-US" sz="3000" dirty="0">
                <a:latin typeface="Avenir Next Medium"/>
              </a:rPr>
              <a:t>Be proactive with reminders of self – Todd reminds me a lot!</a:t>
            </a:r>
            <a:endParaRPr lang="en-US" sz="3000" dirty="0"/>
          </a:p>
          <a:p>
            <a:endParaRPr lang="en-US"/>
          </a:p>
          <a:p>
            <a:endParaRPr lang="en-US"/>
          </a:p>
        </p:txBody>
      </p:sp>
    </p:spTree>
    <p:extLst>
      <p:ext uri="{BB962C8B-B14F-4D97-AF65-F5344CB8AC3E}">
        <p14:creationId xmlns:p14="http://schemas.microsoft.com/office/powerpoint/2010/main" val="150038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5E0F-0479-E794-E09D-425231C0A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19A63-C6C2-28E0-3FD6-0E70E2773A41}"/>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Katie Kinde</a:t>
            </a:r>
          </a:p>
        </p:txBody>
      </p:sp>
      <p:sp>
        <p:nvSpPr>
          <p:cNvPr id="3" name="Content Placeholder 2">
            <a:extLst>
              <a:ext uri="{FF2B5EF4-FFF2-40B4-BE49-F238E27FC236}">
                <a16:creationId xmlns:a16="http://schemas.microsoft.com/office/drawing/2014/main" id="{9B9D0451-4F9E-231E-2D2E-4B713755F83C}"/>
              </a:ext>
            </a:extLst>
          </p:cNvPr>
          <p:cNvSpPr>
            <a:spLocks noGrp="1"/>
          </p:cNvSpPr>
          <p:nvPr>
            <p:ph idx="1"/>
          </p:nvPr>
        </p:nvSpPr>
        <p:spPr>
          <a:xfrm>
            <a:off x="3829277" y="24381"/>
            <a:ext cx="7747363" cy="6047276"/>
          </a:xfrm>
        </p:spPr>
        <p:txBody>
          <a:bodyPr>
            <a:normAutofit/>
          </a:bodyPr>
          <a:lstStyle/>
          <a:p>
            <a:pPr marL="0" indent="0">
              <a:buNone/>
            </a:pPr>
            <a:endParaRPr lang="en-US" dirty="0"/>
          </a:p>
          <a:p>
            <a:endParaRPr lang="en-US" b="1" i="1" dirty="0">
              <a:highlight>
                <a:srgbClr val="FFFF00"/>
              </a:highlight>
            </a:endParaRPr>
          </a:p>
          <a:p>
            <a:r>
              <a:rPr lang="en-US" dirty="0">
                <a:latin typeface="Avenir Next Medium"/>
              </a:rPr>
              <a:t>Katie is a 35 year old Autistic self advocate, who loves learning and helping others learn. Katie graduated with a Masters in Education with a focus in Learning Design and Technology in 2021 from Wayne State University. </a:t>
            </a:r>
          </a:p>
          <a:p>
            <a:r>
              <a:rPr lang="en-US" dirty="0">
                <a:latin typeface="Avenir Next Medium"/>
              </a:rPr>
              <a:t>She currently works for </a:t>
            </a:r>
            <a:r>
              <a:rPr lang="en-US" dirty="0" err="1">
                <a:latin typeface="Avenir Next Medium"/>
              </a:rPr>
              <a:t>Incompass</a:t>
            </a:r>
            <a:r>
              <a:rPr lang="en-US" dirty="0">
                <a:latin typeface="Avenir Next Medium"/>
              </a:rPr>
              <a:t> Michigan as the Education Coordinator, creating trainings, coordinating events, and handling certificate distribution. </a:t>
            </a:r>
          </a:p>
          <a:p>
            <a:r>
              <a:rPr lang="en-US" dirty="0">
                <a:latin typeface="Avenir Next Medium"/>
              </a:rPr>
              <a:t>Katie has completed multiple Leadership programs in 2023-4, and has presented multiple times about Autism in the workplace. </a:t>
            </a:r>
          </a:p>
          <a:p>
            <a:r>
              <a:rPr lang="en-US" dirty="0">
                <a:latin typeface="Avenir Next Medium"/>
              </a:rPr>
              <a:t>She became a co-leader in 2024 for the Michigan Advocates to End Seclusion and Restraint, and is now on the </a:t>
            </a:r>
            <a:r>
              <a:rPr lang="en-US" dirty="0" err="1">
                <a:latin typeface="Avenir Next Medium"/>
              </a:rPr>
              <a:t>EndSAR</a:t>
            </a:r>
            <a:r>
              <a:rPr lang="en-US" dirty="0">
                <a:latin typeface="Avenir Next Medium"/>
              </a:rPr>
              <a:t> Board. </a:t>
            </a:r>
          </a:p>
          <a:p>
            <a:r>
              <a:rPr lang="en-US" dirty="0">
                <a:latin typeface="Avenir Next Medium"/>
              </a:rPr>
              <a:t>In her spare time, she loves playing videogames with her husband Andrew, walking her rescue yorkie </a:t>
            </a:r>
            <a:r>
              <a:rPr lang="en-US" dirty="0" err="1">
                <a:latin typeface="Avenir Next Medium"/>
              </a:rPr>
              <a:t>Agro</a:t>
            </a:r>
            <a:r>
              <a:rPr lang="en-US" dirty="0">
                <a:latin typeface="Avenir Next Medium"/>
              </a:rPr>
              <a:t>, making jewelry, drawing, gardening, and creating miniature houses.</a:t>
            </a:r>
          </a:p>
        </p:txBody>
      </p:sp>
      <p:sp>
        <p:nvSpPr>
          <p:cNvPr id="4" name="Text Placeholder 3">
            <a:extLst>
              <a:ext uri="{FF2B5EF4-FFF2-40B4-BE49-F238E27FC236}">
                <a16:creationId xmlns:a16="http://schemas.microsoft.com/office/drawing/2014/main" id="{93D30BC8-38B4-BCCA-7D70-626903F4E434}"/>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8173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059B-FA7E-6800-D455-61E6E5E1E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5A82-14F2-1E41-D296-06DB4B0C1935}"/>
              </a:ext>
            </a:extLst>
          </p:cNvPr>
          <p:cNvSpPr>
            <a:spLocks noGrp="1"/>
          </p:cNvSpPr>
          <p:nvPr>
            <p:ph type="title"/>
          </p:nvPr>
        </p:nvSpPr>
        <p:spPr/>
        <p:txBody>
          <a:bodyPr>
            <a:normAutofit/>
          </a:bodyPr>
          <a:lstStyle/>
          <a:p>
            <a:r>
              <a:rPr lang="en-US">
                <a:latin typeface="Avenir Next Demi Bold"/>
              </a:rPr>
              <a:t>PROXIMITY</a:t>
            </a:r>
            <a:endParaRPr lang="en-US"/>
          </a:p>
        </p:txBody>
      </p:sp>
      <p:sp>
        <p:nvSpPr>
          <p:cNvPr id="3" name="Content Placeholder 2">
            <a:extLst>
              <a:ext uri="{FF2B5EF4-FFF2-40B4-BE49-F238E27FC236}">
                <a16:creationId xmlns:a16="http://schemas.microsoft.com/office/drawing/2014/main" id="{9A532382-2FB0-3FD4-029C-0BFC6D3A489E}"/>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dirty="0">
                <a:latin typeface="Avenir Next Medium"/>
              </a:rPr>
              <a:t>Consider proximity comfort/consent. </a:t>
            </a:r>
            <a:endParaRPr lang="en-US" sz="2800" dirty="0"/>
          </a:p>
          <a:p>
            <a:pPr lvl="1">
              <a:spcAft>
                <a:spcPts val="0"/>
              </a:spcAft>
              <a:buFont typeface="Courier New" pitchFamily="2" charset="2"/>
              <a:buChar char="o"/>
            </a:pPr>
            <a:r>
              <a:rPr lang="en-US" sz="2400" dirty="0">
                <a:latin typeface="Avenir Next"/>
              </a:rPr>
              <a:t>This should be discussed for everyday interactions beyond trainings. </a:t>
            </a:r>
            <a:endParaRPr lang="en-US" dirty="0">
              <a:latin typeface="Avenir Next"/>
            </a:endParaRPr>
          </a:p>
          <a:p>
            <a:r>
              <a:rPr lang="en-US" sz="2800" dirty="0">
                <a:latin typeface="Avenir Next Medium"/>
              </a:rPr>
              <a:t>Even something as simple as placing a hand on an employee's shoulder may be extremely uncomfortable to a neurodivergent employee. </a:t>
            </a:r>
            <a:endParaRPr lang="en-US" sz="2800" dirty="0"/>
          </a:p>
          <a:p>
            <a:r>
              <a:rPr lang="en-US" sz="2800" dirty="0">
                <a:latin typeface="Avenir Next Medium"/>
              </a:rPr>
              <a:t>Always ask for consent.</a:t>
            </a:r>
            <a:endParaRPr lang="en-US" sz="2800" dirty="0"/>
          </a:p>
          <a:p>
            <a:endParaRPr lang="en-US"/>
          </a:p>
          <a:p>
            <a:endParaRPr lang="en-US"/>
          </a:p>
        </p:txBody>
      </p:sp>
    </p:spTree>
    <p:extLst>
      <p:ext uri="{BB962C8B-B14F-4D97-AF65-F5344CB8AC3E}">
        <p14:creationId xmlns:p14="http://schemas.microsoft.com/office/powerpoint/2010/main" val="1861535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D9E1-E858-36EF-2919-2F04CEE73A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43E2C-685D-579C-6DC2-B7489F9A92BE}"/>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800" dirty="0"/>
          </a:p>
          <a:p>
            <a:r>
              <a:rPr lang="en-US" sz="2800" dirty="0">
                <a:latin typeface="Avenir Next Medium"/>
              </a:rPr>
              <a:t>For example, during an interactive in-person training on how </a:t>
            </a:r>
            <a:r>
              <a:rPr lang="en-US" sz="2800">
                <a:latin typeface="Avenir Next Medium"/>
              </a:rPr>
              <a:t>to go through a procedure, a trainer may want to show an employee up close</a:t>
            </a:r>
            <a:endParaRPr lang="en-US" sz="2800"/>
          </a:p>
          <a:p>
            <a:r>
              <a:rPr lang="en-US" sz="2800" dirty="0">
                <a:latin typeface="Avenir Next Medium"/>
              </a:rPr>
              <a:t>Trainers should ask if it's alright to be up close before showing each step. </a:t>
            </a:r>
            <a:endParaRPr lang="en-US" sz="2800" dirty="0"/>
          </a:p>
          <a:p>
            <a:endParaRPr lang="en-US" sz="2800" dirty="0">
              <a:latin typeface="Avenir Next Medium"/>
            </a:endParaRPr>
          </a:p>
          <a:p>
            <a:r>
              <a:rPr lang="en-US" sz="2800" dirty="0">
                <a:latin typeface="Avenir Next Medium"/>
              </a:rPr>
              <a:t>Also, let the employee learn by going through the steps </a:t>
            </a:r>
            <a:r>
              <a:rPr lang="en-US" sz="2800">
                <a:latin typeface="Avenir Next Medium"/>
              </a:rPr>
              <a:t>themselves.</a:t>
            </a:r>
            <a:endParaRPr lang="en-US" sz="2800"/>
          </a:p>
          <a:p>
            <a:endParaRPr lang="en-US"/>
          </a:p>
        </p:txBody>
      </p:sp>
      <p:sp>
        <p:nvSpPr>
          <p:cNvPr id="2" name="Title 1">
            <a:extLst>
              <a:ext uri="{FF2B5EF4-FFF2-40B4-BE49-F238E27FC236}">
                <a16:creationId xmlns:a16="http://schemas.microsoft.com/office/drawing/2014/main" id="{DCDFFC32-0ABE-380C-28A0-D53F1C20B2A4}"/>
              </a:ext>
            </a:extLst>
          </p:cNvPr>
          <p:cNvSpPr>
            <a:spLocks noGrp="1"/>
          </p:cNvSpPr>
          <p:nvPr>
            <p:ph type="title"/>
          </p:nvPr>
        </p:nvSpPr>
        <p:spPr/>
        <p:txBody>
          <a:bodyPr>
            <a:normAutofit/>
          </a:bodyPr>
          <a:lstStyle/>
          <a:p>
            <a:r>
              <a:rPr lang="en-US">
                <a:latin typeface="Avenir Next Demi Bold"/>
              </a:rPr>
              <a:t>PROXIMITY</a:t>
            </a:r>
            <a:endParaRPr lang="en-US"/>
          </a:p>
        </p:txBody>
      </p:sp>
    </p:spTree>
    <p:extLst>
      <p:ext uri="{BB962C8B-B14F-4D97-AF65-F5344CB8AC3E}">
        <p14:creationId xmlns:p14="http://schemas.microsoft.com/office/powerpoint/2010/main" val="1518215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F02C-E57B-9360-5626-3E3167F1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3FC0C-87EE-A096-D7AA-BC84FFF89889}"/>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6DDE5B3-6E60-58CA-FE41-871454F34096}"/>
              </a:ext>
            </a:extLst>
          </p:cNvPr>
          <p:cNvSpPr>
            <a:spLocks noGrp="1"/>
          </p:cNvSpPr>
          <p:nvPr>
            <p:ph idx="1"/>
          </p:nvPr>
        </p:nvSpPr>
        <p:spPr>
          <a:xfrm>
            <a:off x="923424" y="1713464"/>
            <a:ext cx="9919704" cy="4271284"/>
          </a:xfrm>
        </p:spPr>
        <p:txBody>
          <a:bodyPr>
            <a:normAutofit/>
          </a:bodyPr>
          <a:lstStyle/>
          <a:p>
            <a:r>
              <a:rPr lang="en-US" sz="2800" dirty="0">
                <a:latin typeface="Avenir Next Medium"/>
              </a:rPr>
              <a:t>Consider some employees may prefer verbal or non-verbal communication</a:t>
            </a:r>
          </a:p>
          <a:p>
            <a:r>
              <a:rPr lang="en-US" sz="2800" dirty="0">
                <a:latin typeface="Avenir Next Medium"/>
              </a:rPr>
              <a:t>Non-Verbal - </a:t>
            </a:r>
            <a:endParaRPr lang="en-US" sz="1200">
              <a:highlight>
                <a:srgbClr val="1F1F1F"/>
              </a:highlight>
              <a:latin typeface="Avenir Next Medium"/>
            </a:endParaRPr>
          </a:p>
          <a:p>
            <a:pPr lvl="1">
              <a:spcAft>
                <a:spcPts val="0"/>
              </a:spcAft>
              <a:buFont typeface="Courier New" pitchFamily="2" charset="2"/>
              <a:buChar char="o"/>
            </a:pPr>
            <a:r>
              <a:rPr lang="en-US" sz="2600" dirty="0">
                <a:latin typeface="Avenir Next"/>
              </a:rPr>
              <a:t>isn't just about not talking; it's about using diverse communication methods (gestures, visuals,) beyond speech, facing sensory challenges, processing language differently (literal, not nuanced)</a:t>
            </a:r>
            <a:endParaRPr lang="en-US" sz="2600">
              <a:latin typeface="Avenir Next"/>
            </a:endParaRP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2233641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D3B2-58A3-597D-9106-BF27468C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83E94-C46E-72B1-B76C-4A9D9BD13CEB}"/>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BBE3032-1645-EF57-60C5-CE3ABB2996A7}"/>
              </a:ext>
            </a:extLst>
          </p:cNvPr>
          <p:cNvSpPr>
            <a:spLocks noGrp="1"/>
          </p:cNvSpPr>
          <p:nvPr>
            <p:ph idx="1"/>
          </p:nvPr>
        </p:nvSpPr>
        <p:spPr>
          <a:xfrm>
            <a:off x="923424" y="1713464"/>
            <a:ext cx="9919704" cy="4271284"/>
          </a:xfrm>
        </p:spPr>
        <p:txBody>
          <a:bodyPr>
            <a:normAutofit/>
          </a:bodyPr>
          <a:lstStyle/>
          <a:p>
            <a:r>
              <a:rPr lang="en-US" sz="2800" dirty="0">
                <a:latin typeface="Avenir Next Demi Bold"/>
              </a:rPr>
              <a:t>Sometimes certain neurotypes may need to "go nonverbal"</a:t>
            </a:r>
            <a:r>
              <a:rPr lang="en-US" sz="2800" dirty="0">
                <a:latin typeface="Avenir Next Medium"/>
              </a:rPr>
              <a:t> </a:t>
            </a:r>
            <a:r>
              <a:rPr lang="en-US" sz="2800" dirty="0">
                <a:latin typeface="Avenir Next"/>
              </a:rPr>
              <a:t>(The </a:t>
            </a:r>
            <a:r>
              <a:rPr lang="en-US" sz="2800">
                <a:latin typeface="Avenir Next"/>
              </a:rPr>
              <a:t>employee shuts</a:t>
            </a:r>
            <a:r>
              <a:rPr lang="en-US" sz="2800" dirty="0">
                <a:latin typeface="Avenir Next"/>
              </a:rPr>
              <a:t> down) due to overwhelm, requiring patience and clear, direct communication, respecting their cues, and understanding their unique sensory/processing needs to bridge gaps</a:t>
            </a:r>
          </a:p>
          <a:p>
            <a:r>
              <a:rPr lang="en-US" sz="2800" dirty="0">
                <a:latin typeface="Avenir Next Medium"/>
              </a:rPr>
              <a:t>Communication before a shutdown is essential for preparing for these moments</a:t>
            </a: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417481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26CC-CE42-96AB-5CAD-1CFB262D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A555A-3C22-93F5-672F-A1715077F085}"/>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3DC9295-A2FF-1C47-D851-B9696180F5F8}"/>
              </a:ext>
            </a:extLst>
          </p:cNvPr>
          <p:cNvSpPr>
            <a:spLocks noGrp="1"/>
          </p:cNvSpPr>
          <p:nvPr>
            <p:ph idx="1"/>
          </p:nvPr>
        </p:nvSpPr>
        <p:spPr>
          <a:xfrm>
            <a:off x="923424" y="1713464"/>
            <a:ext cx="10159449" cy="4271284"/>
          </a:xfrm>
        </p:spPr>
        <p:txBody>
          <a:bodyPr/>
          <a:lstStyle/>
          <a:p>
            <a:pPr marL="0" indent="0">
              <a:spcAft>
                <a:spcPts val="0"/>
              </a:spcAft>
              <a:buNone/>
            </a:pPr>
            <a:r>
              <a:rPr lang="en-US" sz="2400" dirty="0">
                <a:latin typeface="Avenir Next Demi Bold"/>
              </a:rPr>
              <a:t>Though not required, some employees may even prefer having signs on their name badge that show their current availability verbally</a:t>
            </a:r>
          </a:p>
          <a:p>
            <a:pPr lvl="1">
              <a:spcAft>
                <a:spcPts val="0"/>
              </a:spcAft>
              <a:buFont typeface="Courier New" pitchFamily="2" charset="2"/>
              <a:buChar char="o"/>
            </a:pPr>
            <a:r>
              <a:rPr lang="en-US" sz="2400" dirty="0">
                <a:latin typeface="Avenir Next Medium"/>
              </a:rPr>
              <a:t>Color coding can be helpful</a:t>
            </a:r>
          </a:p>
          <a:p>
            <a:pPr lvl="1">
              <a:spcAft>
                <a:spcPts val="0"/>
              </a:spcAft>
              <a:buFont typeface="Courier New" pitchFamily="2" charset="2"/>
              <a:buChar char="o"/>
            </a:pPr>
            <a:r>
              <a:rPr lang="en-US" sz="2400" dirty="0">
                <a:latin typeface="Avenir Next Medium"/>
              </a:rPr>
              <a:t>This can also be helpful when employees wear headphones</a:t>
            </a:r>
          </a:p>
        </p:txBody>
      </p:sp>
    </p:spTree>
    <p:extLst>
      <p:ext uri="{BB962C8B-B14F-4D97-AF65-F5344CB8AC3E}">
        <p14:creationId xmlns:p14="http://schemas.microsoft.com/office/powerpoint/2010/main" val="3644428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4632-5918-76F2-F844-037FBBA45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C94FA-B7C1-780A-33D7-519CAEAFD5CC}"/>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2A2B544D-C84A-DCB1-6441-5E8CE44F49B9}"/>
              </a:ext>
            </a:extLst>
          </p:cNvPr>
          <p:cNvSpPr>
            <a:spLocks noGrp="1"/>
          </p:cNvSpPr>
          <p:nvPr>
            <p:ph idx="1"/>
          </p:nvPr>
        </p:nvSpPr>
        <p:spPr>
          <a:xfrm>
            <a:off x="923424" y="1713464"/>
            <a:ext cx="9893786" cy="4271284"/>
          </a:xfrm>
        </p:spPr>
        <p:txBody>
          <a:bodyPr/>
          <a:lstStyle/>
          <a:p>
            <a:pPr marL="0" indent="0">
              <a:buNone/>
            </a:pPr>
            <a:endParaRPr lang="en-US" sz="3200" dirty="0">
              <a:latin typeface="Avenir Next Medium"/>
            </a:endParaRPr>
          </a:p>
          <a:p>
            <a:r>
              <a:rPr lang="en-US" sz="3200" dirty="0">
                <a:latin typeface="Avenir Next Medium"/>
              </a:rPr>
              <a:t>Make sure when you make trainings that they are also clear</a:t>
            </a:r>
          </a:p>
          <a:p>
            <a:r>
              <a:rPr lang="en-US" sz="3200" dirty="0">
                <a:latin typeface="Avenir Next Medium"/>
              </a:rPr>
              <a:t>Examples to follow</a:t>
            </a:r>
          </a:p>
        </p:txBody>
      </p:sp>
    </p:spTree>
    <p:extLst>
      <p:ext uri="{BB962C8B-B14F-4D97-AF65-F5344CB8AC3E}">
        <p14:creationId xmlns:p14="http://schemas.microsoft.com/office/powerpoint/2010/main" val="3363709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9BB9-3493-6273-10C1-4577827593C7}"/>
              </a:ext>
            </a:extLst>
          </p:cNvPr>
          <p:cNvSpPr>
            <a:spLocks noGrp="1"/>
          </p:cNvSpPr>
          <p:nvPr>
            <p:ph type="title"/>
          </p:nvPr>
        </p:nvSpPr>
        <p:spPr/>
        <p:txBody>
          <a:bodyPr/>
          <a:lstStyle/>
          <a:p>
            <a:r>
              <a:rPr lang="en-US">
                <a:latin typeface="Avenir Next Demi Bold"/>
              </a:rPr>
              <a:t>EXAMPLE CLEAR VISUALS AND DESCRIPTIONS</a:t>
            </a:r>
            <a:endParaRPr lang="en-US"/>
          </a:p>
        </p:txBody>
      </p:sp>
      <p:sp>
        <p:nvSpPr>
          <p:cNvPr id="7" name="TextBox 6">
            <a:extLst>
              <a:ext uri="{FF2B5EF4-FFF2-40B4-BE49-F238E27FC236}">
                <a16:creationId xmlns:a16="http://schemas.microsoft.com/office/drawing/2014/main" id="{CAEC085E-285E-A8F4-8BB9-4B3334405A73}"/>
              </a:ext>
            </a:extLst>
          </p:cNvPr>
          <p:cNvSpPr txBox="1"/>
          <p:nvPr/>
        </p:nvSpPr>
        <p:spPr>
          <a:xfrm>
            <a:off x="466167" y="1730091"/>
            <a:ext cx="4527454"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595959"/>
                </a:solidFill>
                <a:latin typeface="Avenir Next Medium"/>
              </a:rPr>
              <a:t>This shows the most important information all on one page in large. </a:t>
            </a:r>
          </a:p>
          <a:p>
            <a:endParaRPr lang="en-US" sz="2200" dirty="0">
              <a:solidFill>
                <a:srgbClr val="595959"/>
              </a:solidFill>
              <a:latin typeface="Avenir Next Medium"/>
            </a:endParaRPr>
          </a:p>
          <a:p>
            <a:r>
              <a:rPr lang="en-US" sz="2200">
                <a:solidFill>
                  <a:srgbClr val="595959"/>
                </a:solidFill>
                <a:latin typeface="Avenir Next Medium"/>
              </a:rPr>
              <a:t>Consider also providing contact information in case employees have questions.</a:t>
            </a:r>
            <a:endParaRPr lang="en-US" sz="2200" dirty="0">
              <a:solidFill>
                <a:srgbClr val="595959"/>
              </a:solidFill>
              <a:latin typeface="Avenir Next Medium"/>
            </a:endParaRPr>
          </a:p>
          <a:p>
            <a:endParaRPr lang="en-US">
              <a:solidFill>
                <a:srgbClr val="000000"/>
              </a:solidFill>
              <a:latin typeface="Avenir Next Medium"/>
            </a:endParaRPr>
          </a:p>
        </p:txBody>
      </p:sp>
      <p:pic>
        <p:nvPicPr>
          <p:cNvPr id="4" name="Picture 3" descr="A yellow sign with a person falling on the floor&#10;&#10;AI-generated content may be incorrect.">
            <a:extLst>
              <a:ext uri="{FF2B5EF4-FFF2-40B4-BE49-F238E27FC236}">
                <a16:creationId xmlns:a16="http://schemas.microsoft.com/office/drawing/2014/main" id="{390E19BB-1BCF-C33E-6279-BE29D5E28D7E}"/>
              </a:ext>
            </a:extLst>
          </p:cNvPr>
          <p:cNvPicPr>
            <a:picLocks noChangeAspect="1"/>
          </p:cNvPicPr>
          <p:nvPr/>
        </p:nvPicPr>
        <p:blipFill>
          <a:blip r:embed="rId2"/>
          <a:srcRect t="15273" b="14303"/>
          <a:stretch>
            <a:fillRect/>
          </a:stretch>
        </p:blipFill>
        <p:spPr>
          <a:xfrm>
            <a:off x="5367323" y="1549439"/>
            <a:ext cx="6823363" cy="4814460"/>
          </a:xfrm>
          <a:prstGeom prst="rect">
            <a:avLst/>
          </a:prstGeom>
        </p:spPr>
      </p:pic>
    </p:spTree>
    <p:extLst>
      <p:ext uri="{BB962C8B-B14F-4D97-AF65-F5344CB8AC3E}">
        <p14:creationId xmlns:p14="http://schemas.microsoft.com/office/powerpoint/2010/main" val="3727891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C9D8-6DF1-29D0-FD3E-56A23067AD21}"/>
              </a:ext>
            </a:extLst>
          </p:cNvPr>
          <p:cNvSpPr>
            <a:spLocks noGrp="1"/>
          </p:cNvSpPr>
          <p:nvPr>
            <p:ph type="title"/>
          </p:nvPr>
        </p:nvSpPr>
        <p:spPr/>
        <p:txBody>
          <a:bodyPr/>
          <a:lstStyle/>
          <a:p>
            <a:r>
              <a:rPr lang="en-US">
                <a:latin typeface="Avenir Next Demi Bold"/>
              </a:rPr>
              <a:t>UNIVERSAL DESIGN METHODS</a:t>
            </a:r>
            <a:endParaRPr lang="en-US"/>
          </a:p>
        </p:txBody>
      </p:sp>
      <p:sp>
        <p:nvSpPr>
          <p:cNvPr id="3" name="Content Placeholder 2">
            <a:extLst>
              <a:ext uri="{FF2B5EF4-FFF2-40B4-BE49-F238E27FC236}">
                <a16:creationId xmlns:a16="http://schemas.microsoft.com/office/drawing/2014/main" id="{052FC567-0310-D161-218C-270F0B78EB76}"/>
              </a:ext>
            </a:extLst>
          </p:cNvPr>
          <p:cNvSpPr>
            <a:spLocks noGrp="1"/>
          </p:cNvSpPr>
          <p:nvPr>
            <p:ph idx="1"/>
          </p:nvPr>
        </p:nvSpPr>
        <p:spPr/>
        <p:txBody>
          <a:bodyPr/>
          <a:lstStyle/>
          <a:p>
            <a:pPr marL="0" indent="0">
              <a:buNone/>
            </a:pPr>
            <a:endParaRPr lang="en-US" sz="2400"/>
          </a:p>
          <a:p>
            <a:r>
              <a:rPr lang="en-US" sz="2400" dirty="0">
                <a:latin typeface="Avenir Next Medium"/>
              </a:rPr>
              <a:t>Universal design allows educators and learners to set clear goals, anticipate environmental barriers, create meaningful options, and fully embrace human variability</a:t>
            </a:r>
          </a:p>
          <a:p>
            <a:r>
              <a:rPr lang="en-US" sz="2400" dirty="0">
                <a:latin typeface="Avenir Next Medium"/>
              </a:rPr>
              <a:t>Having multiple methods to learn safety ensures that everyone has the resources they need to learn processes, regardless of neurotype</a:t>
            </a:r>
            <a:endParaRPr lang="en-US" sz="2400" dirty="0"/>
          </a:p>
          <a:p>
            <a:r>
              <a:rPr lang="en-US" sz="2400" dirty="0">
                <a:latin typeface="Avenir Next Medium"/>
              </a:rPr>
              <a:t>Consider making step by step documents, signs, videos, and plan on showing processes in person</a:t>
            </a:r>
          </a:p>
          <a:p>
            <a:r>
              <a:rPr lang="en-US" sz="2400" dirty="0">
                <a:latin typeface="Avenir Next Medium"/>
              </a:rPr>
              <a:t>This way, everyone can have multiple options to learn the same information</a:t>
            </a:r>
          </a:p>
        </p:txBody>
      </p:sp>
    </p:spTree>
    <p:extLst>
      <p:ext uri="{BB962C8B-B14F-4D97-AF65-F5344CB8AC3E}">
        <p14:creationId xmlns:p14="http://schemas.microsoft.com/office/powerpoint/2010/main" val="217323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374-CFB8-E6AD-746C-0F1E6F935005}"/>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7FC79599-D3DA-9BD6-2C2F-FD48912F4689}"/>
              </a:ext>
            </a:extLst>
          </p:cNvPr>
          <p:cNvSpPr>
            <a:spLocks noGrp="1"/>
          </p:cNvSpPr>
          <p:nvPr>
            <p:ph idx="1"/>
          </p:nvPr>
        </p:nvSpPr>
        <p:spPr/>
        <p:txBody>
          <a:bodyPr/>
          <a:lstStyle/>
          <a:p>
            <a:r>
              <a:rPr lang="en-US" sz="2800" dirty="0">
                <a:latin typeface="Avenir Next Medium"/>
              </a:rPr>
              <a:t>Time-buffered schedules to allow for processing and reflection, for all neurotypes</a:t>
            </a:r>
          </a:p>
          <a:p>
            <a:r>
              <a:rPr lang="en-US" sz="2800" dirty="0">
                <a:latin typeface="Avenir Next Medium"/>
              </a:rPr>
              <a:t>Consider having breaks during long trainings, or breaks in video trainings</a:t>
            </a:r>
          </a:p>
          <a:p>
            <a:r>
              <a:rPr lang="en-US" sz="2800" dirty="0">
                <a:latin typeface="Avenir Next Medium"/>
              </a:rPr>
              <a:t>A 15-minute break for every 1-2 hours in-person or live. Be sure to break up with activities and discussions</a:t>
            </a:r>
            <a:endParaRPr lang="en-US" sz="2800" dirty="0"/>
          </a:p>
          <a:p>
            <a:endParaRPr lang="en-US"/>
          </a:p>
        </p:txBody>
      </p:sp>
    </p:spTree>
    <p:extLst>
      <p:ext uri="{BB962C8B-B14F-4D97-AF65-F5344CB8AC3E}">
        <p14:creationId xmlns:p14="http://schemas.microsoft.com/office/powerpoint/2010/main" val="1384893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9CC5E-6312-C98F-4E91-C7291A479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13DF5-02ED-B9EC-EA56-059794B0B083}"/>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9440C52F-D2E4-E373-20FA-FA754EFAE8A1}"/>
              </a:ext>
            </a:extLst>
          </p:cNvPr>
          <p:cNvSpPr>
            <a:spLocks noGrp="1"/>
          </p:cNvSpPr>
          <p:nvPr>
            <p:ph idx="1"/>
          </p:nvPr>
        </p:nvSpPr>
        <p:spPr/>
        <p:txBody>
          <a:bodyPr/>
          <a:lstStyle/>
          <a:p>
            <a:pPr marL="0" indent="0">
              <a:buNone/>
            </a:pPr>
            <a:endParaRPr lang="en-US" sz="2800" dirty="0">
              <a:latin typeface="Avenir Next Medium"/>
            </a:endParaRPr>
          </a:p>
          <a:p>
            <a:r>
              <a:rPr lang="en-US" sz="2800" dirty="0">
                <a:latin typeface="Avenir Next Medium"/>
              </a:rPr>
              <a:t>An example for a live day training may look like:</a:t>
            </a:r>
            <a:endParaRPr lang="en-US" sz="2800" dirty="0"/>
          </a:p>
          <a:p>
            <a:r>
              <a:rPr lang="en-US" sz="2800" dirty="0">
                <a:latin typeface="Avenir Next Medium"/>
              </a:rPr>
              <a:t>9:30-11:00am Training with 2 breakouts</a:t>
            </a:r>
            <a:endParaRPr lang="en-US" sz="2800" dirty="0"/>
          </a:p>
          <a:p>
            <a:r>
              <a:rPr lang="en-US" sz="2800" dirty="0">
                <a:latin typeface="Avenir Next Medium"/>
              </a:rPr>
              <a:t>11:00-11:15am Break</a:t>
            </a:r>
          </a:p>
          <a:p>
            <a:r>
              <a:rPr lang="en-US" sz="2800" dirty="0">
                <a:latin typeface="Avenir Next Medium"/>
              </a:rPr>
              <a:t>11:15-12:30pm Training with 1 activity</a:t>
            </a:r>
            <a:endParaRPr lang="en-US" sz="2800" dirty="0"/>
          </a:p>
          <a:p>
            <a:r>
              <a:rPr lang="en-US" sz="2800" dirty="0">
                <a:latin typeface="Avenir Next Medium"/>
              </a:rPr>
              <a:t>12:30-1:30pm Lunch</a:t>
            </a:r>
            <a:endParaRPr lang="en-US" sz="2800" dirty="0"/>
          </a:p>
          <a:p>
            <a:r>
              <a:rPr lang="en-US" sz="2800" dirty="0">
                <a:latin typeface="Avenir Next Medium"/>
              </a:rPr>
              <a:t>1:30-3:00pm Training with 2 breakouts</a:t>
            </a:r>
            <a:endParaRPr lang="en-US" sz="2800" dirty="0"/>
          </a:p>
          <a:p>
            <a:endParaRPr lang="en-US" sz="2800" dirty="0"/>
          </a:p>
          <a:p>
            <a:endParaRPr lang="en-US" sz="2800" dirty="0"/>
          </a:p>
        </p:txBody>
      </p:sp>
    </p:spTree>
    <p:extLst>
      <p:ext uri="{BB962C8B-B14F-4D97-AF65-F5344CB8AC3E}">
        <p14:creationId xmlns:p14="http://schemas.microsoft.com/office/powerpoint/2010/main" val="2782884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43D3-4343-64B4-D775-210D7013D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23870-8077-3B2E-584E-2D0C16CA8CD5}"/>
              </a:ext>
            </a:extLst>
          </p:cNvPr>
          <p:cNvSpPr>
            <a:spLocks noGrp="1"/>
          </p:cNvSpPr>
          <p:nvPr>
            <p:ph type="title"/>
          </p:nvPr>
        </p:nvSpPr>
        <p:spPr>
          <a:xfrm>
            <a:off x="256032" y="1858617"/>
            <a:ext cx="2834640" cy="2377440"/>
          </a:xfrm>
        </p:spPr>
        <p:txBody>
          <a:bodyPr>
            <a:normAutofit/>
          </a:bodyPr>
          <a:lstStyle/>
          <a:p>
            <a:r>
              <a:rPr lang="en-US">
                <a:latin typeface="Avenir Next Demi Bold"/>
              </a:rPr>
              <a:t>ABOUT THE CONTENT</a:t>
            </a:r>
            <a:endParaRPr lang="en-US"/>
          </a:p>
        </p:txBody>
      </p:sp>
      <p:sp>
        <p:nvSpPr>
          <p:cNvPr id="3" name="Content Placeholder 2">
            <a:extLst>
              <a:ext uri="{FF2B5EF4-FFF2-40B4-BE49-F238E27FC236}">
                <a16:creationId xmlns:a16="http://schemas.microsoft.com/office/drawing/2014/main" id="{9A19590F-E400-7EA9-76AE-9D907A568DEE}"/>
              </a:ext>
            </a:extLst>
          </p:cNvPr>
          <p:cNvSpPr>
            <a:spLocks noGrp="1"/>
          </p:cNvSpPr>
          <p:nvPr>
            <p:ph idx="1"/>
          </p:nvPr>
        </p:nvSpPr>
        <p:spPr>
          <a:xfrm>
            <a:off x="3829277" y="302009"/>
            <a:ext cx="7747363" cy="6047276"/>
          </a:xfrm>
        </p:spPr>
        <p:txBody>
          <a:bodyPr>
            <a:normAutofit/>
          </a:bodyPr>
          <a:lstStyle/>
          <a:p>
            <a:pPr marL="0" indent="0">
              <a:buNone/>
            </a:pPr>
            <a:endParaRPr lang="en-US"/>
          </a:p>
          <a:p>
            <a:endParaRPr lang="en-US" b="1" i="1" dirty="0">
              <a:highlight>
                <a:srgbClr val="FFFF00"/>
              </a:highlight>
            </a:endParaRPr>
          </a:p>
          <a:p>
            <a:r>
              <a:rPr lang="en-US" sz="2400" dirty="0">
                <a:latin typeface="Avenir Next Demi Bold"/>
              </a:rPr>
              <a:t>Inclusivity is very important to us</a:t>
            </a:r>
          </a:p>
          <a:p>
            <a:r>
              <a:rPr lang="en-US" sz="2400" dirty="0">
                <a:latin typeface="Avenir Next Medium"/>
              </a:rPr>
              <a:t>This presentation is made with all needs in mind. We try to avoid using too many colors and pictures, and when we do, we describe them for low vision users</a:t>
            </a:r>
            <a:endParaRPr lang="en-US" dirty="0">
              <a:latin typeface="Avenir Next Medium"/>
            </a:endParaRPr>
          </a:p>
          <a:p>
            <a:r>
              <a:rPr lang="en-US" sz="2400" dirty="0">
                <a:latin typeface="Avenir Next Medium"/>
              </a:rPr>
              <a:t>Handouts are available on a shared drive, link will be posted in the chat</a:t>
            </a:r>
          </a:p>
        </p:txBody>
      </p:sp>
      <p:sp>
        <p:nvSpPr>
          <p:cNvPr id="4" name="Text Placeholder 3">
            <a:extLst>
              <a:ext uri="{FF2B5EF4-FFF2-40B4-BE49-F238E27FC236}">
                <a16:creationId xmlns:a16="http://schemas.microsoft.com/office/drawing/2014/main" id="{C4B4EC52-C3FC-FF5E-B542-D74B1CF31531}"/>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21928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8384-5BAD-1D69-91DF-9055ED5E8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F5F05-7BF1-28FD-3808-EC794253B147}"/>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91C26DF4-00DF-F108-A375-16E78B8A7849}"/>
              </a:ext>
            </a:extLst>
          </p:cNvPr>
          <p:cNvSpPr>
            <a:spLocks noGrp="1"/>
          </p:cNvSpPr>
          <p:nvPr>
            <p:ph idx="1"/>
          </p:nvPr>
        </p:nvSpPr>
        <p:spPr/>
        <p:txBody>
          <a:bodyPr>
            <a:normAutofit lnSpcReduction="10000"/>
          </a:bodyPr>
          <a:lstStyle/>
          <a:p>
            <a:pPr marL="0" indent="0">
              <a:buNone/>
            </a:pPr>
            <a:endParaRPr lang="en-US" sz="2800" dirty="0">
              <a:latin typeface="Avenir Next Medium"/>
            </a:endParaRPr>
          </a:p>
          <a:p>
            <a:r>
              <a:rPr lang="en-US" sz="2800" dirty="0">
                <a:latin typeface="Avenir Next Medium"/>
              </a:rPr>
              <a:t>What if you wanted to take that same roughly 6-hour training, and record it? In other words, make it on-demand/ accessible at any time. </a:t>
            </a:r>
            <a:endParaRPr lang="en-US" sz="2800" dirty="0"/>
          </a:p>
          <a:p>
            <a:r>
              <a:rPr lang="en-US" sz="2800" dirty="0">
                <a:latin typeface="Avenir Next Medium"/>
              </a:rPr>
              <a:t>That may look like:</a:t>
            </a:r>
            <a:endParaRPr lang="en-US" sz="2800" dirty="0"/>
          </a:p>
          <a:p>
            <a:r>
              <a:rPr lang="en-US" sz="2800" dirty="0">
                <a:latin typeface="Avenir Next Medium"/>
              </a:rPr>
              <a:t>15-30 minute videos, with questions in between would be best.</a:t>
            </a:r>
            <a:endParaRPr lang="en-US" sz="2800" dirty="0"/>
          </a:p>
          <a:p>
            <a:r>
              <a:rPr lang="en-US" sz="2800" dirty="0">
                <a:latin typeface="Avenir Next Medium"/>
              </a:rPr>
              <a:t>Understandably that is a lot of editing so breaking it up into hour long videos is good if there is a way for learners to pause and return to the content</a:t>
            </a:r>
            <a:endParaRPr lang="en-US" sz="2800" dirty="0"/>
          </a:p>
        </p:txBody>
      </p:sp>
    </p:spTree>
    <p:extLst>
      <p:ext uri="{BB962C8B-B14F-4D97-AF65-F5344CB8AC3E}">
        <p14:creationId xmlns:p14="http://schemas.microsoft.com/office/powerpoint/2010/main" val="60120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FC38-BFD7-BA08-5A7A-B9482FFB5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C91EF-5920-E6FC-7990-BD19DD603CEA}"/>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3EE0FC9C-C6B5-76DA-75A8-78572300165D}"/>
              </a:ext>
            </a:extLst>
          </p:cNvPr>
          <p:cNvSpPr>
            <a:spLocks noGrp="1"/>
          </p:cNvSpPr>
          <p:nvPr>
            <p:ph idx="1"/>
          </p:nvPr>
        </p:nvSpPr>
        <p:spPr/>
        <p:txBody>
          <a:bodyPr/>
          <a:lstStyle/>
          <a:p>
            <a:r>
              <a:rPr lang="en-US" sz="2800">
                <a:latin typeface="Avenir Next Medium"/>
              </a:rPr>
              <a:t>Even after all you can do to make a training, consider everyone's' memory capacity</a:t>
            </a:r>
            <a:endParaRPr lang="en-US" sz="2800"/>
          </a:p>
          <a:p>
            <a:r>
              <a:rPr lang="en-US" sz="2800">
                <a:latin typeface="Avenir Next Medium"/>
              </a:rPr>
              <a:t>On average, it is estimated 50% of what is learned, is immediately forgotten </a:t>
            </a:r>
            <a:endParaRPr lang="en-US" sz="2800"/>
          </a:p>
          <a:p>
            <a:r>
              <a:rPr lang="en-US" sz="2800">
                <a:latin typeface="Avenir Next Medium"/>
              </a:rPr>
              <a:t>Spaced Learning helps retain what is taught</a:t>
            </a:r>
            <a:endParaRPr lang="en-US" sz="2800"/>
          </a:p>
          <a:p>
            <a:endParaRPr lang="en-US"/>
          </a:p>
        </p:txBody>
      </p:sp>
    </p:spTree>
    <p:extLst>
      <p:ext uri="{BB962C8B-B14F-4D97-AF65-F5344CB8AC3E}">
        <p14:creationId xmlns:p14="http://schemas.microsoft.com/office/powerpoint/2010/main" val="2884662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F14E-4D5A-5261-C914-605A4714A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61A5F-F351-2197-176E-F1BFF3DEB739}"/>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508A2132-5F7F-B03D-3665-DDCD3F9283D6}"/>
              </a:ext>
            </a:extLst>
          </p:cNvPr>
          <p:cNvSpPr>
            <a:spLocks noGrp="1"/>
          </p:cNvSpPr>
          <p:nvPr>
            <p:ph idx="1"/>
          </p:nvPr>
        </p:nvSpPr>
        <p:spPr/>
        <p:txBody>
          <a:bodyPr/>
          <a:lstStyle/>
          <a:p>
            <a:endParaRPr lang="en-US"/>
          </a:p>
          <a:p>
            <a:endParaRPr lang="en-US"/>
          </a:p>
        </p:txBody>
      </p:sp>
      <p:pic>
        <p:nvPicPr>
          <p:cNvPr id="5" name="Picture 4">
            <a:extLst>
              <a:ext uri="{FF2B5EF4-FFF2-40B4-BE49-F238E27FC236}">
                <a16:creationId xmlns:a16="http://schemas.microsoft.com/office/drawing/2014/main" id="{34791A8F-0512-D1BC-591A-DA7D7DC6BACD}"/>
              </a:ext>
            </a:extLst>
          </p:cNvPr>
          <p:cNvPicPr>
            <a:picLocks noChangeAspect="1"/>
          </p:cNvPicPr>
          <p:nvPr/>
        </p:nvPicPr>
        <p:blipFill>
          <a:blip r:embed="rId2"/>
          <a:stretch>
            <a:fillRect/>
          </a:stretch>
        </p:blipFill>
        <p:spPr>
          <a:xfrm>
            <a:off x="1578147" y="1711476"/>
            <a:ext cx="8146707" cy="4602239"/>
          </a:xfrm>
          <a:prstGeom prst="rect">
            <a:avLst/>
          </a:prstGeom>
        </p:spPr>
      </p:pic>
    </p:spTree>
    <p:extLst>
      <p:ext uri="{BB962C8B-B14F-4D97-AF65-F5344CB8AC3E}">
        <p14:creationId xmlns:p14="http://schemas.microsoft.com/office/powerpoint/2010/main" val="3903923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A4EC-2E42-A0E8-FDEC-392F1199EDDB}"/>
              </a:ext>
            </a:extLst>
          </p:cNvPr>
          <p:cNvSpPr>
            <a:spLocks noGrp="1"/>
          </p:cNvSpPr>
          <p:nvPr>
            <p:ph type="title"/>
          </p:nvPr>
        </p:nvSpPr>
        <p:spPr/>
        <p:txBody>
          <a:bodyPr/>
          <a:lstStyle/>
          <a:p>
            <a:r>
              <a:rPr lang="en-US">
                <a:latin typeface="Avenir Next Demi Bold"/>
              </a:rPr>
              <a:t>TRAINING LOCATION</a:t>
            </a:r>
            <a:endParaRPr lang="en-US"/>
          </a:p>
        </p:txBody>
      </p:sp>
      <p:sp>
        <p:nvSpPr>
          <p:cNvPr id="3" name="Content Placeholder 2">
            <a:extLst>
              <a:ext uri="{FF2B5EF4-FFF2-40B4-BE49-F238E27FC236}">
                <a16:creationId xmlns:a16="http://schemas.microsoft.com/office/drawing/2014/main" id="{1AF46300-3E89-73C5-B3C8-FC6888E155E5}"/>
              </a:ext>
            </a:extLst>
          </p:cNvPr>
          <p:cNvSpPr>
            <a:spLocks noGrp="1"/>
          </p:cNvSpPr>
          <p:nvPr>
            <p:ph idx="1"/>
          </p:nvPr>
        </p:nvSpPr>
        <p:spPr/>
        <p:txBody>
          <a:bodyPr/>
          <a:lstStyle/>
          <a:p>
            <a:r>
              <a:rPr lang="en-US" sz="2400">
                <a:latin typeface="Avenir Next Medium"/>
              </a:rPr>
              <a:t>There is evidence showing that information retention for all neurotypes is also affected by location</a:t>
            </a:r>
          </a:p>
          <a:p>
            <a:r>
              <a:rPr lang="en-US" sz="2400">
                <a:latin typeface="Avenir Next Medium"/>
              </a:rPr>
              <a:t>Employees are more likely to remember information in the spot they learned that information</a:t>
            </a:r>
          </a:p>
          <a:p>
            <a:r>
              <a:rPr lang="en-US" sz="2400">
                <a:latin typeface="Avenir Next Medium"/>
              </a:rPr>
              <a:t>This means that procedures should be taught in the spot they will be used</a:t>
            </a:r>
          </a:p>
        </p:txBody>
      </p:sp>
    </p:spTree>
    <p:extLst>
      <p:ext uri="{BB962C8B-B14F-4D97-AF65-F5344CB8AC3E}">
        <p14:creationId xmlns:p14="http://schemas.microsoft.com/office/powerpoint/2010/main" val="2242940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626F-C531-CA6A-D3EF-4D5615E15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88E6D-DCB0-D367-0997-76681D91CA60}"/>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68516240-9DF5-8818-C6A3-D7FAA28DED8A}"/>
              </a:ext>
            </a:extLst>
          </p:cNvPr>
          <p:cNvSpPr>
            <a:spLocks noGrp="1"/>
          </p:cNvSpPr>
          <p:nvPr>
            <p:ph idx="1"/>
          </p:nvPr>
        </p:nvSpPr>
        <p:spPr/>
        <p:txBody>
          <a:bodyPr/>
          <a:lstStyle/>
          <a:p>
            <a:r>
              <a:rPr lang="en-US" sz="2800">
                <a:latin typeface="Avenir Next Medium"/>
              </a:rPr>
              <a:t>How can you improve your safety training?</a:t>
            </a:r>
          </a:p>
          <a:p>
            <a:r>
              <a:rPr lang="en-US" sz="2800">
                <a:latin typeface="Avenir Next Medium"/>
              </a:rPr>
              <a:t>We created a checklist for you to discuss with your employees and apply to your trainings.</a:t>
            </a:r>
            <a:endParaRPr lang="en-US" sz="2800"/>
          </a:p>
        </p:txBody>
      </p:sp>
    </p:spTree>
    <p:extLst>
      <p:ext uri="{BB962C8B-B14F-4D97-AF65-F5344CB8AC3E}">
        <p14:creationId xmlns:p14="http://schemas.microsoft.com/office/powerpoint/2010/main" val="225250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DB68-B5C3-0838-17E5-0B1DE188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40F23-B291-49C7-5323-F3BE85D11BB1}"/>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170E23EF-1B5D-3A8E-B342-8ADBD9599160}"/>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Is there anything specific from this training that would be beneficial for your safety trainings?</a:t>
            </a:r>
            <a:endParaRPr lang="en-US" sz="2400"/>
          </a:p>
        </p:txBody>
      </p:sp>
    </p:spTree>
    <p:extLst>
      <p:ext uri="{BB962C8B-B14F-4D97-AF65-F5344CB8AC3E}">
        <p14:creationId xmlns:p14="http://schemas.microsoft.com/office/powerpoint/2010/main" val="2676656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pPr marL="571500" indent="-571500">
              <a:buFont typeface="Arial" panose="020B0604020202020204" pitchFamily="34" charset="0"/>
              <a:buChar char="•"/>
            </a:pPr>
            <a:r>
              <a:rPr lang="en-US" dirty="0"/>
              <a:t>SUMMARY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960527" y="1517583"/>
            <a:ext cx="10445780" cy="3170327"/>
          </a:xfrm>
        </p:spPr>
        <p:txBody>
          <a:bodyPr>
            <a:noAutofit/>
          </a:bodyPr>
          <a:lstStyle/>
          <a:p>
            <a:r>
              <a:rPr lang="en-US" sz="2800" dirty="0"/>
              <a:t>Maintain traction and the right amount of friction</a:t>
            </a:r>
          </a:p>
          <a:p>
            <a:r>
              <a:rPr lang="en-US" sz="2800" dirty="0"/>
              <a:t>Choose the right flooring and footwear</a:t>
            </a:r>
          </a:p>
          <a:p>
            <a:r>
              <a:rPr lang="en-US" sz="2800" dirty="0"/>
              <a:t>Ingrain good housekeeping and preventive maintenance in workplace culture</a:t>
            </a:r>
          </a:p>
          <a:p>
            <a:r>
              <a:rPr lang="en-US" sz="2800" dirty="0"/>
              <a:t>Inspect and document</a:t>
            </a:r>
          </a:p>
        </p:txBody>
      </p:sp>
      <p:pic>
        <p:nvPicPr>
          <p:cNvPr id="5" name="Picture 4">
            <a:extLst>
              <a:ext uri="{FF2B5EF4-FFF2-40B4-BE49-F238E27FC236}">
                <a16:creationId xmlns:a16="http://schemas.microsoft.com/office/drawing/2014/main" id="{A09ECDA2-A760-1D16-9F21-FFFB73A53A71}"/>
              </a:ext>
            </a:extLst>
          </p:cNvPr>
          <p:cNvPicPr>
            <a:picLocks noChangeAspect="1"/>
          </p:cNvPicPr>
          <p:nvPr/>
        </p:nvPicPr>
        <p:blipFill>
          <a:blip r:embed="rId2"/>
          <a:stretch>
            <a:fillRect/>
          </a:stretch>
        </p:blipFill>
        <p:spPr>
          <a:xfrm>
            <a:off x="3621192" y="4415320"/>
            <a:ext cx="4230420" cy="2058042"/>
          </a:xfrm>
          <a:prstGeom prst="rect">
            <a:avLst/>
          </a:prstGeom>
        </p:spPr>
      </p:pic>
      <p:pic>
        <p:nvPicPr>
          <p:cNvPr id="6" name="Picture 5">
            <a:extLst>
              <a:ext uri="{FF2B5EF4-FFF2-40B4-BE49-F238E27FC236}">
                <a16:creationId xmlns:a16="http://schemas.microsoft.com/office/drawing/2014/main" id="{0295CC47-295B-0A20-8751-8CDC6C885757}"/>
              </a:ext>
            </a:extLst>
          </p:cNvPr>
          <p:cNvPicPr>
            <a:picLocks noChangeAspect="1"/>
          </p:cNvPicPr>
          <p:nvPr/>
        </p:nvPicPr>
        <p:blipFill>
          <a:blip r:embed="rId3"/>
          <a:stretch>
            <a:fillRect/>
          </a:stretch>
        </p:blipFill>
        <p:spPr>
          <a:xfrm>
            <a:off x="8105100" y="4086707"/>
            <a:ext cx="4086900" cy="2715269"/>
          </a:xfrm>
          <a:prstGeom prst="rect">
            <a:avLst/>
          </a:prstGeom>
        </p:spPr>
      </p:pic>
      <p:pic>
        <p:nvPicPr>
          <p:cNvPr id="7" name="Picture 6">
            <a:extLst>
              <a:ext uri="{FF2B5EF4-FFF2-40B4-BE49-F238E27FC236}">
                <a16:creationId xmlns:a16="http://schemas.microsoft.com/office/drawing/2014/main" id="{761D5736-0F82-9CC6-ABFA-2F3E50992D72}"/>
              </a:ext>
            </a:extLst>
          </p:cNvPr>
          <p:cNvPicPr>
            <a:picLocks noChangeAspect="1"/>
          </p:cNvPicPr>
          <p:nvPr/>
        </p:nvPicPr>
        <p:blipFill>
          <a:blip r:embed="rId4"/>
          <a:stretch>
            <a:fillRect/>
          </a:stretch>
        </p:blipFill>
        <p:spPr>
          <a:xfrm>
            <a:off x="0" y="4521606"/>
            <a:ext cx="3367705" cy="2058042"/>
          </a:xfrm>
          <a:prstGeom prst="rect">
            <a:avLst/>
          </a:prstGeom>
        </p:spPr>
      </p:pic>
    </p:spTree>
    <p:extLst>
      <p:ext uri="{BB962C8B-B14F-4D97-AF65-F5344CB8AC3E}">
        <p14:creationId xmlns:p14="http://schemas.microsoft.com/office/powerpoint/2010/main" val="3225878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9D5F-947A-B93A-42EE-5C14EEFC0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9AE8E-FFD0-D23E-EAA4-274A5C357042}"/>
              </a:ext>
            </a:extLst>
          </p:cNvPr>
          <p:cNvSpPr>
            <a:spLocks noGrp="1"/>
          </p:cNvSpPr>
          <p:nvPr>
            <p:ph type="title"/>
          </p:nvPr>
        </p:nvSpPr>
        <p:spPr>
          <a:xfrm>
            <a:off x="1512000" y="492508"/>
            <a:ext cx="10168179" cy="704963"/>
          </a:xfrm>
        </p:spPr>
        <p:txBody>
          <a:bodyPr/>
          <a:lstStyle/>
          <a:p>
            <a:r>
              <a:rPr lang="en-US"/>
              <a:t>SUMMARY</a:t>
            </a:r>
          </a:p>
        </p:txBody>
      </p:sp>
      <p:sp>
        <p:nvSpPr>
          <p:cNvPr id="3" name="Content Placeholder 2">
            <a:extLst>
              <a:ext uri="{FF2B5EF4-FFF2-40B4-BE49-F238E27FC236}">
                <a16:creationId xmlns:a16="http://schemas.microsoft.com/office/drawing/2014/main" id="{ED229EC1-2713-7C64-522D-3E4982B3DA7C}"/>
              </a:ext>
            </a:extLst>
          </p:cNvPr>
          <p:cNvSpPr>
            <a:spLocks noGrp="1"/>
          </p:cNvSpPr>
          <p:nvPr>
            <p:ph idx="1"/>
          </p:nvPr>
        </p:nvSpPr>
        <p:spPr>
          <a:xfrm>
            <a:off x="873110" y="1235262"/>
            <a:ext cx="10445780" cy="4404885"/>
          </a:xfrm>
        </p:spPr>
        <p:txBody>
          <a:bodyPr>
            <a:noAutofit/>
          </a:bodyPr>
          <a:lstStyle/>
          <a:p>
            <a:pPr marL="0" indent="0">
              <a:buNone/>
            </a:pPr>
            <a:endParaRPr lang="en-US" sz="2800">
              <a:latin typeface="Avenir Next" panose="020B0503020202020204" pitchFamily="34" charset="0"/>
            </a:endParaRPr>
          </a:p>
          <a:p>
            <a:r>
              <a:rPr lang="en-US" sz="2800">
                <a:latin typeface="Avenir Next"/>
              </a:rPr>
              <a:t>Remember all considerations </a:t>
            </a:r>
            <a:r>
              <a:rPr lang="en-US" sz="2800" dirty="0">
                <a:latin typeface="Avenir Next"/>
              </a:rPr>
              <a:t>and accommodations supporting a diverse workforce</a:t>
            </a:r>
          </a:p>
          <a:p>
            <a:r>
              <a:rPr lang="en-US" sz="2800" dirty="0">
                <a:latin typeface="Avenir Next"/>
              </a:rPr>
              <a:t>When creating trainings, remember to consider the needs of all your employees to improve retention</a:t>
            </a:r>
            <a:endParaRPr lang="en-US" sz="2800" dirty="0">
              <a:latin typeface="Avenir Next" panose="020B0503020202020204" pitchFamily="34" charset="0"/>
            </a:endParaRPr>
          </a:p>
        </p:txBody>
      </p:sp>
    </p:spTree>
    <p:extLst>
      <p:ext uri="{BB962C8B-B14F-4D97-AF65-F5344CB8AC3E}">
        <p14:creationId xmlns:p14="http://schemas.microsoft.com/office/powerpoint/2010/main" val="2189709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18E-2658-4F43-8A12-0AF35FEED0A2}"/>
              </a:ext>
            </a:extLst>
          </p:cNvPr>
          <p:cNvSpPr>
            <a:spLocks noGrp="1"/>
          </p:cNvSpPr>
          <p:nvPr>
            <p:ph type="title"/>
          </p:nvPr>
        </p:nvSpPr>
        <p:spPr/>
        <p:txBody>
          <a:bodyPr/>
          <a:lstStyle/>
          <a:p>
            <a:r>
              <a:rPr lang="en-US" dirty="0"/>
              <a:t>Thank You </a:t>
            </a:r>
            <a:r>
              <a:rPr lang="mr-IN" dirty="0"/>
              <a:t>–</a:t>
            </a:r>
            <a:r>
              <a:rPr lang="en-US" dirty="0"/>
              <a:t> stay safe and healthy!</a:t>
            </a:r>
          </a:p>
        </p:txBody>
      </p:sp>
      <p:pic>
        <p:nvPicPr>
          <p:cNvPr id="5" name="Picture Placeholder 4" descr="incompass with tagline cmyk.png"/>
          <p:cNvPicPr>
            <a:picLocks noGrp="1" noChangeAspect="1"/>
          </p:cNvPicPr>
          <p:nvPr>
            <p:ph type="pic" idx="1"/>
          </p:nvPr>
        </p:nvPicPr>
        <p:blipFill>
          <a:blip r:embed="rId2">
            <a:extLst>
              <a:ext uri="{28A0092B-C50C-407E-A947-70E740481C1C}">
                <a14:useLocalDpi xmlns:a14="http://schemas.microsoft.com/office/drawing/2010/main" val="0"/>
              </a:ext>
            </a:extLst>
          </a:blip>
          <a:srcRect t="-32385" b="-32385"/>
          <a:stretch>
            <a:fillRect/>
          </a:stretch>
        </p:blipFill>
        <p:spPr>
          <a:xfrm>
            <a:off x="3865208" y="911978"/>
            <a:ext cx="7663501" cy="5034045"/>
          </a:xfrm>
        </p:spPr>
      </p:pic>
      <p:sp>
        <p:nvSpPr>
          <p:cNvPr id="4" name="Text Placeholder 3">
            <a:extLst>
              <a:ext uri="{FF2B5EF4-FFF2-40B4-BE49-F238E27FC236}">
                <a16:creationId xmlns:a16="http://schemas.microsoft.com/office/drawing/2014/main" id="{6A13B772-3EE1-5249-87B3-B86711C34282}"/>
              </a:ext>
            </a:extLst>
          </p:cNvPr>
          <p:cNvSpPr>
            <a:spLocks noGrp="1"/>
          </p:cNvSpPr>
          <p:nvPr>
            <p:ph type="body" sz="half" idx="2"/>
          </p:nvPr>
        </p:nvSpPr>
        <p:spPr/>
        <p:txBody>
          <a:bodyPr/>
          <a:lstStyle/>
          <a:p>
            <a:endParaRPr lang="en-US" dirty="0"/>
          </a:p>
          <a:p>
            <a:r>
              <a:rPr lang="en-US" dirty="0"/>
              <a:t>Incompass Michigan remains committed to being a trusted resource for getting connected and staying informed.</a:t>
            </a:r>
          </a:p>
        </p:txBody>
      </p:sp>
    </p:spTree>
    <p:extLst>
      <p:ext uri="{BB962C8B-B14F-4D97-AF65-F5344CB8AC3E}">
        <p14:creationId xmlns:p14="http://schemas.microsoft.com/office/powerpoint/2010/main" val="2209042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dirty="0"/>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405362"/>
            <a:ext cx="7747363" cy="6047276"/>
          </a:xfrm>
        </p:spPr>
        <p:txBody>
          <a:bodyPr>
            <a:normAutofit/>
          </a:bodyPr>
          <a:lstStyle/>
          <a:p>
            <a:pPr marL="0" indent="0">
              <a:buNone/>
            </a:pPr>
            <a:endParaRPr lang="en-US" dirty="0"/>
          </a:p>
          <a:p>
            <a:r>
              <a:rPr lang="en-US" dirty="0"/>
              <a:t>Midwest Employers Casualty Company, “Preventing Slips, Trips, and Falls”</a:t>
            </a:r>
          </a:p>
          <a:p>
            <a:r>
              <a:rPr lang="en-US" dirty="0"/>
              <a:t>MIOSHA General Industry Standard, “Part 2, Walking-Working Surfaces”</a:t>
            </a:r>
          </a:p>
          <a:p>
            <a:r>
              <a:rPr lang="en-US" dirty="0"/>
              <a:t>MIOSHA Fact Sheet, “Fall Prevention”</a:t>
            </a:r>
          </a:p>
          <a:p>
            <a:pPr lvl="1"/>
            <a:r>
              <a:rPr lang="en-US" dirty="0"/>
              <a:t>https://</a:t>
            </a:r>
            <a:r>
              <a:rPr lang="en-US" dirty="0" err="1"/>
              <a:t>www.michigan.gov</a:t>
            </a:r>
            <a:r>
              <a:rPr lang="en-US" dirty="0"/>
              <a:t>/</a:t>
            </a:r>
            <a:r>
              <a:rPr lang="en-US" dirty="0" err="1"/>
              <a:t>leo</a:t>
            </a:r>
            <a:r>
              <a:rPr lang="en-US" dirty="0"/>
              <a:t>/bureaus-agencies/</a:t>
            </a:r>
            <a:r>
              <a:rPr lang="en-US" dirty="0" err="1"/>
              <a:t>miosha</a:t>
            </a:r>
            <a:r>
              <a:rPr lang="en-US" dirty="0"/>
              <a:t>/topics/fall-prevention</a:t>
            </a:r>
          </a:p>
          <a:p>
            <a:r>
              <a:rPr lang="en-US" dirty="0"/>
              <a:t>National Flooring Institute, “Slip and Fall Quick Facts”</a:t>
            </a:r>
          </a:p>
          <a:p>
            <a:pPr lvl="1"/>
            <a:r>
              <a:rPr lang="en-US" dirty="0"/>
              <a:t>https://</a:t>
            </a:r>
            <a:r>
              <a:rPr lang="en-US" dirty="0" err="1"/>
              <a:t>nfsi.org</a:t>
            </a:r>
            <a:r>
              <a:rPr lang="en-US" dirty="0"/>
              <a:t>/</a:t>
            </a:r>
            <a:r>
              <a:rPr lang="en-US" dirty="0" err="1"/>
              <a:t>nfsi</a:t>
            </a:r>
            <a:r>
              <a:rPr lang="en-US" dirty="0"/>
              <a:t>-research/quick-facts/</a:t>
            </a:r>
          </a:p>
          <a:p>
            <a:r>
              <a:rPr lang="en-US" dirty="0"/>
              <a:t>OSHA Blog, “Preventing Workplace Trip Hazards”</a:t>
            </a:r>
          </a:p>
          <a:p>
            <a:pPr lvl="1"/>
            <a:r>
              <a:rPr lang="en-US" dirty="0"/>
              <a:t>https://</a:t>
            </a:r>
            <a:r>
              <a:rPr lang="en-US" dirty="0" err="1"/>
              <a:t>www.osha.com</a:t>
            </a:r>
            <a:r>
              <a:rPr lang="en-US" dirty="0"/>
              <a:t>/blog/slips-trips-falls-prevention</a:t>
            </a: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dirty="0"/>
          </a:p>
          <a:p>
            <a:endParaRPr lang="en-US" dirty="0"/>
          </a:p>
        </p:txBody>
      </p:sp>
    </p:spTree>
    <p:extLst>
      <p:ext uri="{BB962C8B-B14F-4D97-AF65-F5344CB8AC3E}">
        <p14:creationId xmlns:p14="http://schemas.microsoft.com/office/powerpoint/2010/main" val="303707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3200" dirty="0">
                <a:latin typeface="Avenir Next Medium"/>
              </a:rPr>
              <a:t>OSHA’s recommended practices for safety and health programs present a step-by-step approach to implementing a safety and health program, built around seven core elements that make up a successful program.</a:t>
            </a:r>
          </a:p>
          <a:p>
            <a:r>
              <a:rPr lang="en-US" sz="3200" dirty="0">
                <a:latin typeface="Avenir Next Medium"/>
              </a:rPr>
              <a:t>The main goal of safety and health programs is to prevent workplace injuries, illnesses, and deaths, as well as the suffering and financial hardship these events can cause for workers, their families, and employers</a:t>
            </a:r>
            <a:r>
              <a:rPr lang="en-US" dirty="0">
                <a:latin typeface="Avenir Next Medium"/>
              </a:rPr>
              <a:t>.</a:t>
            </a:r>
            <a:r>
              <a:rPr lang="en-US" dirty="0">
                <a:solidFill>
                  <a:schemeClr val="tx2">
                    <a:lumMod val="76000"/>
                  </a:schemeClr>
                </a:solidFill>
                <a:latin typeface="Avenir Next Medium"/>
              </a:rPr>
              <a:t> </a:t>
            </a:r>
            <a:endParaRPr lang="en-US" sz="2200" dirty="0">
              <a:solidFill>
                <a:schemeClr val="tx2">
                  <a:lumMod val="76000"/>
                </a:schemeClr>
              </a:solidFill>
              <a:latin typeface="Avenir Next Medium"/>
            </a:endParaRPr>
          </a:p>
        </p:txBody>
      </p:sp>
    </p:spTree>
    <p:extLst>
      <p:ext uri="{BB962C8B-B14F-4D97-AF65-F5344CB8AC3E}">
        <p14:creationId xmlns:p14="http://schemas.microsoft.com/office/powerpoint/2010/main" val="717822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6E56-35E9-AD5C-2A29-BA05CB3C2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1743-524F-4969-EC41-AA0EAB738A41}"/>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77EE82C8-E2B8-A306-E3E6-C1BA3D2769F1}"/>
              </a:ext>
            </a:extLst>
          </p:cNvPr>
          <p:cNvSpPr>
            <a:spLocks noGrp="1"/>
          </p:cNvSpPr>
          <p:nvPr>
            <p:ph idx="1"/>
          </p:nvPr>
        </p:nvSpPr>
        <p:spPr>
          <a:xfrm>
            <a:off x="3822651" y="581973"/>
            <a:ext cx="7747363" cy="6047276"/>
          </a:xfrm>
        </p:spPr>
        <p:txBody>
          <a:bodyPr>
            <a:normAutofit/>
          </a:bodyPr>
          <a:lstStyle/>
          <a:p>
            <a:pPr marL="0" indent="0">
              <a:buNone/>
            </a:pPr>
            <a:endParaRPr lang="en-US"/>
          </a:p>
          <a:p>
            <a:r>
              <a:rPr lang="en-US">
                <a:latin typeface="Avenir Next Medium"/>
              </a:rPr>
              <a:t>Honeybourne, Victoria. (2020). The Neurodiverse Workplace: An Employer’s Guide to Managing and Working with Neurodivergent Employees, Clients and Customers. Jessica Kingsley Publishers: London &amp; Philadelphia, PA.</a:t>
            </a:r>
            <a:endParaRPr lang="en-US"/>
          </a:p>
          <a:p>
            <a:r>
              <a:rPr lang="en-US" err="1">
                <a:latin typeface="Avenir Next Medium"/>
              </a:rPr>
              <a:t>Praslova</a:t>
            </a:r>
            <a:r>
              <a:rPr lang="en-US">
                <a:latin typeface="Avenir Next Medium"/>
              </a:rPr>
              <a:t>, Ludmila N. (2024). The Canary Code: A Guide to Neurodiversity, Dignity, And Intersectional Belonging At Work. Berrett-Koehler Publishers, Inc.: Oakland, CA.</a:t>
            </a:r>
            <a:endParaRPr lang="en-US"/>
          </a:p>
          <a:p>
            <a:r>
              <a:rPr lang="en-US">
                <a:latin typeface="Avenir Next Medium"/>
              </a:rPr>
              <a:t>Thompson, E. (2023) A Hidden Force: Unlocking the Potential of Neurodiversity at Work. Fast Company Press: New York. </a:t>
            </a:r>
          </a:p>
          <a:p>
            <a:r>
              <a:rPr lang="en-US">
                <a:latin typeface="Avenir Next Medium"/>
                <a:hlinkClick r:id="rId2"/>
              </a:rPr>
              <a:t>https://www.cnsnevada.com/what-is-the-memory-capacity-of-a-human-brain/</a:t>
            </a:r>
          </a:p>
          <a:p>
            <a:pPr marL="0" indent="0">
              <a:buNone/>
            </a:pPr>
            <a:br>
              <a:rPr lang="en-US"/>
            </a:br>
            <a:endParaRPr lang="en-US"/>
          </a:p>
          <a:p>
            <a:r>
              <a:rPr lang="en-US">
                <a:latin typeface="Avenir Next Medium"/>
              </a:rPr>
              <a:t> NEUROINCLUSIVE LEARNING QUICK START PACKET BY TRACEY KING</a:t>
            </a:r>
            <a:endParaRPr lang="en-US"/>
          </a:p>
          <a:p>
            <a:endParaRPr lang="en-US">
              <a:latin typeface="Avenir Next Medium"/>
            </a:endParaRPr>
          </a:p>
          <a:p>
            <a:endParaRPr lang="en-US">
              <a:latin typeface="Avenir Next Medium"/>
            </a:endParaRPr>
          </a:p>
        </p:txBody>
      </p:sp>
      <p:sp>
        <p:nvSpPr>
          <p:cNvPr id="4" name="Text Placeholder 3">
            <a:extLst>
              <a:ext uri="{FF2B5EF4-FFF2-40B4-BE49-F238E27FC236}">
                <a16:creationId xmlns:a16="http://schemas.microsoft.com/office/drawing/2014/main" id="{340BBF73-7D07-6FD0-263C-87D9C04DFA8B}"/>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20070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D21D-8652-9C3C-C3A0-440DA9177A7C}"/>
              </a:ext>
            </a:extLst>
          </p:cNvPr>
          <p:cNvSpPr>
            <a:spLocks noGrp="1"/>
          </p:cNvSpPr>
          <p:nvPr>
            <p:ph type="title"/>
          </p:nvPr>
        </p:nvSpPr>
        <p:spPr/>
        <p:txBody>
          <a:bodyPr/>
          <a:lstStyle/>
          <a:p>
            <a:r>
              <a:rPr lang="en-US">
                <a:latin typeface="Avenir Next Demi Bold"/>
              </a:rPr>
              <a:t>Schedule a free training with us!</a:t>
            </a:r>
            <a:endParaRPr lang="en-US"/>
          </a:p>
        </p:txBody>
      </p:sp>
      <p:sp>
        <p:nvSpPr>
          <p:cNvPr id="3" name="Content Placeholder 2">
            <a:extLst>
              <a:ext uri="{FF2B5EF4-FFF2-40B4-BE49-F238E27FC236}">
                <a16:creationId xmlns:a16="http://schemas.microsoft.com/office/drawing/2014/main" id="{83634F84-4402-A0F8-D73D-00ADA4251DD1}"/>
              </a:ext>
            </a:extLst>
          </p:cNvPr>
          <p:cNvSpPr>
            <a:spLocks noGrp="1"/>
          </p:cNvSpPr>
          <p:nvPr>
            <p:ph idx="1"/>
          </p:nvPr>
        </p:nvSpPr>
        <p:spPr/>
        <p:txBody>
          <a:bodyPr/>
          <a:lstStyle/>
          <a:p>
            <a:r>
              <a:rPr lang="en-US">
                <a:latin typeface="Avenir Next Medium"/>
              </a:rPr>
              <a:t>Contact us if you wish to have Todd and Katie conduct a free training!</a:t>
            </a:r>
          </a:p>
          <a:p>
            <a:r>
              <a:rPr lang="en-US">
                <a:latin typeface="Avenir Next Medium"/>
              </a:rPr>
              <a:t>Let us know the following information</a:t>
            </a:r>
          </a:p>
          <a:p>
            <a:pPr lvl="1">
              <a:spcAft>
                <a:spcPts val="0"/>
              </a:spcAft>
              <a:buFont typeface="Courier New" pitchFamily="18" charset="2"/>
              <a:buChar char="o"/>
            </a:pPr>
            <a:r>
              <a:rPr lang="en-US">
                <a:latin typeface="Avenir Next Medium"/>
              </a:rPr>
              <a:t>Date, time and length of training</a:t>
            </a:r>
          </a:p>
          <a:p>
            <a:pPr lvl="1">
              <a:buFont typeface="Courier New" pitchFamily="18" charset="2"/>
              <a:buChar char="o"/>
            </a:pPr>
            <a:r>
              <a:rPr lang="en-US">
                <a:latin typeface="Avenir Next Medium"/>
              </a:rPr>
              <a:t>Desired training content </a:t>
            </a:r>
          </a:p>
          <a:p>
            <a:pPr lvl="1">
              <a:buFont typeface="Courier New" pitchFamily="18" charset="2"/>
              <a:buChar char="o"/>
            </a:pPr>
            <a:r>
              <a:rPr lang="en-US">
                <a:latin typeface="Avenir Next Medium"/>
              </a:rPr>
              <a:t>How many attendees will be at this training</a:t>
            </a:r>
          </a:p>
          <a:p>
            <a:r>
              <a:rPr lang="en-US">
                <a:latin typeface="Avenir Next Medium"/>
              </a:rPr>
              <a:t>Katie Kinde – </a:t>
            </a:r>
            <a:r>
              <a:rPr lang="en-US">
                <a:latin typeface="Avenir Next Medium"/>
                <a:hlinkClick r:id="rId2"/>
              </a:rPr>
              <a:t>kkinde@incompassmi.org</a:t>
            </a:r>
            <a:r>
              <a:rPr lang="en-US">
                <a:latin typeface="Avenir Next Medium"/>
              </a:rPr>
              <a:t> </a:t>
            </a:r>
            <a:endParaRPr lang="en-US"/>
          </a:p>
        </p:txBody>
      </p:sp>
    </p:spTree>
    <p:extLst>
      <p:ext uri="{BB962C8B-B14F-4D97-AF65-F5344CB8AC3E}">
        <p14:creationId xmlns:p14="http://schemas.microsoft.com/office/powerpoint/2010/main" val="2413411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585010"/>
            <a:ext cx="2834640" cy="2377440"/>
          </a:xfrm>
        </p:spPr>
        <p:txBody>
          <a:bodyPr>
            <a:normAutofit fontScale="90000"/>
          </a:bodyPr>
          <a:lstStyle/>
          <a:p>
            <a:r>
              <a:rPr lang="en-US" dirty="0"/>
              <a:t>INTOUCH SAFETY</a:t>
            </a:r>
            <a:br>
              <a:rPr lang="en-US" dirty="0"/>
            </a:br>
            <a:br>
              <a:rPr lang="en-US" dirty="0"/>
            </a:br>
            <a:r>
              <a:rPr lang="en-US" dirty="0"/>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r>
              <a:rPr lang="en-US" sz="2400" dirty="0"/>
              <a:t>This material was prepared under a Consultation Education and Training (CET) Grant, awarded by the Michigan Occupational Safety and Health Administration (MIOSHA).  </a:t>
            </a:r>
          </a:p>
          <a:p>
            <a:r>
              <a:rPr lang="en-US" sz="2400" dirty="0"/>
              <a:t>MIOSHA is a part of the Department of Labor and Economic Opportunity (LEO).  </a:t>
            </a:r>
          </a:p>
          <a:p>
            <a:r>
              <a:rPr lang="en-US" sz="2400" dirty="0"/>
              <a:t>Points of view or opinions stated in this document do not necessarily reflect the view or policies of LEO.</a:t>
            </a:r>
            <a:endParaRPr lang="en-US" b="1" i="1" dirty="0"/>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dirty="0"/>
          </a:p>
          <a:p>
            <a:endParaRPr lang="en-US" dirty="0"/>
          </a:p>
        </p:txBody>
      </p:sp>
    </p:spTree>
    <p:extLst>
      <p:ext uri="{BB962C8B-B14F-4D97-AF65-F5344CB8AC3E}">
        <p14:creationId xmlns:p14="http://schemas.microsoft.com/office/powerpoint/2010/main" val="15397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dirty="0">
                <a:latin typeface="Avenir Next Medium"/>
              </a:rPr>
              <a:t>The recommended practices use a proactive approach to managing workplace safety and health. </a:t>
            </a:r>
          </a:p>
          <a:p>
            <a:r>
              <a:rPr lang="en-US" sz="3200" dirty="0">
                <a:latin typeface="Avenir Next Medium"/>
              </a:rPr>
              <a:t>Traditional approaches are often reactive – problems are addressed only after a worker is injured or becomes sick, a new standard or regulation is published, or an outside inspection finds a problem that must be fixed. </a:t>
            </a:r>
          </a:p>
          <a:p>
            <a:r>
              <a:rPr lang="en-US" sz="3200" dirty="0">
                <a:latin typeface="Avenir Next Medium"/>
              </a:rPr>
              <a:t>These recommended practices recognize that finding and fixing hazards before they cause injury or illness is a far more effective approach.</a:t>
            </a:r>
          </a:p>
          <a:p>
            <a:pPr marL="502920" lvl="1" indent="0">
              <a:buNone/>
            </a:pPr>
            <a:endParaRPr lang="en-US" sz="3200"/>
          </a:p>
        </p:txBody>
      </p:sp>
    </p:spTree>
    <p:extLst>
      <p:ext uri="{BB962C8B-B14F-4D97-AF65-F5344CB8AC3E}">
        <p14:creationId xmlns:p14="http://schemas.microsoft.com/office/powerpoint/2010/main" val="33992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dirty="0">
                <a:latin typeface="Avenir Next Medium"/>
              </a:rPr>
              <a:t>The most rigorous preventive safety program takes the view that there is ALWAYS something about an incident leading to injury that could have been different.</a:t>
            </a:r>
          </a:p>
          <a:p>
            <a:r>
              <a:rPr lang="en-US" sz="3200" dirty="0">
                <a:latin typeface="Avenir Next Medium"/>
              </a:rPr>
              <a:t>Accidents don’t “just happen.”</a:t>
            </a:r>
          </a:p>
          <a:p>
            <a:r>
              <a:rPr lang="en-US" sz="3200" dirty="0">
                <a:latin typeface="Avenir Next Medium"/>
              </a:rPr>
              <a:t>It is incumbent upon us to continuously assess the landscape to identify the potential for a problem, and fix it before one occurs.</a:t>
            </a:r>
          </a:p>
          <a:p>
            <a:r>
              <a:rPr lang="en-US" sz="3200" dirty="0">
                <a:latin typeface="Avenir Next Medium"/>
              </a:rPr>
              <a:t>That’s what this presentation is all about, providing a framework for effective safety programs that promote prevention.</a:t>
            </a:r>
          </a:p>
          <a:p>
            <a:pPr marL="502920" lvl="1" indent="0">
              <a:buNone/>
            </a:pPr>
            <a:endParaRPr lang="en-US" sz="3200"/>
          </a:p>
        </p:txBody>
      </p:sp>
    </p:spTree>
    <p:extLst>
      <p:ext uri="{BB962C8B-B14F-4D97-AF65-F5344CB8AC3E}">
        <p14:creationId xmlns:p14="http://schemas.microsoft.com/office/powerpoint/2010/main" val="2851911589"/>
      </p:ext>
    </p:extLst>
  </p:cSld>
  <p:clrMapOvr>
    <a:masterClrMapping/>
  </p:clrMapOvr>
</p:sld>
</file>

<file path=ppt/theme/theme1.xml><?xml version="1.0" encoding="utf-8"?>
<a:theme xmlns:a="http://schemas.openxmlformats.org/drawingml/2006/main" name="Frame">
  <a:themeElements>
    <a:clrScheme name="Incompass Palette">
      <a:dk1>
        <a:srgbClr val="000000"/>
      </a:dk1>
      <a:lt1>
        <a:srgbClr val="FFFFFF"/>
      </a:lt1>
      <a:dk2>
        <a:srgbClr val="8B8C90"/>
      </a:dk2>
      <a:lt2>
        <a:srgbClr val="F1F2F2"/>
      </a:lt2>
      <a:accent1>
        <a:srgbClr val="00A19B"/>
      </a:accent1>
      <a:accent2>
        <a:srgbClr val="9A1C20"/>
      </a:accent2>
      <a:accent3>
        <a:srgbClr val="98C33C"/>
      </a:accent3>
      <a:accent4>
        <a:srgbClr val="F37722"/>
      </a:accent4>
      <a:accent5>
        <a:srgbClr val="5C3895"/>
      </a:accent5>
      <a:accent6>
        <a:srgbClr val="085159"/>
      </a:accent6>
      <a:hlink>
        <a:srgbClr val="00A19B"/>
      </a:hlink>
      <a:folHlink>
        <a:srgbClr val="F3772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d8a901-67f3-4c79-8c3b-bf547a3a4419" xsi:nil="true"/>
    <lcf76f155ced4ddcb4097134ff3c332f xmlns="417a14a6-451b-43f5-b65e-570830bc9f0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09011D89A01344A6FC0E1BD768620C" ma:contentTypeVersion="18" ma:contentTypeDescription="Create a new document." ma:contentTypeScope="" ma:versionID="b21b0c2ce721200a540a3d485b381169">
  <xsd:schema xmlns:xsd="http://www.w3.org/2001/XMLSchema" xmlns:xs="http://www.w3.org/2001/XMLSchema" xmlns:p="http://schemas.microsoft.com/office/2006/metadata/properties" xmlns:ns2="417a14a6-451b-43f5-b65e-570830bc9f0a" xmlns:ns3="dfd8a901-67f3-4c79-8c3b-bf547a3a4419" targetNamespace="http://schemas.microsoft.com/office/2006/metadata/properties" ma:root="true" ma:fieldsID="bfd52baeca9296e1b73ca585a6206449" ns2:_="" ns3:_="">
    <xsd:import namespace="417a14a6-451b-43f5-b65e-570830bc9f0a"/>
    <xsd:import namespace="dfd8a901-67f3-4c79-8c3b-bf547a3a441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4a6-451b-43f5-b65e-570830bc9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0347158-0d79-4369-b5ea-42415fdafd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8a901-67f3-4c79-8c3b-bf547a3a44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e4c78-3b55-4279-b332-812c467e36f3}" ma:internalName="TaxCatchAll" ma:showField="CatchAllData" ma:web="dfd8a901-67f3-4c79-8c3b-bf547a3a44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EDBD1F-FFE2-4654-BB19-86B6B6246E08}">
  <ds:schemaRefs>
    <ds:schemaRef ds:uri="http://schemas.microsoft.com/office/2006/metadata/properties"/>
    <ds:schemaRef ds:uri="http://schemas.microsoft.com/office/infopath/2007/PartnerControls"/>
    <ds:schemaRef ds:uri="dfd8a901-67f3-4c79-8c3b-bf547a3a4419"/>
    <ds:schemaRef ds:uri="417a14a6-451b-43f5-b65e-570830bc9f0a"/>
  </ds:schemaRefs>
</ds:datastoreItem>
</file>

<file path=customXml/itemProps2.xml><?xml version="1.0" encoding="utf-8"?>
<ds:datastoreItem xmlns:ds="http://schemas.openxmlformats.org/officeDocument/2006/customXml" ds:itemID="{203CFBB1-971F-43EB-9685-37F92C254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a14a6-451b-43f5-b65e-570830bc9f0a"/>
    <ds:schemaRef ds:uri="dfd8a901-67f3-4c79-8c3b-bf547a3a4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F6C26E-2AF3-4989-B1E7-1666CD09BF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{FDC35CBE-4D40-5A4F-A966-288A24324A42}tf10001124</Template>
  <TotalTime>66645</TotalTime>
  <Words>1310</Words>
  <Application>Microsoft Office PowerPoint</Application>
  <PresentationFormat>Widescreen</PresentationFormat>
  <Paragraphs>167</Paragraphs>
  <Slides>72</Slides>
  <Notes>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Frame</vt:lpstr>
      <vt:lpstr>PowerPoint Presentation</vt:lpstr>
      <vt:lpstr>Preventing Slips, Trips, and Falls</vt:lpstr>
      <vt:lpstr>SAFETY INCLUDED  Training Project in Partnership with MIOSHA CET Division</vt:lpstr>
      <vt:lpstr>ABOUT YOUR PRESENTERS:  Todd Culver</vt:lpstr>
      <vt:lpstr>ABOUT YOUR PRESENTERS:  Katie Kinde</vt:lpstr>
      <vt:lpstr>ABOUT THE CONTENT</vt:lpstr>
      <vt:lpstr>Safety Included 2026</vt:lpstr>
      <vt:lpstr>Safety Included 2026</vt:lpstr>
      <vt:lpstr>Safety Included 2026</vt:lpstr>
      <vt:lpstr>Safety Included 2026</vt:lpstr>
      <vt:lpstr>A SAFE WORKPLACE IS SOUND BUSINESS –  FOR EVERYBODY REGARDLESS OF NEUROTYPE</vt:lpstr>
      <vt:lpstr>Preventing Slips, Trips, and Falls – Training Objectives</vt:lpstr>
      <vt:lpstr>Training Objectives Continued</vt:lpstr>
      <vt:lpstr>STF Data</vt:lpstr>
      <vt:lpstr>SLIPS</vt:lpstr>
      <vt:lpstr>TRIPS</vt:lpstr>
      <vt:lpstr>FALLS</vt:lpstr>
      <vt:lpstr>Slip and Fall Dynamics</vt:lpstr>
      <vt:lpstr>Potential Causes – Slip and Fall Accidents</vt:lpstr>
      <vt:lpstr>What to look for…</vt:lpstr>
      <vt:lpstr>High Risk Areas</vt:lpstr>
      <vt:lpstr>Potential Causes of Falls on Stairs</vt:lpstr>
      <vt:lpstr>Fall Prevention Program Components</vt:lpstr>
      <vt:lpstr>Loss Prevention and Control</vt:lpstr>
      <vt:lpstr>Identify Risks</vt:lpstr>
      <vt:lpstr>Abatement and Training</vt:lpstr>
      <vt:lpstr>Documenting Procedures</vt:lpstr>
      <vt:lpstr>Good Housekeeping Practices</vt:lpstr>
      <vt:lpstr>Things to look out for that are frequently missed (9 Common Mistakes)  Source: Midwest Employers Casualty Company</vt:lpstr>
      <vt:lpstr>Things to look out for that are frequently missed (9 Common Mistakes)  Source: Midwest Employers Casualty Company</vt:lpstr>
      <vt:lpstr>Things to look out for that are frequently missed (9 Common Mistakes)  Source: Midwest Employers Casualty Company</vt:lpstr>
      <vt:lpstr>How to Train Effectively </vt:lpstr>
      <vt:lpstr>CONSIDERATIONS FOR NEURODIVERSE EMPLOYEES</vt:lpstr>
      <vt:lpstr>CONSIDERATIONS FOR NEURODIVERSE EMPLOYEES</vt:lpstr>
      <vt:lpstr>CONSIDERATIONS FOR NEURODIVERSE EMPLOYEES</vt:lpstr>
      <vt:lpstr>Conversation Example</vt:lpstr>
      <vt:lpstr>CONSIDERATIONS FOR NEURODIVERSE EMPLOYEES</vt:lpstr>
      <vt:lpstr>SENSORY OVERLOAD</vt:lpstr>
      <vt:lpstr>SENSORY OVERLOAD</vt:lpstr>
      <vt:lpstr>CONSIDERATIONS FOR NEURODIVERSE EMPLOYEES</vt:lpstr>
      <vt:lpstr>SENSITIVITIES</vt:lpstr>
      <vt:lpstr>SENSITIVITIES</vt:lpstr>
      <vt:lpstr>SENSITIVITIES</vt:lpstr>
      <vt:lpstr>SENSITIVITIES</vt:lpstr>
      <vt:lpstr>SENSITIVITIES</vt:lpstr>
      <vt:lpstr>SENSITIVITIES</vt:lpstr>
      <vt:lpstr>SENSITIVITIES</vt:lpstr>
      <vt:lpstr>SENSITIVITIES</vt:lpstr>
      <vt:lpstr>PROPRIOCEPTION</vt:lpstr>
      <vt:lpstr>PROXIMITY</vt:lpstr>
      <vt:lpstr>PROXIMITY</vt:lpstr>
      <vt:lpstr>VERBAL AND NON-VERBAL  </vt:lpstr>
      <vt:lpstr>VERBAL AND NON-VERBAL  </vt:lpstr>
      <vt:lpstr>VERBAL AND NON-VERBAL  </vt:lpstr>
      <vt:lpstr>VERBAL AND NON-VERBAL  </vt:lpstr>
      <vt:lpstr>EXAMPLE CLEAR VISUALS AND DESCRIPTIONS</vt:lpstr>
      <vt:lpstr>UNIVERSAL DESIGN METHODS</vt:lpstr>
      <vt:lpstr>TIME BUFFERED SCHEDULES</vt:lpstr>
      <vt:lpstr>TIME BUFFERED SCHEDULES</vt:lpstr>
      <vt:lpstr>TIME BUFFERED SCHEDULES</vt:lpstr>
      <vt:lpstr>MEMORY CAPACITY</vt:lpstr>
      <vt:lpstr>MEMORY CAPACITY</vt:lpstr>
      <vt:lpstr>TRAINING LOCATION</vt:lpstr>
      <vt:lpstr>WHAT CAN YOU APPLY TO YOUR TRAININGS?</vt:lpstr>
      <vt:lpstr>WHAT CAN YOU APPLY TO YOUR TRAININGS?</vt:lpstr>
      <vt:lpstr>SUMMARY</vt:lpstr>
      <vt:lpstr>SUMMARY</vt:lpstr>
      <vt:lpstr>Thank You – stay safe and healthy!</vt:lpstr>
      <vt:lpstr>RESOURCE CITATIONS</vt:lpstr>
      <vt:lpstr>RESOURCE CITATIONS</vt:lpstr>
      <vt:lpstr>Schedule a free training with us!</vt:lpstr>
      <vt:lpstr>INTOUCH SAFETY  Training Project in Partnership with MIOSHA CET Division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Todd Culver</cp:lastModifiedBy>
  <cp:revision>494</cp:revision>
  <cp:lastPrinted>2023-09-30T16:32:26Z</cp:lastPrinted>
  <dcterms:created xsi:type="dcterms:W3CDTF">2019-11-13T17:36:20Z</dcterms:created>
  <dcterms:modified xsi:type="dcterms:W3CDTF">2026-04-16T13:21:15Z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0x010100CA09011D89A01344A6FC0E1BD768620C</vt:lpwstr>
  </property>
  <property fmtid="{D5CDD505-2E9C-101B-9397-08002B2CF9AE}" pid="3" name="MediaServiceImageTags">
    <vt:lpwstr/>
  </property>
</Properties>
</file>