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84"/>
  </p:notesMasterIdLst>
  <p:handoutMasterIdLst>
    <p:handoutMasterId r:id="rId85"/>
  </p:handoutMasterIdLst>
  <p:sldIdLst>
    <p:sldId id="265" r:id="rId5"/>
    <p:sldId id="256" r:id="rId6"/>
    <p:sldId id="444" r:id="rId7"/>
    <p:sldId id="445" r:id="rId8"/>
    <p:sldId id="336" r:id="rId9"/>
    <p:sldId id="446" r:id="rId10"/>
    <p:sldId id="447" r:id="rId11"/>
    <p:sldId id="448" r:id="rId12"/>
    <p:sldId id="334" r:id="rId13"/>
    <p:sldId id="449" r:id="rId14"/>
    <p:sldId id="409" r:id="rId15"/>
    <p:sldId id="310" r:id="rId16"/>
    <p:sldId id="450" r:id="rId17"/>
    <p:sldId id="340" r:id="rId18"/>
    <p:sldId id="386" r:id="rId19"/>
    <p:sldId id="385" r:id="rId20"/>
    <p:sldId id="402" r:id="rId21"/>
    <p:sldId id="392" r:id="rId22"/>
    <p:sldId id="393" r:id="rId23"/>
    <p:sldId id="403" r:id="rId24"/>
    <p:sldId id="394" r:id="rId25"/>
    <p:sldId id="395" r:id="rId26"/>
    <p:sldId id="396" r:id="rId27"/>
    <p:sldId id="397" r:id="rId28"/>
    <p:sldId id="398" r:id="rId29"/>
    <p:sldId id="371" r:id="rId30"/>
    <p:sldId id="399" r:id="rId31"/>
    <p:sldId id="404" r:id="rId32"/>
    <p:sldId id="384" r:id="rId33"/>
    <p:sldId id="388" r:id="rId34"/>
    <p:sldId id="433" r:id="rId35"/>
    <p:sldId id="415" r:id="rId36"/>
    <p:sldId id="460" r:id="rId37"/>
    <p:sldId id="481" r:id="rId38"/>
    <p:sldId id="440" r:id="rId39"/>
    <p:sldId id="461" r:id="rId40"/>
    <p:sldId id="338" r:id="rId41"/>
    <p:sldId id="421" r:id="rId42"/>
    <p:sldId id="407" r:id="rId43"/>
    <p:sldId id="463" r:id="rId44"/>
    <p:sldId id="422" r:id="rId45"/>
    <p:sldId id="411" r:id="rId46"/>
    <p:sldId id="464" r:id="rId47"/>
    <p:sldId id="423" r:id="rId48"/>
    <p:sldId id="465" r:id="rId49"/>
    <p:sldId id="424" r:id="rId50"/>
    <p:sldId id="425" r:id="rId51"/>
    <p:sldId id="478" r:id="rId52"/>
    <p:sldId id="477" r:id="rId53"/>
    <p:sldId id="480" r:id="rId54"/>
    <p:sldId id="466" r:id="rId55"/>
    <p:sldId id="406" r:id="rId56"/>
    <p:sldId id="364" r:id="rId57"/>
    <p:sldId id="467" r:id="rId58"/>
    <p:sldId id="468" r:id="rId59"/>
    <p:sldId id="452" r:id="rId60"/>
    <p:sldId id="365" r:id="rId61"/>
    <p:sldId id="366" r:id="rId62"/>
    <p:sldId id="469" r:id="rId63"/>
    <p:sldId id="342" r:id="rId64"/>
    <p:sldId id="348" r:id="rId65"/>
    <p:sldId id="470" r:id="rId66"/>
    <p:sldId id="471" r:id="rId67"/>
    <p:sldId id="349" r:id="rId68"/>
    <p:sldId id="350" r:id="rId69"/>
    <p:sldId id="426" r:id="rId70"/>
    <p:sldId id="427" r:id="rId71"/>
    <p:sldId id="472" r:id="rId72"/>
    <p:sldId id="339" r:id="rId73"/>
    <p:sldId id="400" r:id="rId74"/>
    <p:sldId id="405" r:id="rId75"/>
    <p:sldId id="474" r:id="rId76"/>
    <p:sldId id="475" r:id="rId77"/>
    <p:sldId id="319" r:id="rId78"/>
    <p:sldId id="391" r:id="rId79"/>
    <p:sldId id="401" r:id="rId80"/>
    <p:sldId id="413" r:id="rId81"/>
    <p:sldId id="337" r:id="rId82"/>
    <p:sldId id="408" r:id="rId8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DDBD83-693A-EF23-6ED3-14E2257BAEA4}" v="412" dt="2026-03-20T15:16:29.1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73" autoAdjust="0"/>
    <p:restoredTop sz="94674"/>
  </p:normalViewPr>
  <p:slideViewPr>
    <p:cSldViewPr snapToGrid="0" snapToObjects="1">
      <p:cViewPr varScale="1">
        <p:scale>
          <a:sx n="124" d="100"/>
          <a:sy n="124" d="100"/>
        </p:scale>
        <p:origin x="1168"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microsoft.com/office/2015/10/relationships/revisionInfo" Target="revisionInfo.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D7BA79-8328-FC49-898D-020545C6ECEE}" type="datetimeFigureOut">
              <a:rPr lang="en-US" smtClean="0"/>
              <a:t>6/22/2026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6A831E-35B9-3943-B34C-03F122C82B8A}" type="slidenum">
              <a:rPr lang="en-US" smtClean="0"/>
              <a:t>‹#›</a:t>
            </a:fld>
            <a:endParaRPr lang="en-US"/>
          </a:p>
        </p:txBody>
      </p:sp>
    </p:spTree>
    <p:extLst>
      <p:ext uri="{BB962C8B-B14F-4D97-AF65-F5344CB8AC3E}">
        <p14:creationId xmlns:p14="http://schemas.microsoft.com/office/powerpoint/2010/main" val="449244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3BC5DE-F2A5-8149-A45E-3B443E210CB1}" type="datetimeFigureOut">
              <a:rPr lang="en-US" smtClean="0"/>
              <a:t>6/22/2026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720866-B769-8A49-931D-9DF88A11E7C1}" type="slidenum">
              <a:rPr lang="en-US" smtClean="0"/>
              <a:t>‹#›</a:t>
            </a:fld>
            <a:endParaRPr lang="en-US"/>
          </a:p>
        </p:txBody>
      </p:sp>
    </p:spTree>
    <p:extLst>
      <p:ext uri="{BB962C8B-B14F-4D97-AF65-F5344CB8AC3E}">
        <p14:creationId xmlns:p14="http://schemas.microsoft.com/office/powerpoint/2010/main" val="7475329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720866-B769-8A49-931D-9DF88A11E7C1}" type="slidenum">
              <a:rPr lang="en-US" smtClean="0"/>
              <a:t>14</a:t>
            </a:fld>
            <a:endParaRPr lang="en-US"/>
          </a:p>
        </p:txBody>
      </p:sp>
    </p:spTree>
    <p:extLst>
      <p:ext uri="{BB962C8B-B14F-4D97-AF65-F5344CB8AC3E}">
        <p14:creationId xmlns:p14="http://schemas.microsoft.com/office/powerpoint/2010/main" val="3533303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ED53A-6C91-5687-A2C3-F55E407F1F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D0B4F1-EC29-FD0E-FE03-ECA6FFC2E3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5EF4D-3402-5AA0-6814-51C80FCEC4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271FA9-4BBB-DAFF-C235-8728E6746012}"/>
              </a:ext>
            </a:extLst>
          </p:cNvPr>
          <p:cNvSpPr>
            <a:spLocks noGrp="1"/>
          </p:cNvSpPr>
          <p:nvPr>
            <p:ph type="sldNum" sz="quarter" idx="5"/>
          </p:nvPr>
        </p:nvSpPr>
        <p:spPr/>
        <p:txBody>
          <a:bodyPr/>
          <a:lstStyle/>
          <a:p>
            <a:fld id="{70720866-B769-8A49-931D-9DF88A11E7C1}" type="slidenum">
              <a:rPr lang="en-US" smtClean="0"/>
              <a:t>23</a:t>
            </a:fld>
            <a:endParaRPr lang="en-US"/>
          </a:p>
        </p:txBody>
      </p:sp>
    </p:spTree>
    <p:extLst>
      <p:ext uri="{BB962C8B-B14F-4D97-AF65-F5344CB8AC3E}">
        <p14:creationId xmlns:p14="http://schemas.microsoft.com/office/powerpoint/2010/main" val="1764309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E9B45-3245-2D7B-2618-3A731B0C70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91D215-286F-2D0A-86EA-F13587CE03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CEEE6F-A9E9-35CC-4777-41C83485CA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06E129-8636-B030-44D1-8A9D24AF435A}"/>
              </a:ext>
            </a:extLst>
          </p:cNvPr>
          <p:cNvSpPr>
            <a:spLocks noGrp="1"/>
          </p:cNvSpPr>
          <p:nvPr>
            <p:ph type="sldNum" sz="quarter" idx="5"/>
          </p:nvPr>
        </p:nvSpPr>
        <p:spPr/>
        <p:txBody>
          <a:bodyPr/>
          <a:lstStyle/>
          <a:p>
            <a:fld id="{70720866-B769-8A49-931D-9DF88A11E7C1}" type="slidenum">
              <a:rPr lang="en-US" smtClean="0"/>
              <a:t>24</a:t>
            </a:fld>
            <a:endParaRPr lang="en-US"/>
          </a:p>
        </p:txBody>
      </p:sp>
    </p:spTree>
    <p:extLst>
      <p:ext uri="{BB962C8B-B14F-4D97-AF65-F5344CB8AC3E}">
        <p14:creationId xmlns:p14="http://schemas.microsoft.com/office/powerpoint/2010/main" val="3517153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53F26-CF90-7FD2-6D3F-187836E188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F84060-E422-0BDD-4453-06A5982BC3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1798F8-205D-2522-5CDA-A239D62314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4A9A11-5F1B-FA26-978B-8B025460FC51}"/>
              </a:ext>
            </a:extLst>
          </p:cNvPr>
          <p:cNvSpPr>
            <a:spLocks noGrp="1"/>
          </p:cNvSpPr>
          <p:nvPr>
            <p:ph type="sldNum" sz="quarter" idx="5"/>
          </p:nvPr>
        </p:nvSpPr>
        <p:spPr/>
        <p:txBody>
          <a:bodyPr/>
          <a:lstStyle/>
          <a:p>
            <a:fld id="{70720866-B769-8A49-931D-9DF88A11E7C1}" type="slidenum">
              <a:rPr lang="en-US" smtClean="0"/>
              <a:t>25</a:t>
            </a:fld>
            <a:endParaRPr lang="en-US"/>
          </a:p>
        </p:txBody>
      </p:sp>
    </p:spTree>
    <p:extLst>
      <p:ext uri="{BB962C8B-B14F-4D97-AF65-F5344CB8AC3E}">
        <p14:creationId xmlns:p14="http://schemas.microsoft.com/office/powerpoint/2010/main" val="553409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720866-B769-8A49-931D-9DF88A11E7C1}" type="slidenum">
              <a:rPr lang="en-US" smtClean="0"/>
              <a:t>15</a:t>
            </a:fld>
            <a:endParaRPr lang="en-US"/>
          </a:p>
        </p:txBody>
      </p:sp>
    </p:spTree>
    <p:extLst>
      <p:ext uri="{BB962C8B-B14F-4D97-AF65-F5344CB8AC3E}">
        <p14:creationId xmlns:p14="http://schemas.microsoft.com/office/powerpoint/2010/main" val="56798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720866-B769-8A49-931D-9DF88A11E7C1}" type="slidenum">
              <a:rPr lang="en-US" smtClean="0"/>
              <a:t>16</a:t>
            </a:fld>
            <a:endParaRPr lang="en-US"/>
          </a:p>
        </p:txBody>
      </p:sp>
    </p:spTree>
    <p:extLst>
      <p:ext uri="{BB962C8B-B14F-4D97-AF65-F5344CB8AC3E}">
        <p14:creationId xmlns:p14="http://schemas.microsoft.com/office/powerpoint/2010/main" val="1828088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720866-B769-8A49-931D-9DF88A11E7C1}" type="slidenum">
              <a:rPr lang="en-US" smtClean="0"/>
              <a:t>17</a:t>
            </a:fld>
            <a:endParaRPr lang="en-US"/>
          </a:p>
        </p:txBody>
      </p:sp>
    </p:spTree>
    <p:extLst>
      <p:ext uri="{BB962C8B-B14F-4D97-AF65-F5344CB8AC3E}">
        <p14:creationId xmlns:p14="http://schemas.microsoft.com/office/powerpoint/2010/main" val="3649812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720866-B769-8A49-931D-9DF88A11E7C1}" type="slidenum">
              <a:rPr lang="en-US" smtClean="0"/>
              <a:t>18</a:t>
            </a:fld>
            <a:endParaRPr lang="en-US"/>
          </a:p>
        </p:txBody>
      </p:sp>
    </p:spTree>
    <p:extLst>
      <p:ext uri="{BB962C8B-B14F-4D97-AF65-F5344CB8AC3E}">
        <p14:creationId xmlns:p14="http://schemas.microsoft.com/office/powerpoint/2010/main" val="2954396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720866-B769-8A49-931D-9DF88A11E7C1}" type="slidenum">
              <a:rPr lang="en-US" smtClean="0"/>
              <a:t>19</a:t>
            </a:fld>
            <a:endParaRPr lang="en-US"/>
          </a:p>
        </p:txBody>
      </p:sp>
    </p:spTree>
    <p:extLst>
      <p:ext uri="{BB962C8B-B14F-4D97-AF65-F5344CB8AC3E}">
        <p14:creationId xmlns:p14="http://schemas.microsoft.com/office/powerpoint/2010/main" val="3347865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720866-B769-8A49-931D-9DF88A11E7C1}" type="slidenum">
              <a:rPr lang="en-US" smtClean="0"/>
              <a:t>20</a:t>
            </a:fld>
            <a:endParaRPr lang="en-US"/>
          </a:p>
        </p:txBody>
      </p:sp>
    </p:spTree>
    <p:extLst>
      <p:ext uri="{BB962C8B-B14F-4D97-AF65-F5344CB8AC3E}">
        <p14:creationId xmlns:p14="http://schemas.microsoft.com/office/powerpoint/2010/main" val="2285177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720866-B769-8A49-931D-9DF88A11E7C1}" type="slidenum">
              <a:rPr lang="en-US" smtClean="0"/>
              <a:t>21</a:t>
            </a:fld>
            <a:endParaRPr lang="en-US"/>
          </a:p>
        </p:txBody>
      </p:sp>
    </p:spTree>
    <p:extLst>
      <p:ext uri="{BB962C8B-B14F-4D97-AF65-F5344CB8AC3E}">
        <p14:creationId xmlns:p14="http://schemas.microsoft.com/office/powerpoint/2010/main" val="2921397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720866-B769-8A49-931D-9DF88A11E7C1}" type="slidenum">
              <a:rPr lang="en-US" smtClean="0"/>
              <a:t>22</a:t>
            </a:fld>
            <a:endParaRPr lang="en-US"/>
          </a:p>
        </p:txBody>
      </p:sp>
    </p:spTree>
    <p:extLst>
      <p:ext uri="{BB962C8B-B14F-4D97-AF65-F5344CB8AC3E}">
        <p14:creationId xmlns:p14="http://schemas.microsoft.com/office/powerpoint/2010/main" val="2437796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1"/>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B3A488-1E80-E64E-9819-E4CD20B0B970}" type="datetimeFigureOut">
              <a:rPr lang="en-US" smtClean="0"/>
              <a:t>6/22/2026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997B2-A43C-B747-A952-16987EAAE8B0}" type="slidenum">
              <a:rPr lang="en-US" smtClean="0"/>
              <a:t>‹#›</a:t>
            </a:fld>
            <a:endParaRPr lang="en-US"/>
          </a:p>
        </p:txBody>
      </p:sp>
      <p:pic>
        <p:nvPicPr>
          <p:cNvPr id="11" name="Picture 10">
            <a:extLst>
              <a:ext uri="{FF2B5EF4-FFF2-40B4-BE49-F238E27FC236}">
                <a16:creationId xmlns:a16="http://schemas.microsoft.com/office/drawing/2014/main" id="{4BD70500-6FA0-6443-88AA-F694DB132741}"/>
              </a:ext>
              <a:ext uri="{C183D7F6-B498-43B3-948B-1728B52AA6E4}">
                <adec:decorative xmlns:adec="http://schemas.microsoft.com/office/drawing/2017/decorative" val="1"/>
              </a:ext>
            </a:extLst>
          </p:cNvPr>
          <p:cNvPicPr>
            <a:picLocks noChangeAspect="1"/>
          </p:cNvPicPr>
          <p:nvPr userDrawn="1"/>
        </p:nvPicPr>
        <p:blipFill rotWithShape="1">
          <a:blip r:embed="rId2"/>
          <a:srcRect l="24631" t="3968" r="51442" b="18977"/>
          <a:stretch/>
        </p:blipFill>
        <p:spPr>
          <a:xfrm>
            <a:off x="9141619" y="-1"/>
            <a:ext cx="3050383" cy="6356351"/>
          </a:xfrm>
          <a:prstGeom prst="rect">
            <a:avLst/>
          </a:prstGeom>
        </p:spPr>
      </p:pic>
    </p:spTree>
    <p:extLst>
      <p:ext uri="{BB962C8B-B14F-4D97-AF65-F5344CB8AC3E}">
        <p14:creationId xmlns:p14="http://schemas.microsoft.com/office/powerpoint/2010/main" val="2117436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dirty="0"/>
              <a:t>Click to edit Master title style</a:t>
            </a:r>
          </a:p>
        </p:txBody>
      </p:sp>
      <p:sp>
        <p:nvSpPr>
          <p:cNvPr id="3" name="Picture Placeholder 2"/>
          <p:cNvSpPr>
            <a:spLocks noGrp="1" noChangeAspect="1"/>
          </p:cNvSpPr>
          <p:nvPr>
            <p:ph type="pic" idx="1"/>
          </p:nvPr>
        </p:nvSpPr>
        <p:spPr>
          <a:xfrm>
            <a:off x="3570645" y="767419"/>
            <a:ext cx="8115231"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5CB3A488-1E80-E64E-9819-E4CD20B0B970}" type="datetimeFigureOut">
              <a:rPr lang="en-US" smtClean="0"/>
              <a:t>6/22/2026</a:t>
            </a:fld>
            <a:endParaRPr lang="en-US"/>
          </a:p>
        </p:txBody>
      </p:sp>
      <p:sp>
        <p:nvSpPr>
          <p:cNvPr id="9" name="Footer Placeholder 8"/>
          <p:cNvSpPr>
            <a:spLocks noGrp="1"/>
          </p:cNvSpPr>
          <p:nvPr>
            <p:ph type="ftr" sz="quarter" idx="11"/>
          </p:nvPr>
        </p:nvSpPr>
        <p:spPr>
          <a:xfrm>
            <a:off x="3499102" y="6356352"/>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224345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B3A488-1E80-E64E-9819-E4CD20B0B970}" type="datetimeFigureOut">
              <a:rPr lang="en-US" smtClean="0"/>
              <a:t>6/22/2026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2561243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B3A488-1E80-E64E-9819-E4CD20B0B970}" type="datetimeFigureOut">
              <a:rPr lang="en-US" smtClean="0"/>
              <a:t>6/22/2026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2776731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2B0BF5-6C93-3B4B-81AA-BC6769B74A35}"/>
              </a:ext>
            </a:extLst>
          </p:cNvPr>
          <p:cNvSpPr/>
          <p:nvPr userDrawn="1"/>
        </p:nvSpPr>
        <p:spPr>
          <a:xfrm>
            <a:off x="0" y="2"/>
            <a:ext cx="12192000" cy="1395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2466" y="492508"/>
            <a:ext cx="11417713" cy="704963"/>
          </a:xfrm>
        </p:spPr>
        <p:txBody>
          <a:bodyPr/>
          <a:lstStyle/>
          <a:p>
            <a:r>
              <a:rPr lang="en-US" dirty="0"/>
              <a:t>Click to edit Master title style</a:t>
            </a:r>
          </a:p>
        </p:txBody>
      </p:sp>
      <p:sp>
        <p:nvSpPr>
          <p:cNvPr id="3" name="Content Placeholder 2"/>
          <p:cNvSpPr>
            <a:spLocks noGrp="1"/>
          </p:cNvSpPr>
          <p:nvPr>
            <p:ph idx="1"/>
          </p:nvPr>
        </p:nvSpPr>
        <p:spPr>
          <a:xfrm>
            <a:off x="938464" y="1708484"/>
            <a:ext cx="10299032" cy="4276264"/>
          </a:xfrm>
        </p:spPr>
        <p:txBody>
          <a:bodyPr/>
          <a:lstStyle>
            <a:lvl1pPr marL="182880" indent="-182880">
              <a:buFont typeface="Wingdings" pitchFamily="2" charset="2"/>
              <a:buChar char="Ø"/>
              <a:defRPr/>
            </a:lvl1pPr>
            <a:lvl2pPr marL="685800" indent="-182880">
              <a:buFont typeface="Wingdings" pitchFamily="2" charset="2"/>
              <a:buChar char="Ø"/>
              <a:defRPr/>
            </a:lvl2pPr>
            <a:lvl3pPr marL="1143000" indent="-182880">
              <a:buFont typeface="Wingdings" pitchFamily="2" charset="2"/>
              <a:buChar char="Ø"/>
              <a:defRPr/>
            </a:lvl3pPr>
            <a:lvl4pPr marL="1600200" indent="-182880">
              <a:buFont typeface="Wingdings" pitchFamily="2" charset="2"/>
              <a:buChar char="Ø"/>
              <a:defRPr/>
            </a:lvl4pPr>
            <a:lvl5pPr marL="2057400" indent="-182880">
              <a:buFont typeface="Wingdings" pitchFamily="2" charset="2"/>
              <a:buChar char="Ø"/>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CB3A488-1E80-E64E-9819-E4CD20B0B970}" type="datetimeFigureOut">
              <a:rPr lang="en-US" smtClean="0"/>
              <a:t>6/22/2026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2357699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B3A488-1E80-E64E-9819-E4CD20B0B970}" type="datetimeFigureOut">
              <a:rPr lang="en-US" smtClean="0"/>
              <a:t>6/22/2026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347624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CB3A488-1E80-E64E-9819-E4CD20B0B970}" type="datetimeFigureOut">
              <a:rPr lang="en-US" smtClean="0"/>
              <a:t>6/22/2026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1456336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CB3A488-1E80-E64E-9819-E4CD20B0B970}" type="datetimeFigureOut">
              <a:rPr lang="en-US" smtClean="0"/>
              <a:t>6/22/2026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1236972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8"/>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CB3A488-1E80-E64E-9819-E4CD20B0B970}" type="datetimeFigureOut">
              <a:rPr lang="en-US" smtClean="0"/>
              <a:t>6/22/2026</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3029417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CB3A488-1E80-E64E-9819-E4CD20B0B970}" type="datetimeFigureOut">
              <a:rPr lang="en-US" smtClean="0"/>
              <a:t>6/22/2026</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3376032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B3A488-1E80-E64E-9819-E4CD20B0B970}" type="datetimeFigureOut">
              <a:rPr lang="en-US" smtClean="0"/>
              <a:t>6/22/2026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1188054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CB3A488-1E80-E64E-9819-E4CD20B0B970}" type="datetimeFigureOut">
              <a:rPr lang="en-US" smtClean="0"/>
              <a:t>6/22/2026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2082370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758952"/>
            <a:ext cx="3443591"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9"/>
            <a:ext cx="2947483" cy="46011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356352"/>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latin typeface="Avenir Next" panose="020B0503020202020204" pitchFamily="34" charset="0"/>
              </a:defRPr>
            </a:lvl1pPr>
          </a:lstStyle>
          <a:p>
            <a:fld id="{5CB3A488-1E80-E64E-9819-E4CD20B0B970}" type="datetimeFigureOut">
              <a:rPr lang="en-US" smtClean="0"/>
              <a:pPr/>
              <a:t>6/22/2026</a:t>
            </a:fld>
            <a:endParaRPr lang="en-US" dirty="0"/>
          </a:p>
        </p:txBody>
      </p:sp>
      <p:sp>
        <p:nvSpPr>
          <p:cNvPr id="5" name="Footer Placeholder 4"/>
          <p:cNvSpPr>
            <a:spLocks noGrp="1"/>
          </p:cNvSpPr>
          <p:nvPr>
            <p:ph type="ftr" sz="quarter" idx="3"/>
          </p:nvPr>
        </p:nvSpPr>
        <p:spPr>
          <a:xfrm>
            <a:off x="3869268" y="6356352"/>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latin typeface="Avenir Next" panose="020B0503020202020204" pitchFamily="34" charset="0"/>
              </a:defRPr>
            </a:lvl1pPr>
          </a:lstStyle>
          <a:p>
            <a:endParaRPr lang="en-US" dirty="0"/>
          </a:p>
        </p:txBody>
      </p:sp>
      <p:sp>
        <p:nvSpPr>
          <p:cNvPr id="6" name="Slide Number Placeholder 5"/>
          <p:cNvSpPr>
            <a:spLocks noGrp="1"/>
          </p:cNvSpPr>
          <p:nvPr>
            <p:ph type="sldNum" sz="quarter" idx="4"/>
          </p:nvPr>
        </p:nvSpPr>
        <p:spPr>
          <a:xfrm>
            <a:off x="10634137" y="6356352"/>
            <a:ext cx="1530927" cy="365125"/>
          </a:xfrm>
          <a:prstGeom prst="rect">
            <a:avLst/>
          </a:prstGeom>
        </p:spPr>
        <p:txBody>
          <a:bodyPr vert="horz" lIns="91440" tIns="45720" rIns="91440" bIns="45720" rtlCol="0" anchor="ctr"/>
          <a:lstStyle>
            <a:lvl1pPr algn="r">
              <a:defRPr sz="1200" b="1">
                <a:solidFill>
                  <a:schemeClr val="accent1"/>
                </a:solidFill>
                <a:latin typeface="Avenir Next" panose="020B0503020202020204" pitchFamily="34" charset="0"/>
              </a:defRPr>
            </a:lvl1pPr>
          </a:lstStyle>
          <a:p>
            <a:fld id="{101997B2-A43C-B747-A952-16987EAAE8B0}" type="slidenum">
              <a:rPr lang="en-US" smtClean="0"/>
              <a:pPr/>
              <a:t>‹#›</a:t>
            </a:fld>
            <a:endParaRPr lang="en-US" dirty="0"/>
          </a:p>
        </p:txBody>
      </p:sp>
    </p:spTree>
    <p:extLst>
      <p:ext uri="{BB962C8B-B14F-4D97-AF65-F5344CB8AC3E}">
        <p14:creationId xmlns:p14="http://schemas.microsoft.com/office/powerpoint/2010/main" val="15898611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96"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914400" rtl="0" eaLnBrk="1" latinLnBrk="0" hangingPunct="1">
        <a:lnSpc>
          <a:spcPct val="90000"/>
        </a:lnSpc>
        <a:spcBef>
          <a:spcPct val="0"/>
        </a:spcBef>
        <a:buNone/>
        <a:defRPr sz="3600" b="1" i="0" kern="1200" spc="-60" baseline="0">
          <a:solidFill>
            <a:srgbClr val="FFFFFF"/>
          </a:solidFill>
          <a:latin typeface="Avenir Next Demi Bold" panose="020B0503020202020204" pitchFamily="34" charset="0"/>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b="0" i="0" kern="1200">
          <a:solidFill>
            <a:schemeClr val="tx1">
              <a:lumMod val="65000"/>
              <a:lumOff val="35000"/>
            </a:schemeClr>
          </a:solidFill>
          <a:latin typeface="Avenir Next Medium" panose="020B0503020202020204" pitchFamily="34" charset="0"/>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b="0" i="0" kern="1200">
          <a:solidFill>
            <a:schemeClr val="tx1">
              <a:lumMod val="65000"/>
              <a:lumOff val="35000"/>
            </a:schemeClr>
          </a:solidFill>
          <a:latin typeface="Avenir Next" panose="020B0503020202020204" pitchFamily="34" charset="0"/>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b="0" i="0" kern="1200">
          <a:solidFill>
            <a:schemeClr val="tx1">
              <a:lumMod val="65000"/>
              <a:lumOff val="35000"/>
            </a:schemeClr>
          </a:solidFill>
          <a:latin typeface="Avenir Next" panose="020B0503020202020204" pitchFamily="34" charset="0"/>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Avenir Next" panose="020B0503020202020204" pitchFamily="34" charset="0"/>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m/search?q=Acute+Hazards&amp;client=firefox-b-1-d&amp;hs=Pp69&amp;sca_esv=1ef01aa32e62b85d&amp;sxsrf=ANbL-n504U8ncOjSIccSXsEQkiTqQxVhwQ%3A1772390597127&amp;ei=xYikaZi3B9Crw8cP3pfSsQU&amp;biw=1993&amp;bih=1147&amp;ved=2ahUKEwi52fDQrv-SAxU1mokEHQ15IN8QgK4QegQIAxAB&amp;uact=5&amp;oq=acute+or+chronic+haz+com&amp;gs_lp=Egxnd3Mtd2l6LXNlcnAiGGFjdXRlIG9yIGNocm9uaWMgaGF6IGNvbTIIEAAYgAQYogQyCBAAGKIEGIkFMgUQABjvBTIIEAAYgAQYogRIiRpQ_wRY1RhwAXgBkAEAmAF6oAG3CqoBBDE0LjK4AQPIAQD4AQGYAg2gAvcHwgIKEAAYsAMY1gQYR8ICCBAAGAcYCBgewgIGEAAYCBgewgIGEAAYDRgewgIIEAAYCBgNGB7CAgsQABiABBiGAxiKBcICBxAAGIAEGA3CAgoQIRigARjDBBgKmAMAiAYBkAYIkgcEMTEuMqAH9jOyBwQxMC4yuAfvB8IHBTAuOC41yAcfgAgA&amp;sclient=gws-wiz-serp&amp;mstk=AUtExfBqlThitQeSRhVN2Zcg_V5jodFWPFM6g1_zt-6EiYTaavXgg_XjBEpbg5enuJT2vSzpULIQLvflnwXhnRbMfFZeuzZjmSiV_-kbccqiayisnNGLZK2UqaBmm_uWCzUcsHRzm2IJLuAnFAyZO5k3vMdvR1jYx8a6NIO0Hj65xbEvzMKl-4CUZIT7UgsFsi4Dw36LHHybht7-XIMOQhhYy5I_CxlQhqT_dGQFF_VC0QXhQznxhcP3lf3tIPCvPYQlzDxiia1axCf3S-gLkteJSPw8&amp;csui=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google.com/search?q=Chronic+Hazards&amp;client=firefox-b-1-d&amp;hs=Pp69&amp;sca_esv=1ef01aa32e62b85d&amp;sxsrf=ANbL-n504U8ncOjSIccSXsEQkiTqQxVhwQ%3A1772390597127&amp;ei=xYikaZi3B9Crw8cP3pfSsQU&amp;biw=1993&amp;bih=1147&amp;ved=2ahUKEwi52fDQrv-SAxU1mokEHQ15IN8QgK4QegQIAxAD&amp;uact=5&amp;oq=acute+or+chronic+haz+com&amp;gs_lp=Egxnd3Mtd2l6LXNlcnAiGGFjdXRlIG9yIGNocm9uaWMgaGF6IGNvbTIIEAAYgAQYogQyCBAAGKIEGIkFMgUQABjvBTIIEAAYgAQYogRIiRpQ_wRY1RhwAXgBkAEAmAF6oAG3CqoBBDE0LjK4AQPIAQD4AQGYAg2gAvcHwgIKEAAYsAMY1gQYR8ICCBAAGAcYCBgewgIGEAAYCBgewgIGEAAYDRgewgIIEAAYCBgNGB7CAgsQABiABBiGAxiKBcICBxAAGIAEGA3CAgoQIRigARjDBBgKmAMAiAYBkAYIkgcEMTEuMqAH9jOyBwQxMC4yuAfvB8IHBTAuOC41yAcfgAgA&amp;sclient=gws-wiz-serp&amp;mstk=AUtExfBqlThitQeSRhVN2Zcg_V5jodFWPFM6g1_zt-6EiYTaavXgg_XjBEpbg5enuJT2vSzpULIQLvflnwXhnRbMfFZeuzZjmSiV_-kbccqiayisnNGLZK2UqaBmm_uWCzUcsHRzm2IJLuAnFAyZO5k3vMdvR1jYx8a6NIO0Hj65xbEvzMKl-4CUZIT7UgsFsi4Dw36LHHybht7-XIMOQhhYy5I_CxlQhqT_dGQFF_VC0QXhQznxhcP3lf3tIPCvPYQlzDxiia1axCf3S-gLkteJSPw8&amp;csui=3"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cdc.gov/niosh/hierarchy-of-controls/about/index.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hyperlink" Target="https://www.michigan.gov/leo/-/media/Project/Websites/leo/Documents/MIOSHA/Publications/CET-SP/SP-22-Right-to-Know-Compliance-Guide.doc?rev=5c1d749e35704ee5ace8c141180af810&amp;hash=8A2384233A10DD16C5A13C93EB56C281" TargetMode="External"/><Relationship Id="rId2" Type="http://schemas.openxmlformats.org/officeDocument/2006/relationships/hyperlink" Target="https://www.michigan.gov/leo/-/media/Project/Websites/leo/Documents/MIOSHA/Publications/CET-5000-OH/5530---Suggested-Format-for-a-Written-Hazard-Communication-Program.doc?rev=df8e86e042094839a19b23e20a463473&amp;hash=3CBCED322BBC04485CD482FC0E92F146" TargetMode="External"/><Relationship Id="rId1" Type="http://schemas.openxmlformats.org/officeDocument/2006/relationships/slideLayout" Target="../slideLayouts/slideLayout9.xml"/><Relationship Id="rId5" Type="http://schemas.openxmlformats.org/officeDocument/2006/relationships/hyperlink" Target="https://www.michigan.gov/leo/-/media/Project/Websites/leo/Documents/MIOSHA/Publications/Workplace-Posters/CET-2106_SDS-Poster.pdf?rev=d0b6f956c88043b2856c6f09c592ba7a&amp;hash=22D21BEE8668A89C98C0F1D6B7B7404E" TargetMode="External"/><Relationship Id="rId4" Type="http://schemas.openxmlformats.org/officeDocument/2006/relationships/hyperlink" Target="https://www.michigan.gov/leo/-/media/Project/Websites/leo/Documents/MIOSHA/Publications/Workplace-Posters/CET-2105_RTK-Poster.pdf?rev=3ff284c2bb2048c687f80f40ce89c6b8&amp;hash=21233E10123520D5F1B40CFE918E166F"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www.osha.gov/sites/default/files/publications/OSHA3642.pdf" TargetMode="External"/><Relationship Id="rId2" Type="http://schemas.openxmlformats.org/officeDocument/2006/relationships/hyperlink" Target="https://www.osha.gov/sites/default/files/publications/OSHA3636.pdf" TargetMode="External"/><Relationship Id="rId1" Type="http://schemas.openxmlformats.org/officeDocument/2006/relationships/slideLayout" Target="../slideLayouts/slideLayout9.xml"/><Relationship Id="rId6" Type="http://schemas.openxmlformats.org/officeDocument/2006/relationships/hyperlink" Target="https://www.osha.gov/sites/default/files/publications/OSHA3844.pdf" TargetMode="External"/><Relationship Id="rId5" Type="http://schemas.openxmlformats.org/officeDocument/2006/relationships/hyperlink" Target="https://www.osha.gov/sites/default/files/publications/OSHA3696.pdf" TargetMode="External"/><Relationship Id="rId4" Type="http://schemas.openxmlformats.org/officeDocument/2006/relationships/hyperlink" Target="https://www.osha.gov/sites/default/files/publications/OSHA3695.pdf"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hyperlink" Target="https://www.cnsnevada.com/what-is-the-memory-capacity-of-a-human-brain/" TargetMode="Externa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hyperlink" Target="mailto:kkinde@incompassmi.org"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47169E-D938-4845-95F1-170001C20B6D}"/>
              </a:ext>
              <a:ext uri="{C183D7F6-B498-43B3-948B-1728B52AA6E4}">
                <adec:decorative xmlns:adec="http://schemas.microsoft.com/office/drawing/2017/decorative" val="1"/>
              </a:ext>
            </a:extLst>
          </p:cNvPr>
          <p:cNvPicPr>
            <a:picLocks noChangeAspect="1"/>
          </p:cNvPicPr>
          <p:nvPr/>
        </p:nvPicPr>
        <p:blipFill rotWithShape="1">
          <a:blip r:embed="rId2"/>
          <a:srcRect l="12326" t="15321" r="48339" b="32314"/>
          <a:stretch/>
        </p:blipFill>
        <p:spPr>
          <a:xfrm>
            <a:off x="-2390587" y="-2488843"/>
            <a:ext cx="7961601" cy="6858000"/>
          </a:xfrm>
          <a:prstGeom prst="rect">
            <a:avLst/>
          </a:prstGeom>
        </p:spPr>
      </p:pic>
      <p:pic>
        <p:nvPicPr>
          <p:cNvPr id="8" name="Picture 7" descr="Incompass Michigan Logo">
            <a:extLst>
              <a:ext uri="{FF2B5EF4-FFF2-40B4-BE49-F238E27FC236}">
                <a16:creationId xmlns:a16="http://schemas.microsoft.com/office/drawing/2014/main" id="{FB6BF030-FDA5-AD4B-8D53-F9C57C5E444C}"/>
              </a:ext>
            </a:extLst>
          </p:cNvPr>
          <p:cNvPicPr>
            <a:picLocks noChangeAspect="1"/>
          </p:cNvPicPr>
          <p:nvPr/>
        </p:nvPicPr>
        <p:blipFill rotWithShape="1">
          <a:blip r:embed="rId3"/>
          <a:srcRect t="31338" b="29226"/>
          <a:stretch/>
        </p:blipFill>
        <p:spPr>
          <a:xfrm>
            <a:off x="5088081" y="940157"/>
            <a:ext cx="6335481" cy="2498502"/>
          </a:xfrm>
          <a:prstGeom prst="rect">
            <a:avLst/>
          </a:prstGeom>
        </p:spPr>
      </p:pic>
      <p:sp>
        <p:nvSpPr>
          <p:cNvPr id="11" name="TextBox 10">
            <a:extLst>
              <a:ext uri="{FF2B5EF4-FFF2-40B4-BE49-F238E27FC236}">
                <a16:creationId xmlns:a16="http://schemas.microsoft.com/office/drawing/2014/main" id="{B9DDB7D1-7823-CB42-92BC-349C932343DB}"/>
              </a:ext>
            </a:extLst>
          </p:cNvPr>
          <p:cNvSpPr txBox="1"/>
          <p:nvPr/>
        </p:nvSpPr>
        <p:spPr>
          <a:xfrm>
            <a:off x="7523101" y="4223361"/>
            <a:ext cx="4410303" cy="1200328"/>
          </a:xfrm>
          <a:prstGeom prst="rect">
            <a:avLst/>
          </a:prstGeom>
          <a:noFill/>
        </p:spPr>
        <p:txBody>
          <a:bodyPr wrap="square" rtlCol="0">
            <a:spAutoFit/>
          </a:bodyPr>
          <a:lstStyle/>
          <a:p>
            <a:r>
              <a:rPr lang="en-US" sz="2400" i="1" dirty="0">
                <a:solidFill>
                  <a:schemeClr val="tx2"/>
                </a:solidFill>
                <a:latin typeface="Avenir Next" panose="020B0503020202020204" pitchFamily="34" charset="0"/>
              </a:rPr>
              <a:t>SAFETY INCLUDED</a:t>
            </a:r>
          </a:p>
          <a:p>
            <a:r>
              <a:rPr lang="en-US" sz="2400" i="1" dirty="0">
                <a:solidFill>
                  <a:schemeClr val="tx2"/>
                </a:solidFill>
                <a:latin typeface="Avenir Next" panose="020B0503020202020204" pitchFamily="34" charset="0"/>
              </a:rPr>
              <a:t>Workplace Health and Safety</a:t>
            </a:r>
          </a:p>
          <a:p>
            <a:r>
              <a:rPr lang="en-US" sz="2400" i="1" dirty="0">
                <a:solidFill>
                  <a:schemeClr val="tx2"/>
                </a:solidFill>
                <a:latin typeface="Avenir Next" panose="020B0503020202020204" pitchFamily="34" charset="0"/>
              </a:rPr>
              <a:t>Webinar Series</a:t>
            </a:r>
          </a:p>
        </p:txBody>
      </p:sp>
    </p:spTree>
    <p:extLst>
      <p:ext uri="{BB962C8B-B14F-4D97-AF65-F5344CB8AC3E}">
        <p14:creationId xmlns:p14="http://schemas.microsoft.com/office/powerpoint/2010/main" val="2121131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F1EC4-6EB9-0AD3-07DA-F0AD79064A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9F7026-39C7-CFD0-7F7C-5378CB2AF1D0}"/>
              </a:ext>
            </a:extLst>
          </p:cNvPr>
          <p:cNvSpPr>
            <a:spLocks noGrp="1"/>
          </p:cNvSpPr>
          <p:nvPr>
            <p:ph type="title"/>
          </p:nvPr>
        </p:nvSpPr>
        <p:spPr/>
        <p:txBody>
          <a:bodyPr>
            <a:normAutofit/>
          </a:bodyPr>
          <a:lstStyle/>
          <a:p>
            <a:r>
              <a:rPr lang="en-US" b="0">
                <a:latin typeface="Avenir Next Demi Bold"/>
              </a:rPr>
              <a:t>Safety Included 2026</a:t>
            </a:r>
            <a:endParaRPr lang="en-US"/>
          </a:p>
        </p:txBody>
      </p:sp>
      <p:sp>
        <p:nvSpPr>
          <p:cNvPr id="3" name="Content Placeholder 2">
            <a:extLst>
              <a:ext uri="{FF2B5EF4-FFF2-40B4-BE49-F238E27FC236}">
                <a16:creationId xmlns:a16="http://schemas.microsoft.com/office/drawing/2014/main" id="{2C2B644C-6B2F-65A4-72F9-CDE8607ABC77}"/>
              </a:ext>
            </a:extLst>
          </p:cNvPr>
          <p:cNvSpPr>
            <a:spLocks noGrp="1"/>
          </p:cNvSpPr>
          <p:nvPr>
            <p:ph idx="1"/>
          </p:nvPr>
        </p:nvSpPr>
        <p:spPr>
          <a:xfrm>
            <a:off x="262466" y="2343563"/>
            <a:ext cx="11508002" cy="4115885"/>
          </a:xfrm>
        </p:spPr>
        <p:txBody>
          <a:bodyPr>
            <a:noAutofit/>
          </a:bodyPr>
          <a:lstStyle/>
          <a:p>
            <a:r>
              <a:rPr lang="en-US" sz="3200" dirty="0">
                <a:latin typeface="Avenir Next Medium"/>
              </a:rPr>
              <a:t>Clear, structured visuals and graphics to support comprehension</a:t>
            </a:r>
          </a:p>
          <a:p>
            <a:r>
              <a:rPr lang="en-US" sz="3200" dirty="0">
                <a:latin typeface="Avenir Next Medium"/>
              </a:rPr>
              <a:t>Minimized sensory distractions in both virtual and in-person settings</a:t>
            </a:r>
          </a:p>
          <a:p>
            <a:r>
              <a:rPr lang="en-US" sz="3200" dirty="0">
                <a:latin typeface="Avenir Next Medium"/>
              </a:rPr>
              <a:t>Options for verbal and non-verbal participation</a:t>
            </a:r>
          </a:p>
          <a:p>
            <a:r>
              <a:rPr lang="en-US" sz="3200" dirty="0">
                <a:latin typeface="Avenir Next Medium"/>
              </a:rPr>
              <a:t>Interactive components that promote engagement without overwhelming</a:t>
            </a:r>
          </a:p>
          <a:p>
            <a:r>
              <a:rPr lang="en-US" sz="3200" dirty="0">
                <a:latin typeface="Avenir Next Medium"/>
              </a:rPr>
              <a:t>Time-buffered schedules to allow for processing and reflection</a:t>
            </a:r>
          </a:p>
          <a:p>
            <a:pPr marL="502920" lvl="1" indent="0">
              <a:buNone/>
            </a:pPr>
            <a:endParaRPr lang="en-US" sz="3200"/>
          </a:p>
        </p:txBody>
      </p:sp>
    </p:spTree>
    <p:extLst>
      <p:ext uri="{BB962C8B-B14F-4D97-AF65-F5344CB8AC3E}">
        <p14:creationId xmlns:p14="http://schemas.microsoft.com/office/powerpoint/2010/main" val="2800872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69951-2FD5-63A2-16FC-6BE2218FDD84}"/>
              </a:ext>
            </a:extLst>
          </p:cNvPr>
          <p:cNvSpPr>
            <a:spLocks noGrp="1"/>
          </p:cNvSpPr>
          <p:nvPr>
            <p:ph type="title"/>
          </p:nvPr>
        </p:nvSpPr>
        <p:spPr>
          <a:xfrm>
            <a:off x="4746463" y="1798120"/>
            <a:ext cx="6440774" cy="3255264"/>
          </a:xfrm>
        </p:spPr>
        <p:txBody>
          <a:bodyPr vert="horz" lIns="91440" tIns="45720" rIns="91440" bIns="45720" rtlCol="0" anchor="b">
            <a:normAutofit/>
          </a:bodyPr>
          <a:lstStyle/>
          <a:p>
            <a:r>
              <a:rPr lang="en-US" sz="4600" b="0">
                <a:solidFill>
                  <a:schemeClr val="tx2"/>
                </a:solidFill>
                <a:latin typeface="+mj-lt"/>
              </a:rPr>
              <a:t>A SAFE WORKPLACE IS SOUND BUSINESS – </a:t>
            </a:r>
            <a:endParaRPr lang="en-US" sz="4600">
              <a:solidFill>
                <a:schemeClr val="tx2"/>
              </a:solidFill>
              <a:latin typeface="+mj-lt"/>
            </a:endParaRPr>
          </a:p>
          <a:p>
            <a:r>
              <a:rPr lang="en-US" sz="4600" b="0">
                <a:solidFill>
                  <a:schemeClr val="tx2"/>
                </a:solidFill>
                <a:latin typeface="+mj-lt"/>
              </a:rPr>
              <a:t>FOR EVERYBODY REGARDLESS OF NEUROTYPE</a:t>
            </a:r>
            <a:endParaRPr lang="en-US" sz="4600">
              <a:solidFill>
                <a:schemeClr val="tx2"/>
              </a:solidFill>
              <a:latin typeface="+mj-lt"/>
            </a:endParaRPr>
          </a:p>
        </p:txBody>
      </p:sp>
    </p:spTree>
    <p:extLst>
      <p:ext uri="{BB962C8B-B14F-4D97-AF65-F5344CB8AC3E}">
        <p14:creationId xmlns:p14="http://schemas.microsoft.com/office/powerpoint/2010/main" val="783290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a:xfrm>
            <a:off x="262466" y="492508"/>
            <a:ext cx="11685694" cy="704963"/>
          </a:xfrm>
        </p:spPr>
        <p:txBody>
          <a:bodyPr>
            <a:normAutofit/>
          </a:bodyPr>
          <a:lstStyle/>
          <a:p>
            <a:r>
              <a:rPr lang="en-US" dirty="0"/>
              <a:t>Hazard Communication (</a:t>
            </a:r>
            <a:r>
              <a:rPr lang="en-US" dirty="0" err="1"/>
              <a:t>HazCom</a:t>
            </a:r>
            <a:r>
              <a:rPr lang="en-US" dirty="0"/>
              <a:t>) – Training Objectives</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1612801" y="2059083"/>
            <a:ext cx="8193600" cy="4115885"/>
          </a:xfrm>
        </p:spPr>
        <p:txBody>
          <a:bodyPr>
            <a:noAutofit/>
          </a:bodyPr>
          <a:lstStyle/>
          <a:p>
            <a:r>
              <a:rPr lang="en-US" sz="2800" dirty="0">
                <a:effectLst/>
              </a:rPr>
              <a:t>MIOSHA Standard</a:t>
            </a:r>
          </a:p>
          <a:p>
            <a:r>
              <a:rPr lang="en-US" sz="2800" dirty="0"/>
              <a:t>Container Labels and Safety Data Sheets</a:t>
            </a:r>
          </a:p>
          <a:p>
            <a:r>
              <a:rPr lang="en-US" sz="2800" dirty="0"/>
              <a:t>MIOSHA and Federal OSHA resources</a:t>
            </a:r>
            <a:endParaRPr lang="en-US" sz="2800" dirty="0">
              <a:effectLst/>
            </a:endParaRPr>
          </a:p>
          <a:p>
            <a:r>
              <a:rPr lang="en-US" sz="2800" dirty="0"/>
              <a:t>Inclusive approaches to training</a:t>
            </a:r>
            <a:endParaRPr lang="en-US" sz="2800" dirty="0">
              <a:effectLst/>
            </a:endParaRPr>
          </a:p>
          <a:p>
            <a:endParaRPr lang="en-US" sz="2800" dirty="0">
              <a:effectLst/>
            </a:endParaRPr>
          </a:p>
        </p:txBody>
      </p:sp>
    </p:spTree>
    <p:extLst>
      <p:ext uri="{BB962C8B-B14F-4D97-AF65-F5344CB8AC3E}">
        <p14:creationId xmlns:p14="http://schemas.microsoft.com/office/powerpoint/2010/main" val="2371691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DB7D5-780D-6618-C32B-90A1854952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6A7B43-90B1-7D2C-6AA4-4A3CD914C32C}"/>
              </a:ext>
            </a:extLst>
          </p:cNvPr>
          <p:cNvSpPr>
            <a:spLocks noGrp="1"/>
          </p:cNvSpPr>
          <p:nvPr>
            <p:ph type="title"/>
          </p:nvPr>
        </p:nvSpPr>
        <p:spPr/>
        <p:txBody>
          <a:bodyPr>
            <a:normAutofit/>
          </a:bodyPr>
          <a:lstStyle/>
          <a:p>
            <a:r>
              <a:rPr lang="en-US">
                <a:latin typeface="Avenir Next Demi Bold"/>
              </a:rPr>
              <a:t>Training Objectives Continued</a:t>
            </a:r>
          </a:p>
        </p:txBody>
      </p:sp>
      <p:sp>
        <p:nvSpPr>
          <p:cNvPr id="3" name="Content Placeholder 2">
            <a:extLst>
              <a:ext uri="{FF2B5EF4-FFF2-40B4-BE49-F238E27FC236}">
                <a16:creationId xmlns:a16="http://schemas.microsoft.com/office/drawing/2014/main" id="{0DB86F09-FF54-C3BD-40BA-45316533D717}"/>
              </a:ext>
            </a:extLst>
          </p:cNvPr>
          <p:cNvSpPr>
            <a:spLocks noGrp="1"/>
          </p:cNvSpPr>
          <p:nvPr>
            <p:ph idx="1"/>
          </p:nvPr>
        </p:nvSpPr>
        <p:spPr>
          <a:xfrm>
            <a:off x="1612801" y="2059083"/>
            <a:ext cx="8193600" cy="4115885"/>
          </a:xfrm>
        </p:spPr>
        <p:txBody>
          <a:bodyPr>
            <a:noAutofit/>
          </a:bodyPr>
          <a:lstStyle/>
          <a:p>
            <a:endParaRPr lang="en-US" sz="2600" dirty="0">
              <a:latin typeface="Avenir Next Medium"/>
            </a:endParaRPr>
          </a:p>
          <a:p>
            <a:r>
              <a:rPr lang="en-US" sz="2600" dirty="0">
                <a:latin typeface="Avenir Next Medium"/>
              </a:rPr>
              <a:t>Employee Training Considerations for Employers</a:t>
            </a:r>
            <a:endParaRPr lang="en-US" sz="2600" dirty="0">
              <a:solidFill>
                <a:srgbClr val="000000"/>
              </a:solidFill>
              <a:latin typeface="Avenir Next Medium"/>
            </a:endParaRPr>
          </a:p>
          <a:p>
            <a:pPr lvl="1">
              <a:buFont typeface="Courier New,monospace" pitchFamily="2" charset="2"/>
              <a:buChar char="o"/>
            </a:pPr>
            <a:r>
              <a:rPr lang="en-US" sz="2400" dirty="0">
                <a:latin typeface="avenir next"/>
              </a:rPr>
              <a:t>Building Trust </a:t>
            </a:r>
            <a:endParaRPr lang="en-US" sz="2400" dirty="0">
              <a:solidFill>
                <a:srgbClr val="000000"/>
              </a:solidFill>
              <a:latin typeface="avenir next"/>
            </a:endParaRPr>
          </a:p>
          <a:p>
            <a:pPr lvl="1">
              <a:buFont typeface="Courier New,monospace" pitchFamily="2" charset="2"/>
              <a:buChar char="o"/>
            </a:pPr>
            <a:r>
              <a:rPr lang="en-US" sz="2400" dirty="0">
                <a:latin typeface="avenir next"/>
              </a:rPr>
              <a:t>Sensory Overload and Sensitivities</a:t>
            </a:r>
            <a:endParaRPr lang="en-US" sz="2400" dirty="0">
              <a:solidFill>
                <a:srgbClr val="000000"/>
              </a:solidFill>
              <a:latin typeface="avenir next"/>
            </a:endParaRPr>
          </a:p>
          <a:p>
            <a:pPr lvl="1">
              <a:buFont typeface="Courier New,monospace" pitchFamily="2" charset="2"/>
              <a:buChar char="o"/>
            </a:pPr>
            <a:r>
              <a:rPr lang="en-US" sz="2400" dirty="0">
                <a:latin typeface="avenir next"/>
              </a:rPr>
              <a:t>Verbal vs Non-Verbal</a:t>
            </a:r>
            <a:endParaRPr lang="en-US" sz="2400" dirty="0">
              <a:solidFill>
                <a:srgbClr val="000000"/>
              </a:solidFill>
              <a:effectLst/>
              <a:latin typeface="avenir next"/>
            </a:endParaRPr>
          </a:p>
          <a:p>
            <a:pPr lvl="1">
              <a:buFont typeface="Courier New,monospace" pitchFamily="2" charset="2"/>
              <a:buChar char="o"/>
            </a:pPr>
            <a:r>
              <a:rPr lang="en-US" sz="2400" dirty="0">
                <a:latin typeface="avenir next"/>
              </a:rPr>
              <a:t>Clear Signs</a:t>
            </a:r>
            <a:endParaRPr lang="en-US" sz="2400" dirty="0">
              <a:solidFill>
                <a:srgbClr val="000000"/>
              </a:solidFill>
              <a:effectLst/>
              <a:latin typeface="avenir next"/>
            </a:endParaRPr>
          </a:p>
          <a:p>
            <a:pPr lvl="1">
              <a:buFont typeface="Courier New,monospace" pitchFamily="2" charset="2"/>
              <a:buChar char="o"/>
            </a:pPr>
            <a:r>
              <a:rPr lang="en-US" sz="2400" dirty="0">
                <a:latin typeface="avenir next"/>
              </a:rPr>
              <a:t>Emergency/Safety Buddy</a:t>
            </a:r>
          </a:p>
          <a:p>
            <a:pPr lvl="1">
              <a:buFont typeface="Courier New,monospace" pitchFamily="2" charset="2"/>
              <a:buChar char="o"/>
            </a:pPr>
            <a:r>
              <a:rPr lang="en-US" sz="2400" dirty="0">
                <a:latin typeface="avenir next"/>
              </a:rPr>
              <a:t>Proprioception</a:t>
            </a:r>
            <a:endParaRPr lang="en-US" sz="2400" dirty="0">
              <a:solidFill>
                <a:srgbClr val="000000"/>
              </a:solidFill>
              <a:effectLst/>
              <a:latin typeface="avenir next"/>
            </a:endParaRPr>
          </a:p>
          <a:p>
            <a:pPr lvl="1">
              <a:buFont typeface="Courier New,monospace" pitchFamily="2" charset="2"/>
              <a:buChar char="o"/>
            </a:pPr>
            <a:r>
              <a:rPr lang="en-US" sz="2400" dirty="0">
                <a:latin typeface="avenir next"/>
              </a:rPr>
              <a:t>Time Buffered Schedules and Memory Capacity</a:t>
            </a:r>
            <a:endParaRPr lang="en-US" sz="2400" dirty="0">
              <a:solidFill>
                <a:srgbClr val="000000"/>
              </a:solidFill>
              <a:effectLst/>
              <a:latin typeface="avenir next"/>
            </a:endParaRPr>
          </a:p>
          <a:p>
            <a:pPr lvl="1">
              <a:buFont typeface="Courier New,monospace" pitchFamily="2" charset="2"/>
              <a:buChar char="o"/>
            </a:pPr>
            <a:r>
              <a:rPr lang="en-US" sz="2400" dirty="0">
                <a:latin typeface="avenir next"/>
              </a:rPr>
              <a:t>Training Locations</a:t>
            </a:r>
            <a:endParaRPr lang="en-US" sz="2400" dirty="0">
              <a:solidFill>
                <a:srgbClr val="000000"/>
              </a:solidFill>
              <a:latin typeface="avenir next"/>
            </a:endParaRPr>
          </a:p>
          <a:p>
            <a:pPr>
              <a:buFont typeface="Courier New,monospace" pitchFamily="2" charset="2"/>
              <a:buChar char="o"/>
            </a:pPr>
            <a:r>
              <a:rPr lang="en-US" sz="2600" dirty="0">
                <a:latin typeface="Avenir Next Medium"/>
              </a:rPr>
              <a:t>Using Safety Included Resources</a:t>
            </a:r>
            <a:endParaRPr lang="en-US" dirty="0"/>
          </a:p>
          <a:p>
            <a:endParaRPr lang="en-US" sz="2800" dirty="0">
              <a:effectLst/>
            </a:endParaRPr>
          </a:p>
        </p:txBody>
      </p:sp>
    </p:spTree>
    <p:extLst>
      <p:ext uri="{BB962C8B-B14F-4D97-AF65-F5344CB8AC3E}">
        <p14:creationId xmlns:p14="http://schemas.microsoft.com/office/powerpoint/2010/main" val="1725991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fontScale="90000"/>
          </a:bodyPr>
          <a:lstStyle/>
          <a:p>
            <a:r>
              <a:rPr lang="en-US" dirty="0"/>
              <a:t>MIOSHA (Part 42, 92, and 430) – Hazard Communication</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707004" y="2059083"/>
            <a:ext cx="10777992" cy="4115885"/>
          </a:xfrm>
        </p:spPr>
        <p:txBody>
          <a:bodyPr>
            <a:noAutofit/>
          </a:bodyPr>
          <a:lstStyle/>
          <a:p>
            <a:r>
              <a:rPr lang="en-US" sz="2400" dirty="0">
                <a:effectLst/>
                <a:latin typeface="Helvetica" pitchFamily="2" charset="0"/>
              </a:rPr>
              <a:t>Make sure the hazards associated with chemicals in the workplace are communicated in a clear and consistent way</a:t>
            </a:r>
          </a:p>
          <a:p>
            <a:pPr lvl="1"/>
            <a:r>
              <a:rPr lang="en-US" sz="2400" dirty="0">
                <a:latin typeface="Helvetica" pitchFamily="2" charset="0"/>
              </a:rPr>
              <a:t>Employers using chemicals and employees exposed to them understand these hazards and the steps that need to be taken to ensure safe use</a:t>
            </a:r>
          </a:p>
          <a:p>
            <a:pPr marL="502920" lvl="1" indent="0">
              <a:buNone/>
            </a:pPr>
            <a:endParaRPr lang="en-US" sz="2400" dirty="0">
              <a:effectLst/>
              <a:latin typeface="Helvetica" pitchFamily="2" charset="0"/>
            </a:endParaRPr>
          </a:p>
          <a:p>
            <a:r>
              <a:rPr lang="en-US" sz="2400" dirty="0">
                <a:effectLst/>
                <a:latin typeface="Helvetica" pitchFamily="2" charset="0"/>
              </a:rPr>
              <a:t>Provides uniform criteria for classifying, labeling, and documenting through Safety Data Sheets</a:t>
            </a:r>
          </a:p>
          <a:p>
            <a:pPr lvl="1"/>
            <a:r>
              <a:rPr lang="en-US" sz="2400" dirty="0">
                <a:latin typeface="Helvetica" pitchFamily="2" charset="0"/>
              </a:rPr>
              <a:t>According to United Nations Globally Harmonized System of Classification and Labeling of Chemicals (GHS)</a:t>
            </a:r>
            <a:endParaRPr lang="en-US" sz="2400" dirty="0">
              <a:effectLst/>
              <a:latin typeface="Helvetica" pitchFamily="2" charset="0"/>
            </a:endParaRPr>
          </a:p>
          <a:p>
            <a:endParaRPr lang="en-US" sz="2400" dirty="0">
              <a:effectLst/>
              <a:latin typeface="Helvetica" pitchFamily="2" charset="0"/>
            </a:endParaRPr>
          </a:p>
        </p:txBody>
      </p:sp>
    </p:spTree>
    <p:extLst>
      <p:ext uri="{BB962C8B-B14F-4D97-AF65-F5344CB8AC3E}">
        <p14:creationId xmlns:p14="http://schemas.microsoft.com/office/powerpoint/2010/main" val="2827239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dirty="0"/>
              <a:t>Who does the standard apply to?</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707004" y="2059083"/>
            <a:ext cx="10777992" cy="4115885"/>
          </a:xfrm>
        </p:spPr>
        <p:txBody>
          <a:bodyPr>
            <a:noAutofit/>
          </a:bodyPr>
          <a:lstStyle/>
          <a:p>
            <a:r>
              <a:rPr lang="en-US" sz="2400" dirty="0">
                <a:effectLst/>
                <a:latin typeface="Helvetica" pitchFamily="2" charset="0"/>
              </a:rPr>
              <a:t>Any chemical </a:t>
            </a:r>
            <a:r>
              <a:rPr lang="en-US" sz="2400" dirty="0">
                <a:latin typeface="Helvetica" pitchFamily="2" charset="0"/>
              </a:rPr>
              <a:t>present in the workplace, used in such a way that employees may be exposed</a:t>
            </a:r>
          </a:p>
          <a:p>
            <a:pPr lvl="1"/>
            <a:r>
              <a:rPr lang="en-US" sz="2400" dirty="0">
                <a:latin typeface="Helvetica" pitchFamily="2" charset="0"/>
              </a:rPr>
              <a:t>Under normal conditions and foreseeable emergency</a:t>
            </a:r>
          </a:p>
          <a:p>
            <a:r>
              <a:rPr lang="en-US" sz="2400" dirty="0">
                <a:latin typeface="Helvetica" pitchFamily="2" charset="0"/>
              </a:rPr>
              <a:t>Private and Public Sector employees</a:t>
            </a:r>
            <a:endParaRPr lang="en-US" sz="2400" dirty="0">
              <a:effectLst/>
              <a:latin typeface="Helvetica" pitchFamily="2" charset="0"/>
            </a:endParaRPr>
          </a:p>
          <a:p>
            <a:r>
              <a:rPr lang="en-US" sz="2400" dirty="0">
                <a:effectLst/>
                <a:latin typeface="Helvetica" pitchFamily="2" charset="0"/>
              </a:rPr>
              <a:t>General Industry, Construction, and Agriculture activities</a:t>
            </a:r>
          </a:p>
          <a:p>
            <a:r>
              <a:rPr lang="en-US" sz="2400" dirty="0">
                <a:effectLst/>
                <a:latin typeface="Helvetica" pitchFamily="2" charset="0"/>
              </a:rPr>
              <a:t>Applies to: </a:t>
            </a:r>
          </a:p>
          <a:p>
            <a:pPr lvl="1"/>
            <a:r>
              <a:rPr lang="en-US" sz="2400" dirty="0">
                <a:effectLst/>
                <a:latin typeface="Helvetica" pitchFamily="2" charset="0"/>
              </a:rPr>
              <a:t>Manufacturers</a:t>
            </a:r>
          </a:p>
          <a:p>
            <a:pPr lvl="1"/>
            <a:r>
              <a:rPr lang="en-US" sz="2400" dirty="0">
                <a:latin typeface="Helvetica" pitchFamily="2" charset="0"/>
              </a:rPr>
              <a:t>Importers</a:t>
            </a:r>
          </a:p>
          <a:p>
            <a:pPr lvl="1"/>
            <a:r>
              <a:rPr lang="en-US" sz="2400" dirty="0">
                <a:effectLst/>
                <a:latin typeface="Helvetica" pitchFamily="2" charset="0"/>
              </a:rPr>
              <a:t>Distributors</a:t>
            </a:r>
          </a:p>
          <a:p>
            <a:pPr lvl="1"/>
            <a:r>
              <a:rPr lang="en-US" sz="2400" dirty="0">
                <a:latin typeface="Helvetica" pitchFamily="2" charset="0"/>
              </a:rPr>
              <a:t>Employers</a:t>
            </a:r>
            <a:endParaRPr lang="en-US" sz="2400" dirty="0">
              <a:effectLst/>
              <a:latin typeface="Helvetica" pitchFamily="2" charset="0"/>
            </a:endParaRPr>
          </a:p>
          <a:p>
            <a:endParaRPr lang="en-US" sz="2400" dirty="0">
              <a:effectLst/>
              <a:latin typeface="Helvetica" pitchFamily="2" charset="0"/>
            </a:endParaRPr>
          </a:p>
        </p:txBody>
      </p:sp>
    </p:spTree>
    <p:extLst>
      <p:ext uri="{BB962C8B-B14F-4D97-AF65-F5344CB8AC3E}">
        <p14:creationId xmlns:p14="http://schemas.microsoft.com/office/powerpoint/2010/main" val="1120694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dirty="0"/>
              <a:t>Chemical Labeling</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707004" y="2059083"/>
            <a:ext cx="10777992" cy="4115885"/>
          </a:xfrm>
        </p:spPr>
        <p:txBody>
          <a:bodyPr>
            <a:noAutofit/>
          </a:bodyPr>
          <a:lstStyle/>
          <a:p>
            <a:pPr marL="88900" marR="95250">
              <a:spcBef>
                <a:spcPts val="0"/>
              </a:spcBef>
              <a:spcAft>
                <a:spcPts val="0"/>
              </a:spcAft>
            </a:pPr>
            <a:r>
              <a:rPr lang="en-US" sz="2400" spc="-5" dirty="0">
                <a:effectLst/>
                <a:latin typeface="+mn-lt"/>
                <a:ea typeface="Times New Roman" panose="02020603050405020304" pitchFamily="18" charset="0"/>
              </a:rPr>
              <a:t>A</a:t>
            </a:r>
            <a:r>
              <a:rPr lang="en-US" sz="2400" spc="-75" dirty="0">
                <a:effectLst/>
                <a:latin typeface="+mn-lt"/>
                <a:ea typeface="Times New Roman" panose="02020603050405020304" pitchFamily="18" charset="0"/>
              </a:rPr>
              <a:t> </a:t>
            </a:r>
            <a:r>
              <a:rPr lang="en-US" sz="2400" spc="-5" dirty="0">
                <a:effectLst/>
                <a:latin typeface="+mn-lt"/>
                <a:ea typeface="Times New Roman" panose="02020603050405020304" pitchFamily="18" charset="0"/>
              </a:rPr>
              <a:t>GHS</a:t>
            </a:r>
            <a:r>
              <a:rPr lang="en-US" sz="2400" spc="-70" dirty="0">
                <a:effectLst/>
                <a:latin typeface="+mn-lt"/>
                <a:ea typeface="Times New Roman" panose="02020603050405020304" pitchFamily="18" charset="0"/>
              </a:rPr>
              <a:t> </a:t>
            </a:r>
            <a:r>
              <a:rPr lang="en-US" sz="2400" spc="-5" dirty="0">
                <a:effectLst/>
                <a:latin typeface="+mn-lt"/>
                <a:ea typeface="Times New Roman" panose="02020603050405020304" pitchFamily="18" charset="0"/>
              </a:rPr>
              <a:t>label</a:t>
            </a:r>
            <a:r>
              <a:rPr lang="en-US" sz="2400" spc="-70" dirty="0">
                <a:effectLst/>
                <a:latin typeface="+mn-lt"/>
                <a:ea typeface="Times New Roman" panose="02020603050405020304" pitchFamily="18" charset="0"/>
              </a:rPr>
              <a:t> </a:t>
            </a:r>
            <a:r>
              <a:rPr lang="en-US" sz="2400" spc="-5" dirty="0">
                <a:effectLst/>
                <a:latin typeface="+mn-lt"/>
                <a:ea typeface="Times New Roman" panose="02020603050405020304" pitchFamily="18" charset="0"/>
              </a:rPr>
              <a:t>is</a:t>
            </a:r>
            <a:r>
              <a:rPr lang="en-US" sz="2400" spc="-75" dirty="0">
                <a:effectLst/>
                <a:latin typeface="+mn-lt"/>
                <a:ea typeface="Times New Roman" panose="02020603050405020304" pitchFamily="18" charset="0"/>
              </a:rPr>
              <a:t> </a:t>
            </a:r>
            <a:r>
              <a:rPr lang="en-US" sz="2400" spc="-5" dirty="0">
                <a:effectLst/>
                <a:latin typeface="+mn-lt"/>
                <a:ea typeface="Times New Roman" panose="02020603050405020304" pitchFamily="18" charset="0"/>
              </a:rPr>
              <a:t>any</a:t>
            </a:r>
            <a:r>
              <a:rPr lang="en-US" sz="2400" spc="-75" dirty="0">
                <a:effectLst/>
                <a:latin typeface="+mn-lt"/>
                <a:ea typeface="Times New Roman" panose="02020603050405020304" pitchFamily="18" charset="0"/>
              </a:rPr>
              <a:t> </a:t>
            </a:r>
            <a:r>
              <a:rPr lang="en-US" sz="2400" spc="-5" dirty="0">
                <a:effectLst/>
                <a:latin typeface="+mn-lt"/>
                <a:ea typeface="Times New Roman" panose="02020603050405020304" pitchFamily="18" charset="0"/>
              </a:rPr>
              <a:t>written,</a:t>
            </a:r>
            <a:r>
              <a:rPr lang="en-US" sz="2400" spc="-70" dirty="0">
                <a:effectLst/>
                <a:latin typeface="+mn-lt"/>
                <a:ea typeface="Times New Roman" panose="02020603050405020304" pitchFamily="18" charset="0"/>
              </a:rPr>
              <a:t> </a:t>
            </a:r>
            <a:r>
              <a:rPr lang="en-US" sz="2400" spc="-5" dirty="0">
                <a:effectLst/>
                <a:latin typeface="+mn-lt"/>
                <a:ea typeface="Times New Roman" panose="02020603050405020304" pitchFamily="18" charset="0"/>
              </a:rPr>
              <a:t>printed</a:t>
            </a:r>
            <a:r>
              <a:rPr lang="en-US" sz="2400" spc="-75" dirty="0">
                <a:effectLst/>
                <a:latin typeface="+mn-lt"/>
                <a:ea typeface="Times New Roman" panose="02020603050405020304" pitchFamily="18" charset="0"/>
              </a:rPr>
              <a:t> </a:t>
            </a:r>
            <a:r>
              <a:rPr lang="en-US" sz="2400" dirty="0">
                <a:effectLst/>
                <a:latin typeface="+mn-lt"/>
                <a:ea typeface="Times New Roman" panose="02020603050405020304" pitchFamily="18" charset="0"/>
              </a:rPr>
              <a:t>or</a:t>
            </a:r>
            <a:r>
              <a:rPr lang="en-US" sz="2400" spc="-80" dirty="0">
                <a:effectLst/>
                <a:latin typeface="+mn-lt"/>
                <a:ea typeface="Times New Roman" panose="02020603050405020304" pitchFamily="18" charset="0"/>
              </a:rPr>
              <a:t> </a:t>
            </a:r>
            <a:r>
              <a:rPr lang="en-US" sz="2400" dirty="0">
                <a:effectLst/>
                <a:latin typeface="+mn-lt"/>
                <a:ea typeface="Times New Roman" panose="02020603050405020304" pitchFamily="18" charset="0"/>
              </a:rPr>
              <a:t>graphic</a:t>
            </a:r>
            <a:r>
              <a:rPr lang="en-US" sz="2400" spc="-85" dirty="0">
                <a:effectLst/>
                <a:latin typeface="+mn-lt"/>
                <a:ea typeface="Times New Roman" panose="02020603050405020304" pitchFamily="18" charset="0"/>
              </a:rPr>
              <a:t> </a:t>
            </a:r>
            <a:r>
              <a:rPr lang="en-US" sz="2400" dirty="0">
                <a:effectLst/>
                <a:latin typeface="+mn-lt"/>
                <a:ea typeface="Times New Roman" panose="02020603050405020304" pitchFamily="18" charset="0"/>
              </a:rPr>
              <a:t>material</a:t>
            </a:r>
            <a:r>
              <a:rPr lang="en-US" sz="2400" spc="-75" dirty="0">
                <a:effectLst/>
                <a:latin typeface="+mn-lt"/>
                <a:ea typeface="Times New Roman" panose="02020603050405020304" pitchFamily="18" charset="0"/>
              </a:rPr>
              <a:t> </a:t>
            </a:r>
            <a:r>
              <a:rPr lang="en-US" sz="2400" dirty="0">
                <a:effectLst/>
                <a:latin typeface="+mn-lt"/>
                <a:ea typeface="Times New Roman" panose="02020603050405020304" pitchFamily="18" charset="0"/>
              </a:rPr>
              <a:t>displayed</a:t>
            </a:r>
            <a:r>
              <a:rPr lang="en-US" sz="2400" spc="-60" dirty="0">
                <a:effectLst/>
                <a:latin typeface="+mn-lt"/>
                <a:ea typeface="Times New Roman" panose="02020603050405020304" pitchFamily="18" charset="0"/>
              </a:rPr>
              <a:t> </a:t>
            </a:r>
            <a:r>
              <a:rPr lang="en-US" sz="2400" dirty="0">
                <a:effectLst/>
                <a:latin typeface="+mn-lt"/>
                <a:ea typeface="Times New Roman" panose="02020603050405020304" pitchFamily="18" charset="0"/>
              </a:rPr>
              <a:t>on</a:t>
            </a:r>
            <a:r>
              <a:rPr lang="en-US" sz="2400" spc="-75" dirty="0">
                <a:effectLst/>
                <a:latin typeface="+mn-lt"/>
                <a:ea typeface="Times New Roman" panose="02020603050405020304" pitchFamily="18" charset="0"/>
              </a:rPr>
              <a:t> </a:t>
            </a:r>
            <a:r>
              <a:rPr lang="en-US" sz="2400" dirty="0">
                <a:effectLst/>
                <a:latin typeface="+mn-lt"/>
                <a:ea typeface="Times New Roman" panose="02020603050405020304" pitchFamily="18" charset="0"/>
              </a:rPr>
              <a:t>or</a:t>
            </a:r>
            <a:r>
              <a:rPr lang="en-US" sz="2400" spc="-80" dirty="0">
                <a:effectLst/>
                <a:latin typeface="+mn-lt"/>
                <a:ea typeface="Times New Roman" panose="02020603050405020304" pitchFamily="18" charset="0"/>
              </a:rPr>
              <a:t> </a:t>
            </a:r>
            <a:r>
              <a:rPr lang="en-US" sz="2400" dirty="0">
                <a:effectLst/>
                <a:latin typeface="+mn-lt"/>
                <a:ea typeface="Times New Roman" panose="02020603050405020304" pitchFamily="18" charset="0"/>
              </a:rPr>
              <a:t>affixed</a:t>
            </a:r>
            <a:r>
              <a:rPr lang="en-US" sz="2400" spc="-75" dirty="0">
                <a:effectLst/>
                <a:latin typeface="+mn-lt"/>
                <a:ea typeface="Times New Roman" panose="02020603050405020304" pitchFamily="18" charset="0"/>
              </a:rPr>
              <a:t> </a:t>
            </a:r>
            <a:r>
              <a:rPr lang="en-US" sz="2400" dirty="0">
                <a:effectLst/>
                <a:latin typeface="+mn-lt"/>
                <a:ea typeface="Times New Roman" panose="02020603050405020304" pitchFamily="18" charset="0"/>
              </a:rPr>
              <a:t>to</a:t>
            </a:r>
            <a:r>
              <a:rPr lang="en-US" sz="2400" spc="-75" dirty="0">
                <a:effectLst/>
                <a:latin typeface="+mn-lt"/>
                <a:ea typeface="Times New Roman" panose="02020603050405020304" pitchFamily="18" charset="0"/>
              </a:rPr>
              <a:t> </a:t>
            </a:r>
            <a:r>
              <a:rPr lang="en-US" sz="2400" dirty="0">
                <a:effectLst/>
                <a:latin typeface="+mn-lt"/>
                <a:ea typeface="Times New Roman" panose="02020603050405020304" pitchFamily="18" charset="0"/>
              </a:rPr>
              <a:t>containers</a:t>
            </a:r>
            <a:r>
              <a:rPr lang="en-US" sz="2400" spc="-285" dirty="0">
                <a:effectLst/>
                <a:latin typeface="+mn-lt"/>
                <a:ea typeface="Times New Roman" panose="02020603050405020304" pitchFamily="18" charset="0"/>
              </a:rPr>
              <a:t> </a:t>
            </a:r>
            <a:r>
              <a:rPr lang="en-US" sz="2400" dirty="0">
                <a:effectLst/>
                <a:latin typeface="+mn-lt"/>
                <a:ea typeface="Times New Roman" panose="02020603050405020304" pitchFamily="18" charset="0"/>
              </a:rPr>
              <a:t>of</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hazardous</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chemicals</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in</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the</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workplace.</a:t>
            </a:r>
          </a:p>
          <a:p>
            <a:pPr marL="88900" marR="95250">
              <a:spcBef>
                <a:spcPts val="0"/>
              </a:spcBef>
              <a:spcAft>
                <a:spcPts val="0"/>
              </a:spcAft>
            </a:pPr>
            <a:endParaRPr lang="en-US" sz="2400" dirty="0">
              <a:effectLst/>
              <a:latin typeface="+mn-lt"/>
              <a:ea typeface="Times New Roman" panose="02020603050405020304" pitchFamily="18" charset="0"/>
            </a:endParaRPr>
          </a:p>
          <a:p>
            <a:pPr marL="88900" marR="94615">
              <a:spcBef>
                <a:spcPts val="0"/>
              </a:spcBef>
              <a:spcAft>
                <a:spcPts val="0"/>
              </a:spcAft>
            </a:pPr>
            <a:r>
              <a:rPr lang="en-US" sz="2400" dirty="0">
                <a:effectLst/>
                <a:latin typeface="+mn-lt"/>
                <a:ea typeface="Times New Roman" panose="02020603050405020304" pitchFamily="18" charset="0"/>
              </a:rPr>
              <a:t>Labels must be legible, in</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English (plus other languages, if desired), and prominently displayed.</a:t>
            </a:r>
            <a:r>
              <a:rPr lang="en-US" sz="2400" spc="5" dirty="0">
                <a:effectLst/>
                <a:latin typeface="+mn-lt"/>
                <a:ea typeface="Times New Roman" panose="02020603050405020304" pitchFamily="18" charset="0"/>
              </a:rPr>
              <a:t> </a:t>
            </a:r>
          </a:p>
          <a:p>
            <a:pPr marL="88900" marR="94615">
              <a:spcBef>
                <a:spcPts val="0"/>
              </a:spcBef>
              <a:spcAft>
                <a:spcPts val="0"/>
              </a:spcAft>
            </a:pPr>
            <a:endParaRPr lang="en-US" sz="2400" spc="5" dirty="0">
              <a:latin typeface="+mn-lt"/>
              <a:ea typeface="Times New Roman" panose="02020603050405020304" pitchFamily="18" charset="0"/>
            </a:endParaRPr>
          </a:p>
          <a:p>
            <a:pPr marL="88900" marR="94615">
              <a:spcBef>
                <a:spcPts val="0"/>
              </a:spcBef>
              <a:spcAft>
                <a:spcPts val="0"/>
              </a:spcAft>
            </a:pPr>
            <a:r>
              <a:rPr lang="en-US" sz="2400" dirty="0">
                <a:effectLst/>
                <a:latin typeface="+mn-lt"/>
                <a:ea typeface="Times New Roman" panose="02020603050405020304" pitchFamily="18" charset="0"/>
              </a:rPr>
              <a:t>Labels must have</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the</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following</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six</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items:</a:t>
            </a:r>
          </a:p>
          <a:p>
            <a:pPr marL="342900" marR="0" lvl="0" indent="-342900">
              <a:spcBef>
                <a:spcPts val="0"/>
              </a:spcBef>
              <a:spcAft>
                <a:spcPts val="0"/>
              </a:spcAft>
              <a:buSzPts val="1200"/>
              <a:buFont typeface="Times New Roman" panose="02020603050405020304" pitchFamily="18" charset="0"/>
              <a:buChar char="-"/>
              <a:tabLst>
                <a:tab pos="545465" algn="l"/>
                <a:tab pos="546100" algn="l"/>
              </a:tabLst>
            </a:pPr>
            <a:r>
              <a:rPr lang="en-US" sz="2400" dirty="0">
                <a:effectLst/>
                <a:latin typeface="+mn-lt"/>
                <a:ea typeface="Times New Roman" panose="02020603050405020304" pitchFamily="18" charset="0"/>
              </a:rPr>
              <a:t>Product</a:t>
            </a:r>
            <a:r>
              <a:rPr lang="en-US" sz="2400" spc="-15" dirty="0">
                <a:effectLst/>
                <a:latin typeface="+mn-lt"/>
                <a:ea typeface="Times New Roman" panose="02020603050405020304" pitchFamily="18" charset="0"/>
              </a:rPr>
              <a:t> </a:t>
            </a:r>
            <a:r>
              <a:rPr lang="en-US" sz="2400" dirty="0">
                <a:effectLst/>
                <a:latin typeface="+mn-lt"/>
                <a:ea typeface="Times New Roman" panose="02020603050405020304" pitchFamily="18" charset="0"/>
              </a:rPr>
              <a:t>identifier</a:t>
            </a:r>
          </a:p>
          <a:p>
            <a:pPr marL="342900" marR="0" lvl="0" indent="-342900">
              <a:spcBef>
                <a:spcPts val="0"/>
              </a:spcBef>
              <a:spcAft>
                <a:spcPts val="0"/>
              </a:spcAft>
              <a:buSzPts val="1200"/>
              <a:buFont typeface="Times New Roman" panose="02020603050405020304" pitchFamily="18" charset="0"/>
              <a:buChar char="-"/>
              <a:tabLst>
                <a:tab pos="545465" algn="l"/>
                <a:tab pos="546100" algn="l"/>
              </a:tabLst>
            </a:pPr>
            <a:r>
              <a:rPr lang="en-US" sz="2400" dirty="0">
                <a:effectLst/>
                <a:latin typeface="+mn-lt"/>
                <a:ea typeface="Times New Roman" panose="02020603050405020304" pitchFamily="18" charset="0"/>
              </a:rPr>
              <a:t>Signal</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word</a:t>
            </a:r>
          </a:p>
          <a:p>
            <a:pPr marL="342900" marR="0" lvl="0" indent="-342900">
              <a:spcBef>
                <a:spcPts val="0"/>
              </a:spcBef>
              <a:spcAft>
                <a:spcPts val="0"/>
              </a:spcAft>
              <a:buSzPts val="1200"/>
              <a:buFont typeface="Times New Roman" panose="02020603050405020304" pitchFamily="18" charset="0"/>
              <a:buChar char="-"/>
              <a:tabLst>
                <a:tab pos="545465" algn="l"/>
                <a:tab pos="546100" algn="l"/>
              </a:tabLst>
            </a:pPr>
            <a:r>
              <a:rPr lang="en-US" sz="2400" dirty="0">
                <a:effectLst/>
                <a:latin typeface="+mn-lt"/>
                <a:ea typeface="Times New Roman" panose="02020603050405020304" pitchFamily="18" charset="0"/>
              </a:rPr>
              <a:t>Hazard</a:t>
            </a:r>
            <a:r>
              <a:rPr lang="en-US" sz="2400" spc="-30" dirty="0">
                <a:effectLst/>
                <a:latin typeface="+mn-lt"/>
                <a:ea typeface="Times New Roman" panose="02020603050405020304" pitchFamily="18" charset="0"/>
              </a:rPr>
              <a:t> </a:t>
            </a:r>
            <a:r>
              <a:rPr lang="en-US" sz="2400" dirty="0">
                <a:effectLst/>
                <a:latin typeface="+mn-lt"/>
                <a:ea typeface="Times New Roman" panose="02020603050405020304" pitchFamily="18" charset="0"/>
              </a:rPr>
              <a:t>statements</a:t>
            </a:r>
          </a:p>
          <a:p>
            <a:pPr marL="342900" marR="0" lvl="0" indent="-342900">
              <a:spcBef>
                <a:spcPts val="0"/>
              </a:spcBef>
              <a:spcAft>
                <a:spcPts val="0"/>
              </a:spcAft>
              <a:buSzPts val="1200"/>
              <a:buFont typeface="Times New Roman" panose="02020603050405020304" pitchFamily="18" charset="0"/>
              <a:buChar char="-"/>
              <a:tabLst>
                <a:tab pos="545465" algn="l"/>
                <a:tab pos="546100" algn="l"/>
              </a:tabLst>
            </a:pPr>
            <a:r>
              <a:rPr lang="en-US" sz="2400" dirty="0">
                <a:effectLst/>
                <a:latin typeface="+mn-lt"/>
                <a:ea typeface="Times New Roman" panose="02020603050405020304" pitchFamily="18" charset="0"/>
              </a:rPr>
              <a:t>Pictograms</a:t>
            </a:r>
          </a:p>
          <a:p>
            <a:pPr marL="342900" marR="0" lvl="0" indent="-342900">
              <a:spcBef>
                <a:spcPts val="0"/>
              </a:spcBef>
              <a:spcAft>
                <a:spcPts val="0"/>
              </a:spcAft>
              <a:buSzPts val="1200"/>
              <a:buFont typeface="Times New Roman" panose="02020603050405020304" pitchFamily="18" charset="0"/>
              <a:buChar char="-"/>
              <a:tabLst>
                <a:tab pos="545465" algn="l"/>
                <a:tab pos="546100" algn="l"/>
              </a:tabLst>
            </a:pPr>
            <a:r>
              <a:rPr lang="en-US" sz="2400" dirty="0">
                <a:effectLst/>
                <a:latin typeface="+mn-lt"/>
                <a:ea typeface="Times New Roman" panose="02020603050405020304" pitchFamily="18" charset="0"/>
              </a:rPr>
              <a:t>Precautionary</a:t>
            </a:r>
            <a:r>
              <a:rPr lang="en-US" sz="2400" spc="-30" dirty="0">
                <a:effectLst/>
                <a:latin typeface="+mn-lt"/>
                <a:ea typeface="Times New Roman" panose="02020603050405020304" pitchFamily="18" charset="0"/>
              </a:rPr>
              <a:t> </a:t>
            </a:r>
            <a:r>
              <a:rPr lang="en-US" sz="2400" dirty="0">
                <a:effectLst/>
                <a:latin typeface="+mn-lt"/>
                <a:ea typeface="Times New Roman" panose="02020603050405020304" pitchFamily="18" charset="0"/>
              </a:rPr>
              <a:t>Statements</a:t>
            </a:r>
          </a:p>
          <a:p>
            <a:pPr marL="342900" marR="0" lvl="0" indent="-342900">
              <a:spcBef>
                <a:spcPts val="0"/>
              </a:spcBef>
              <a:spcAft>
                <a:spcPts val="0"/>
              </a:spcAft>
              <a:buSzPts val="1200"/>
              <a:buFont typeface="Times New Roman" panose="02020603050405020304" pitchFamily="18" charset="0"/>
              <a:buChar char="-"/>
              <a:tabLst>
                <a:tab pos="545465" algn="l"/>
                <a:tab pos="546100" algn="l"/>
              </a:tabLst>
            </a:pPr>
            <a:r>
              <a:rPr lang="en-US" sz="2400" dirty="0">
                <a:effectLst/>
                <a:latin typeface="+mn-lt"/>
                <a:ea typeface="Times New Roman" panose="02020603050405020304" pitchFamily="18" charset="0"/>
              </a:rPr>
              <a:t>Manufacturer</a:t>
            </a:r>
            <a:r>
              <a:rPr lang="en-US" sz="2400" spc="-25" dirty="0">
                <a:effectLst/>
                <a:latin typeface="+mn-lt"/>
                <a:ea typeface="Times New Roman" panose="02020603050405020304" pitchFamily="18" charset="0"/>
              </a:rPr>
              <a:t> </a:t>
            </a:r>
            <a:r>
              <a:rPr lang="en-US" sz="2400" dirty="0">
                <a:effectLst/>
                <a:latin typeface="+mn-lt"/>
                <a:ea typeface="Times New Roman" panose="02020603050405020304" pitchFamily="18" charset="0"/>
              </a:rPr>
              <a:t>information</a:t>
            </a:r>
          </a:p>
        </p:txBody>
      </p:sp>
    </p:spTree>
    <p:extLst>
      <p:ext uri="{BB962C8B-B14F-4D97-AF65-F5344CB8AC3E}">
        <p14:creationId xmlns:p14="http://schemas.microsoft.com/office/powerpoint/2010/main" val="1991683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dirty="0"/>
              <a:t>Chemical Labeling</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707004" y="2059083"/>
            <a:ext cx="10777992" cy="4115885"/>
          </a:xfrm>
        </p:spPr>
        <p:txBody>
          <a:bodyPr>
            <a:noAutofit/>
          </a:bodyPr>
          <a:lstStyle/>
          <a:p>
            <a:pPr marL="88900" marR="95250">
              <a:spcBef>
                <a:spcPts val="0"/>
              </a:spcBef>
              <a:spcAft>
                <a:spcPts val="0"/>
              </a:spcAft>
            </a:pPr>
            <a:r>
              <a:rPr lang="en-US" sz="2400" spc="-5" dirty="0">
                <a:effectLst/>
                <a:latin typeface="+mn-lt"/>
                <a:ea typeface="Times New Roman" panose="02020603050405020304" pitchFamily="18" charset="0"/>
              </a:rPr>
              <a:t>Every hazardous chemical in the workplace needs a label</a:t>
            </a:r>
            <a:endParaRPr lang="en-US" sz="2400" spc="-5" dirty="0">
              <a:latin typeface="+mn-lt"/>
              <a:ea typeface="Times New Roman" panose="02020603050405020304" pitchFamily="18" charset="0"/>
            </a:endParaRPr>
          </a:p>
          <a:p>
            <a:pPr marL="591820" marR="95250" lvl="1">
              <a:spcBef>
                <a:spcPts val="0"/>
              </a:spcBef>
              <a:spcAft>
                <a:spcPts val="0"/>
              </a:spcAft>
            </a:pPr>
            <a:r>
              <a:rPr lang="en-US" sz="2400" dirty="0">
                <a:effectLst/>
                <a:latin typeface="+mn-lt"/>
                <a:ea typeface="Times New Roman" panose="02020603050405020304" pitchFamily="18" charset="0"/>
              </a:rPr>
              <a:t>Manufacturers have the responsibility to label their products (ex: Clorox)</a:t>
            </a:r>
          </a:p>
          <a:p>
            <a:pPr marL="591820" marR="95250" lvl="1">
              <a:spcBef>
                <a:spcPts val="0"/>
              </a:spcBef>
              <a:spcAft>
                <a:spcPts val="0"/>
              </a:spcAft>
            </a:pPr>
            <a:r>
              <a:rPr lang="en-US" sz="2400" spc="5" dirty="0">
                <a:latin typeface="+mn-lt"/>
                <a:ea typeface="Times New Roman" panose="02020603050405020304" pitchFamily="18" charset="0"/>
              </a:rPr>
              <a:t>Distributors have the responsibility to make sure that label is intact (ex: Home Depot)</a:t>
            </a:r>
          </a:p>
          <a:p>
            <a:pPr marL="591820" marR="95250" lvl="1">
              <a:spcBef>
                <a:spcPts val="0"/>
              </a:spcBef>
              <a:spcAft>
                <a:spcPts val="0"/>
              </a:spcAft>
            </a:pPr>
            <a:r>
              <a:rPr lang="en-US" sz="2400" spc="5" dirty="0">
                <a:effectLst/>
                <a:latin typeface="+mn-lt"/>
                <a:ea typeface="Times New Roman" panose="02020603050405020304" pitchFamily="18" charset="0"/>
              </a:rPr>
              <a:t>Employers (and employee</a:t>
            </a:r>
            <a:r>
              <a:rPr lang="en-US" sz="2400" spc="5" dirty="0">
                <a:latin typeface="+mn-lt"/>
                <a:ea typeface="Times New Roman" panose="02020603050405020304" pitchFamily="18" charset="0"/>
              </a:rPr>
              <a:t>s) have the responsibility to ensure that the label is intact and accurate</a:t>
            </a:r>
            <a:endParaRPr lang="en-US" sz="2400" spc="5" dirty="0">
              <a:effectLst/>
              <a:latin typeface="+mn-lt"/>
              <a:ea typeface="Times New Roman" panose="02020603050405020304" pitchFamily="18" charset="0"/>
            </a:endParaRPr>
          </a:p>
          <a:p>
            <a:pPr marL="88900" marR="94615">
              <a:spcBef>
                <a:spcPts val="0"/>
              </a:spcBef>
              <a:spcAft>
                <a:spcPts val="0"/>
              </a:spcAft>
            </a:pPr>
            <a:endParaRPr lang="en-US" sz="2400" spc="5" dirty="0">
              <a:latin typeface="+mn-lt"/>
              <a:ea typeface="Times New Roman" panose="02020603050405020304" pitchFamily="18" charset="0"/>
            </a:endParaRPr>
          </a:p>
          <a:p>
            <a:pPr marL="88900" marR="94615">
              <a:spcBef>
                <a:spcPts val="0"/>
              </a:spcBef>
              <a:spcAft>
                <a:spcPts val="0"/>
              </a:spcAft>
            </a:pPr>
            <a:r>
              <a:rPr lang="en-US" sz="2400" spc="5" dirty="0">
                <a:latin typeface="+mn-lt"/>
                <a:ea typeface="Times New Roman" panose="02020603050405020304" pitchFamily="18" charset="0"/>
              </a:rPr>
              <a:t>Secondary labels</a:t>
            </a:r>
          </a:p>
          <a:p>
            <a:pPr marL="591820" marR="94615" lvl="1">
              <a:spcBef>
                <a:spcPts val="0"/>
              </a:spcBef>
              <a:spcAft>
                <a:spcPts val="0"/>
              </a:spcAft>
            </a:pPr>
            <a:r>
              <a:rPr lang="en-US" sz="2400" dirty="0">
                <a:latin typeface="+mn-lt"/>
              </a:rPr>
              <a:t>If chemicals are transferred, the new container must be labeled with the product identifier and words, pictures, or symbols that convey the hazards.</a:t>
            </a:r>
            <a:endParaRPr lang="en-US" sz="2400" spc="5" dirty="0">
              <a:latin typeface="+mn-lt"/>
              <a:ea typeface="Times New Roman" panose="02020603050405020304" pitchFamily="18" charset="0"/>
            </a:endParaRPr>
          </a:p>
          <a:p>
            <a:pPr marL="88900" marR="94615">
              <a:spcBef>
                <a:spcPts val="0"/>
              </a:spcBef>
              <a:spcAft>
                <a:spcPts val="0"/>
              </a:spcAft>
            </a:pPr>
            <a:endParaRPr lang="en-US" sz="2400" dirty="0">
              <a:effectLst/>
              <a:latin typeface="+mn-lt"/>
              <a:ea typeface="Times New Roman" panose="02020603050405020304" pitchFamily="18" charset="0"/>
            </a:endParaRPr>
          </a:p>
          <a:p>
            <a:pPr marL="88900" marR="94615">
              <a:spcBef>
                <a:spcPts val="0"/>
              </a:spcBef>
              <a:spcAft>
                <a:spcPts val="0"/>
              </a:spcAft>
            </a:pPr>
            <a:r>
              <a:rPr lang="en-US" sz="2400" dirty="0">
                <a:effectLst/>
                <a:latin typeface="+mn-lt"/>
                <a:ea typeface="Times New Roman" panose="02020603050405020304" pitchFamily="18" charset="0"/>
              </a:rPr>
              <a:t>Labels are an excellent source of information, but less detailed than a Safety Data Sheet</a:t>
            </a:r>
          </a:p>
          <a:p>
            <a:pPr marL="342900" marR="0" lvl="0" indent="-342900">
              <a:spcBef>
                <a:spcPts val="0"/>
              </a:spcBef>
              <a:spcAft>
                <a:spcPts val="0"/>
              </a:spcAft>
              <a:buSzPts val="1200"/>
              <a:buFont typeface="Times New Roman" panose="02020603050405020304" pitchFamily="18" charset="0"/>
              <a:buChar char="-"/>
              <a:tabLst>
                <a:tab pos="545465" algn="l"/>
                <a:tab pos="546100" algn="l"/>
              </a:tabLst>
            </a:pPr>
            <a:endParaRPr lang="en-US" sz="2400" dirty="0">
              <a:effectLst/>
              <a:latin typeface="+mn-lt"/>
              <a:ea typeface="Times New Roman" panose="02020603050405020304" pitchFamily="18" charset="0"/>
            </a:endParaRPr>
          </a:p>
        </p:txBody>
      </p:sp>
    </p:spTree>
    <p:extLst>
      <p:ext uri="{BB962C8B-B14F-4D97-AF65-F5344CB8AC3E}">
        <p14:creationId xmlns:p14="http://schemas.microsoft.com/office/powerpoint/2010/main" val="3608904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dirty="0"/>
              <a:t>Product Identifier</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707004" y="2059083"/>
            <a:ext cx="10777992" cy="4115885"/>
          </a:xfrm>
        </p:spPr>
        <p:txBody>
          <a:bodyPr>
            <a:noAutofit/>
          </a:bodyPr>
          <a:lstStyle/>
          <a:p>
            <a:pPr marL="88900" marR="95250">
              <a:spcBef>
                <a:spcPts val="0"/>
              </a:spcBef>
              <a:spcAft>
                <a:spcPts val="0"/>
              </a:spcAft>
            </a:pPr>
            <a:r>
              <a:rPr lang="en-US" sz="2400" dirty="0">
                <a:latin typeface="+mn-lt"/>
                <a:ea typeface="Times New Roman" panose="02020603050405020304" pitchFamily="18" charset="0"/>
              </a:rPr>
              <a:t>U</a:t>
            </a:r>
            <a:r>
              <a:rPr lang="en-US" sz="2400" dirty="0">
                <a:effectLst/>
                <a:latin typeface="+mn-lt"/>
                <a:ea typeface="Times New Roman" panose="02020603050405020304" pitchFamily="18" charset="0"/>
              </a:rPr>
              <a:t>sed</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to</a:t>
            </a:r>
            <a:r>
              <a:rPr lang="en-US" sz="2400" spc="-15" dirty="0">
                <a:effectLst/>
                <a:latin typeface="+mn-lt"/>
                <a:ea typeface="Times New Roman" panose="02020603050405020304" pitchFamily="18" charset="0"/>
              </a:rPr>
              <a:t> </a:t>
            </a:r>
            <a:r>
              <a:rPr lang="en-US" sz="2400" dirty="0">
                <a:effectLst/>
                <a:latin typeface="+mn-lt"/>
                <a:ea typeface="Times New Roman" panose="02020603050405020304" pitchFamily="18" charset="0"/>
              </a:rPr>
              <a:t>disclose</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the</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chemical’s</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or</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product’s</a:t>
            </a:r>
            <a:r>
              <a:rPr lang="en-US" sz="2400" spc="-15" dirty="0">
                <a:effectLst/>
                <a:latin typeface="+mn-lt"/>
                <a:ea typeface="Times New Roman" panose="02020603050405020304" pitchFamily="18" charset="0"/>
              </a:rPr>
              <a:t> </a:t>
            </a:r>
            <a:r>
              <a:rPr lang="en-US" sz="2400" dirty="0">
                <a:effectLst/>
                <a:latin typeface="+mn-lt"/>
                <a:ea typeface="Times New Roman" panose="02020603050405020304" pitchFamily="18" charset="0"/>
              </a:rPr>
              <a:t>name</a:t>
            </a:r>
            <a:endParaRPr lang="en-US" sz="2400" spc="-20" dirty="0">
              <a:latin typeface="+mn-lt"/>
              <a:ea typeface="Times New Roman" panose="02020603050405020304" pitchFamily="18" charset="0"/>
            </a:endParaRPr>
          </a:p>
          <a:p>
            <a:pPr marL="88900" marR="95250">
              <a:spcBef>
                <a:spcPts val="0"/>
              </a:spcBef>
              <a:spcAft>
                <a:spcPts val="0"/>
              </a:spcAft>
            </a:pPr>
            <a:r>
              <a:rPr lang="en-US" sz="2400" spc="-20" dirty="0">
                <a:effectLst/>
                <a:latin typeface="+mn-lt"/>
                <a:ea typeface="Times New Roman" panose="02020603050405020304" pitchFamily="18" charset="0"/>
              </a:rPr>
              <a:t>F</a:t>
            </a:r>
            <a:r>
              <a:rPr lang="en-US" sz="2400" dirty="0">
                <a:effectLst/>
                <a:latin typeface="+mn-lt"/>
                <a:ea typeface="Times New Roman" panose="02020603050405020304" pitchFamily="18" charset="0"/>
              </a:rPr>
              <a:t>ound</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on</a:t>
            </a:r>
            <a:r>
              <a:rPr lang="en-US" sz="2400" spc="-290" dirty="0">
                <a:effectLst/>
                <a:latin typeface="+mn-lt"/>
                <a:ea typeface="Times New Roman" panose="02020603050405020304" pitchFamily="18" charset="0"/>
              </a:rPr>
              <a:t> </a:t>
            </a:r>
            <a:r>
              <a:rPr lang="en-US" sz="2400" dirty="0">
                <a:effectLst/>
                <a:latin typeface="+mn-lt"/>
                <a:ea typeface="Times New Roman" panose="02020603050405020304" pitchFamily="18" charset="0"/>
              </a:rPr>
              <a:t>the product’s label </a:t>
            </a:r>
          </a:p>
          <a:p>
            <a:pPr marL="88900" marR="95250">
              <a:spcBef>
                <a:spcPts val="0"/>
              </a:spcBef>
              <a:spcAft>
                <a:spcPts val="0"/>
              </a:spcAft>
            </a:pPr>
            <a:r>
              <a:rPr lang="en-US" sz="2400" dirty="0">
                <a:effectLst/>
                <a:latin typeface="+mn-lt"/>
                <a:ea typeface="Times New Roman" panose="02020603050405020304" pitchFamily="18" charset="0"/>
              </a:rPr>
              <a:t>If additional identifiers are needed beyond the product name, these</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identifiers can be placed to the right of the manufacturer’s information on a GHS label. </a:t>
            </a:r>
          </a:p>
        </p:txBody>
      </p:sp>
    </p:spTree>
    <p:extLst>
      <p:ext uri="{BB962C8B-B14F-4D97-AF65-F5344CB8AC3E}">
        <p14:creationId xmlns:p14="http://schemas.microsoft.com/office/powerpoint/2010/main" val="1524884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dirty="0"/>
              <a:t>Signal Word</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707004" y="2059083"/>
            <a:ext cx="10777992" cy="4115885"/>
          </a:xfrm>
        </p:spPr>
        <p:txBody>
          <a:bodyPr>
            <a:noAutofit/>
          </a:bodyPr>
          <a:lstStyle/>
          <a:p>
            <a:pPr marL="88900" marR="93345" algn="just">
              <a:spcBef>
                <a:spcPts val="0"/>
              </a:spcBef>
              <a:spcAft>
                <a:spcPts val="0"/>
              </a:spcAft>
            </a:pPr>
            <a:r>
              <a:rPr lang="en-US" sz="2400" b="1" dirty="0">
                <a:latin typeface="+mn-lt"/>
                <a:hlinkClick r:id="rId3"/>
              </a:rPr>
              <a:t>Acute Hazards</a:t>
            </a:r>
            <a:r>
              <a:rPr lang="en-US" sz="2400" b="1" dirty="0">
                <a:latin typeface="+mn-lt"/>
              </a:rPr>
              <a:t> (Short-Term):</a:t>
            </a:r>
            <a:r>
              <a:rPr lang="en-US" sz="2400" dirty="0">
                <a:latin typeface="+mn-lt"/>
              </a:rPr>
              <a:t> Occur after a single, fast exposure (seconds to hours). These are common in accidents, spills, or emergency situations. Examples include chemical burns, dizziness, or eye irritation.</a:t>
            </a:r>
          </a:p>
          <a:p>
            <a:pPr marL="88900" marR="93345" algn="just">
              <a:spcBef>
                <a:spcPts val="0"/>
              </a:spcBef>
              <a:spcAft>
                <a:spcPts val="0"/>
              </a:spcAft>
            </a:pPr>
            <a:r>
              <a:rPr lang="en-US" sz="2400" b="1" dirty="0">
                <a:latin typeface="+mn-lt"/>
                <a:hlinkClick r:id="rId4"/>
              </a:rPr>
              <a:t>Chronic Hazards</a:t>
            </a:r>
            <a:r>
              <a:rPr lang="en-US" sz="2400" b="1" dirty="0">
                <a:latin typeface="+mn-lt"/>
              </a:rPr>
              <a:t> (Long-Term):</a:t>
            </a:r>
            <a:r>
              <a:rPr lang="en-US" sz="2400" dirty="0">
                <a:latin typeface="+mn-lt"/>
              </a:rPr>
              <a:t> Result from repeated, prolonged exposure over months or years. These effects may be delayed, such as developing cancer or lung disease.</a:t>
            </a:r>
            <a:endParaRPr lang="en-US" sz="2400" dirty="0">
              <a:effectLst/>
              <a:latin typeface="+mn-lt"/>
              <a:ea typeface="Times New Roman" panose="02020603050405020304" pitchFamily="18" charset="0"/>
            </a:endParaRPr>
          </a:p>
        </p:txBody>
      </p:sp>
    </p:spTree>
    <p:extLst>
      <p:ext uri="{BB962C8B-B14F-4D97-AF65-F5344CB8AC3E}">
        <p14:creationId xmlns:p14="http://schemas.microsoft.com/office/powerpoint/2010/main" val="608963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E78F5-3FD4-4F4F-A2D2-781196E8B8A9}"/>
              </a:ext>
            </a:extLst>
          </p:cNvPr>
          <p:cNvSpPr>
            <a:spLocks noGrp="1"/>
          </p:cNvSpPr>
          <p:nvPr>
            <p:ph type="ctrTitle"/>
          </p:nvPr>
        </p:nvSpPr>
        <p:spPr>
          <a:xfrm>
            <a:off x="424070" y="699704"/>
            <a:ext cx="7991145" cy="3255264"/>
          </a:xfrm>
        </p:spPr>
        <p:txBody>
          <a:bodyPr>
            <a:normAutofit/>
          </a:bodyPr>
          <a:lstStyle/>
          <a:p>
            <a:r>
              <a:rPr lang="en-US" sz="4400" dirty="0"/>
              <a:t>Hazard Communication</a:t>
            </a:r>
          </a:p>
        </p:txBody>
      </p:sp>
      <p:sp>
        <p:nvSpPr>
          <p:cNvPr id="3" name="Subtitle 2">
            <a:extLst>
              <a:ext uri="{FF2B5EF4-FFF2-40B4-BE49-F238E27FC236}">
                <a16:creationId xmlns:a16="http://schemas.microsoft.com/office/drawing/2014/main" id="{BDD766F0-A5F2-4348-ACEF-329784F34022}"/>
              </a:ext>
            </a:extLst>
          </p:cNvPr>
          <p:cNvSpPr>
            <a:spLocks noGrp="1"/>
          </p:cNvSpPr>
          <p:nvPr>
            <p:ph type="subTitle" idx="1"/>
          </p:nvPr>
        </p:nvSpPr>
        <p:spPr>
          <a:xfrm>
            <a:off x="1100015" y="4541123"/>
            <a:ext cx="7315200" cy="1277985"/>
          </a:xfrm>
        </p:spPr>
        <p:txBody>
          <a:bodyPr>
            <a:normAutofit lnSpcReduction="10000"/>
          </a:bodyPr>
          <a:lstStyle/>
          <a:p>
            <a:r>
              <a:rPr lang="en-US" dirty="0"/>
              <a:t>Presenters: 	Todd Culver, President and CEO</a:t>
            </a:r>
          </a:p>
          <a:p>
            <a:r>
              <a:rPr lang="en-US" dirty="0"/>
              <a:t>		Katie Kinde, Education Coordinator</a:t>
            </a:r>
          </a:p>
          <a:p>
            <a:r>
              <a:rPr lang="en-US" dirty="0"/>
              <a:t>		</a:t>
            </a:r>
            <a:r>
              <a:rPr lang="en-US" dirty="0" err="1"/>
              <a:t>Incompass</a:t>
            </a:r>
            <a:r>
              <a:rPr lang="en-US" dirty="0"/>
              <a:t> Michigan </a:t>
            </a:r>
          </a:p>
        </p:txBody>
      </p:sp>
      <p:pic>
        <p:nvPicPr>
          <p:cNvPr id="4" name="Picture 3" descr="MIOSHA_logo_512323_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0871" y="839651"/>
            <a:ext cx="2540000" cy="2349500"/>
          </a:xfrm>
          <a:prstGeom prst="rect">
            <a:avLst/>
          </a:prstGeom>
        </p:spPr>
      </p:pic>
    </p:spTree>
    <p:extLst>
      <p:ext uri="{BB962C8B-B14F-4D97-AF65-F5344CB8AC3E}">
        <p14:creationId xmlns:p14="http://schemas.microsoft.com/office/powerpoint/2010/main" val="1829738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dirty="0">
                <a:latin typeface="Avenir Next Demi Bold"/>
              </a:rPr>
              <a:t>Key Differences in Hazard Communication</a:t>
            </a:r>
            <a:endParaRPr lang="en-US" dirty="0"/>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707004" y="2059083"/>
            <a:ext cx="10777992" cy="4115885"/>
          </a:xfrm>
        </p:spPr>
        <p:txBody>
          <a:bodyPr>
            <a:noAutofit/>
          </a:bodyPr>
          <a:lstStyle/>
          <a:p>
            <a:pPr marL="88900" marR="93345" algn="just">
              <a:spcBef>
                <a:spcPts val="0"/>
              </a:spcBef>
              <a:spcAft>
                <a:spcPts val="0"/>
              </a:spcAft>
            </a:pPr>
            <a:r>
              <a:rPr lang="en-US" sz="2400" dirty="0">
                <a:latin typeface="+mn-lt"/>
                <a:ea typeface="Times New Roman" panose="02020603050405020304" pitchFamily="18" charset="0"/>
              </a:rPr>
              <a:t>U</a:t>
            </a:r>
            <a:r>
              <a:rPr lang="en-US" sz="2400" dirty="0">
                <a:effectLst/>
                <a:latin typeface="+mn-lt"/>
                <a:ea typeface="Times New Roman" panose="02020603050405020304" pitchFamily="18" charset="0"/>
              </a:rPr>
              <a:t>sed to indicate the relative level of severity of the hazard and alert the</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reader to a potential hazard on the label </a:t>
            </a:r>
          </a:p>
          <a:p>
            <a:pPr marL="88900" marR="93345" algn="just">
              <a:spcBef>
                <a:spcPts val="0"/>
              </a:spcBef>
              <a:spcAft>
                <a:spcPts val="0"/>
              </a:spcAft>
            </a:pPr>
            <a:r>
              <a:rPr lang="en-US" sz="2400" dirty="0">
                <a:effectLst/>
                <a:latin typeface="+mn-lt"/>
                <a:ea typeface="Times New Roman" panose="02020603050405020304" pitchFamily="18" charset="0"/>
              </a:rPr>
              <a:t>There are only two words used as signal words:</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“Danger”</a:t>
            </a:r>
            <a:r>
              <a:rPr lang="en-US" sz="2400" spc="40" dirty="0">
                <a:effectLst/>
                <a:latin typeface="+mn-lt"/>
                <a:ea typeface="Times New Roman" panose="02020603050405020304" pitchFamily="18" charset="0"/>
              </a:rPr>
              <a:t> </a:t>
            </a:r>
            <a:r>
              <a:rPr lang="en-US" sz="2400" dirty="0">
                <a:effectLst/>
                <a:latin typeface="+mn-lt"/>
                <a:ea typeface="Times New Roman" panose="02020603050405020304" pitchFamily="18" charset="0"/>
              </a:rPr>
              <a:t>and</a:t>
            </a:r>
            <a:r>
              <a:rPr lang="en-US" sz="2400" spc="50" dirty="0">
                <a:effectLst/>
                <a:latin typeface="+mn-lt"/>
                <a:ea typeface="Times New Roman" panose="02020603050405020304" pitchFamily="18" charset="0"/>
              </a:rPr>
              <a:t> </a:t>
            </a:r>
            <a:r>
              <a:rPr lang="en-US" sz="2400" dirty="0">
                <a:effectLst/>
                <a:latin typeface="+mn-lt"/>
                <a:ea typeface="Times New Roman" panose="02020603050405020304" pitchFamily="18" charset="0"/>
              </a:rPr>
              <a:t>“Warning.”</a:t>
            </a:r>
            <a:r>
              <a:rPr lang="en-US" sz="2400" spc="90" dirty="0">
                <a:effectLst/>
                <a:latin typeface="+mn-lt"/>
                <a:ea typeface="Times New Roman" panose="02020603050405020304" pitchFamily="18" charset="0"/>
              </a:rPr>
              <a:t> </a:t>
            </a:r>
          </a:p>
          <a:p>
            <a:pPr marL="88900" marR="93345" algn="just">
              <a:spcBef>
                <a:spcPts val="0"/>
              </a:spcBef>
              <a:spcAft>
                <a:spcPts val="0"/>
              </a:spcAft>
            </a:pPr>
            <a:r>
              <a:rPr lang="en-US" sz="2400" dirty="0">
                <a:effectLst/>
                <a:latin typeface="+mn-lt"/>
                <a:ea typeface="Times New Roman" panose="02020603050405020304" pitchFamily="18" charset="0"/>
              </a:rPr>
              <a:t>Within</a:t>
            </a:r>
            <a:r>
              <a:rPr lang="en-US" sz="2400" spc="45" dirty="0">
                <a:effectLst/>
                <a:latin typeface="+mn-lt"/>
                <a:ea typeface="Times New Roman" panose="02020603050405020304" pitchFamily="18" charset="0"/>
              </a:rPr>
              <a:t> </a:t>
            </a:r>
            <a:r>
              <a:rPr lang="en-US" sz="2400" dirty="0">
                <a:effectLst/>
                <a:latin typeface="+mn-lt"/>
                <a:ea typeface="Times New Roman" panose="02020603050405020304" pitchFamily="18" charset="0"/>
              </a:rPr>
              <a:t>a</a:t>
            </a:r>
            <a:r>
              <a:rPr lang="en-US" sz="2400" spc="40" dirty="0">
                <a:effectLst/>
                <a:latin typeface="+mn-lt"/>
                <a:ea typeface="Times New Roman" panose="02020603050405020304" pitchFamily="18" charset="0"/>
              </a:rPr>
              <a:t> </a:t>
            </a:r>
            <a:r>
              <a:rPr lang="en-US" sz="2400" dirty="0">
                <a:effectLst/>
                <a:latin typeface="+mn-lt"/>
                <a:ea typeface="Times New Roman" panose="02020603050405020304" pitchFamily="18" charset="0"/>
              </a:rPr>
              <a:t>specific</a:t>
            </a:r>
            <a:r>
              <a:rPr lang="en-US" sz="2400" spc="50" dirty="0">
                <a:effectLst/>
                <a:latin typeface="+mn-lt"/>
                <a:ea typeface="Times New Roman" panose="02020603050405020304" pitchFamily="18" charset="0"/>
              </a:rPr>
              <a:t> </a:t>
            </a:r>
            <a:r>
              <a:rPr lang="en-US" sz="2400" dirty="0">
                <a:effectLst/>
                <a:latin typeface="+mn-lt"/>
                <a:ea typeface="Times New Roman" panose="02020603050405020304" pitchFamily="18" charset="0"/>
              </a:rPr>
              <a:t>hazard</a:t>
            </a:r>
            <a:r>
              <a:rPr lang="en-US" sz="2400" spc="40" dirty="0">
                <a:effectLst/>
                <a:latin typeface="+mn-lt"/>
                <a:ea typeface="Times New Roman" panose="02020603050405020304" pitchFamily="18" charset="0"/>
              </a:rPr>
              <a:t> </a:t>
            </a:r>
            <a:r>
              <a:rPr lang="en-US" sz="2400" dirty="0">
                <a:effectLst/>
                <a:latin typeface="+mn-lt"/>
                <a:ea typeface="Times New Roman" panose="02020603050405020304" pitchFamily="18" charset="0"/>
              </a:rPr>
              <a:t>class,</a:t>
            </a:r>
            <a:r>
              <a:rPr lang="en-US" sz="2400" spc="50" dirty="0">
                <a:effectLst/>
                <a:latin typeface="+mn-lt"/>
                <a:ea typeface="Times New Roman" panose="02020603050405020304" pitchFamily="18" charset="0"/>
              </a:rPr>
              <a:t> </a:t>
            </a:r>
            <a:r>
              <a:rPr lang="en-US" sz="2400" dirty="0">
                <a:effectLst/>
                <a:latin typeface="+mn-lt"/>
                <a:ea typeface="Times New Roman" panose="02020603050405020304" pitchFamily="18" charset="0"/>
              </a:rPr>
              <a:t>“Danger”</a:t>
            </a:r>
            <a:r>
              <a:rPr lang="en-US" sz="2400" spc="45" dirty="0">
                <a:effectLst/>
                <a:latin typeface="+mn-lt"/>
                <a:ea typeface="Times New Roman" panose="02020603050405020304" pitchFamily="18" charset="0"/>
              </a:rPr>
              <a:t> </a:t>
            </a:r>
            <a:r>
              <a:rPr lang="en-US" sz="2400" dirty="0">
                <a:effectLst/>
                <a:latin typeface="+mn-lt"/>
                <a:ea typeface="Times New Roman" panose="02020603050405020304" pitchFamily="18" charset="0"/>
              </a:rPr>
              <a:t>is</a:t>
            </a:r>
            <a:r>
              <a:rPr lang="en-US" sz="2400" spc="40" dirty="0">
                <a:effectLst/>
                <a:latin typeface="+mn-lt"/>
                <a:ea typeface="Times New Roman" panose="02020603050405020304" pitchFamily="18" charset="0"/>
              </a:rPr>
              <a:t> </a:t>
            </a:r>
            <a:r>
              <a:rPr lang="en-US" sz="2400" dirty="0">
                <a:effectLst/>
                <a:latin typeface="+mn-lt"/>
                <a:ea typeface="Times New Roman" panose="02020603050405020304" pitchFamily="18" charset="0"/>
              </a:rPr>
              <a:t>used</a:t>
            </a:r>
            <a:r>
              <a:rPr lang="en-US" sz="2400" spc="45" dirty="0">
                <a:effectLst/>
                <a:latin typeface="+mn-lt"/>
                <a:ea typeface="Times New Roman" panose="02020603050405020304" pitchFamily="18" charset="0"/>
              </a:rPr>
              <a:t> </a:t>
            </a:r>
            <a:r>
              <a:rPr lang="en-US" sz="2400" dirty="0">
                <a:effectLst/>
                <a:latin typeface="+mn-lt"/>
                <a:ea typeface="Times New Roman" panose="02020603050405020304" pitchFamily="18" charset="0"/>
              </a:rPr>
              <a:t>for</a:t>
            </a:r>
            <a:r>
              <a:rPr lang="en-US" sz="2400" spc="50" dirty="0">
                <a:effectLst/>
                <a:latin typeface="+mn-lt"/>
                <a:ea typeface="Times New Roman" panose="02020603050405020304" pitchFamily="18" charset="0"/>
              </a:rPr>
              <a:t> </a:t>
            </a:r>
            <a:r>
              <a:rPr lang="en-US" sz="2400" dirty="0">
                <a:effectLst/>
                <a:latin typeface="+mn-lt"/>
                <a:ea typeface="Times New Roman" panose="02020603050405020304" pitchFamily="18" charset="0"/>
              </a:rPr>
              <a:t>the</a:t>
            </a:r>
            <a:r>
              <a:rPr lang="en-US" sz="2400" spc="40" dirty="0">
                <a:effectLst/>
                <a:latin typeface="+mn-lt"/>
                <a:ea typeface="Times New Roman" panose="02020603050405020304" pitchFamily="18" charset="0"/>
              </a:rPr>
              <a:t> </a:t>
            </a:r>
            <a:r>
              <a:rPr lang="en-US" sz="2400" dirty="0">
                <a:effectLst/>
                <a:latin typeface="+mn-lt"/>
                <a:ea typeface="Times New Roman" panose="02020603050405020304" pitchFamily="18" charset="0"/>
              </a:rPr>
              <a:t>more severe</a:t>
            </a:r>
            <a:r>
              <a:rPr lang="en-US" sz="2400" spc="-30" dirty="0">
                <a:effectLst/>
                <a:latin typeface="+mn-lt"/>
                <a:ea typeface="Times New Roman" panose="02020603050405020304" pitchFamily="18" charset="0"/>
              </a:rPr>
              <a:t> </a:t>
            </a:r>
            <a:r>
              <a:rPr lang="en-US" sz="2400" dirty="0">
                <a:effectLst/>
                <a:latin typeface="+mn-lt"/>
                <a:ea typeface="Times New Roman" panose="02020603050405020304" pitchFamily="18" charset="0"/>
              </a:rPr>
              <a:t>hazards</a:t>
            </a:r>
            <a:r>
              <a:rPr lang="en-US" sz="2400" spc="-45" dirty="0">
                <a:effectLst/>
                <a:latin typeface="+mn-lt"/>
                <a:ea typeface="Times New Roman" panose="02020603050405020304" pitchFamily="18" charset="0"/>
              </a:rPr>
              <a:t> </a:t>
            </a:r>
            <a:r>
              <a:rPr lang="en-US" sz="2400" dirty="0">
                <a:effectLst/>
                <a:latin typeface="+mn-lt"/>
                <a:ea typeface="Times New Roman" panose="02020603050405020304" pitchFamily="18" charset="0"/>
              </a:rPr>
              <a:t>and</a:t>
            </a:r>
            <a:r>
              <a:rPr lang="en-US" sz="2400" spc="-30" dirty="0">
                <a:effectLst/>
                <a:latin typeface="+mn-lt"/>
                <a:ea typeface="Times New Roman" panose="02020603050405020304" pitchFamily="18" charset="0"/>
              </a:rPr>
              <a:t> </a:t>
            </a:r>
            <a:r>
              <a:rPr lang="en-US" sz="2400" dirty="0">
                <a:effectLst/>
                <a:latin typeface="+mn-lt"/>
                <a:ea typeface="Times New Roman" panose="02020603050405020304" pitchFamily="18" charset="0"/>
              </a:rPr>
              <a:t>“Warning”</a:t>
            </a:r>
            <a:r>
              <a:rPr lang="en-US" sz="2400" spc="-45" dirty="0">
                <a:effectLst/>
                <a:latin typeface="+mn-lt"/>
                <a:ea typeface="Times New Roman" panose="02020603050405020304" pitchFamily="18" charset="0"/>
              </a:rPr>
              <a:t> </a:t>
            </a:r>
            <a:r>
              <a:rPr lang="en-US" sz="2400" dirty="0">
                <a:effectLst/>
                <a:latin typeface="+mn-lt"/>
                <a:ea typeface="Times New Roman" panose="02020603050405020304" pitchFamily="18" charset="0"/>
              </a:rPr>
              <a:t>is</a:t>
            </a:r>
            <a:r>
              <a:rPr lang="en-US" sz="2400" spc="-50" dirty="0">
                <a:effectLst/>
                <a:latin typeface="+mn-lt"/>
                <a:ea typeface="Times New Roman" panose="02020603050405020304" pitchFamily="18" charset="0"/>
              </a:rPr>
              <a:t> </a:t>
            </a:r>
            <a:r>
              <a:rPr lang="en-US" sz="2400" dirty="0">
                <a:effectLst/>
                <a:latin typeface="+mn-lt"/>
                <a:ea typeface="Times New Roman" panose="02020603050405020304" pitchFamily="18" charset="0"/>
              </a:rPr>
              <a:t>used</a:t>
            </a:r>
            <a:r>
              <a:rPr lang="en-US" sz="2400" spc="-45" dirty="0">
                <a:effectLst/>
                <a:latin typeface="+mn-lt"/>
                <a:ea typeface="Times New Roman" panose="02020603050405020304" pitchFamily="18" charset="0"/>
              </a:rPr>
              <a:t> </a:t>
            </a:r>
            <a:r>
              <a:rPr lang="en-US" sz="2400" dirty="0">
                <a:effectLst/>
                <a:latin typeface="+mn-lt"/>
                <a:ea typeface="Times New Roman" panose="02020603050405020304" pitchFamily="18" charset="0"/>
              </a:rPr>
              <a:t>for</a:t>
            </a:r>
            <a:r>
              <a:rPr lang="en-US" sz="2400" spc="-55" dirty="0">
                <a:effectLst/>
                <a:latin typeface="+mn-lt"/>
                <a:ea typeface="Times New Roman" panose="02020603050405020304" pitchFamily="18" charset="0"/>
              </a:rPr>
              <a:t> </a:t>
            </a:r>
            <a:r>
              <a:rPr lang="en-US" sz="2400" dirty="0">
                <a:effectLst/>
                <a:latin typeface="+mn-lt"/>
                <a:ea typeface="Times New Roman" panose="02020603050405020304" pitchFamily="18" charset="0"/>
              </a:rPr>
              <a:t>the</a:t>
            </a:r>
            <a:r>
              <a:rPr lang="en-US" sz="2400" spc="-55" dirty="0">
                <a:effectLst/>
                <a:latin typeface="+mn-lt"/>
                <a:ea typeface="Times New Roman" panose="02020603050405020304" pitchFamily="18" charset="0"/>
              </a:rPr>
              <a:t> </a:t>
            </a:r>
            <a:r>
              <a:rPr lang="en-US" sz="2400" dirty="0">
                <a:effectLst/>
                <a:latin typeface="+mn-lt"/>
                <a:ea typeface="Times New Roman" panose="02020603050405020304" pitchFamily="18" charset="0"/>
              </a:rPr>
              <a:t>less</a:t>
            </a:r>
            <a:r>
              <a:rPr lang="en-US" sz="2400" spc="-30" dirty="0">
                <a:effectLst/>
                <a:latin typeface="+mn-lt"/>
                <a:ea typeface="Times New Roman" panose="02020603050405020304" pitchFamily="18" charset="0"/>
              </a:rPr>
              <a:t> </a:t>
            </a:r>
            <a:r>
              <a:rPr lang="en-US" sz="2400" dirty="0">
                <a:effectLst/>
                <a:latin typeface="+mn-lt"/>
                <a:ea typeface="Times New Roman" panose="02020603050405020304" pitchFamily="18" charset="0"/>
              </a:rPr>
              <a:t>severe</a:t>
            </a:r>
            <a:r>
              <a:rPr lang="en-US" sz="2400" spc="-40" dirty="0">
                <a:effectLst/>
                <a:latin typeface="+mn-lt"/>
                <a:ea typeface="Times New Roman" panose="02020603050405020304" pitchFamily="18" charset="0"/>
              </a:rPr>
              <a:t> </a:t>
            </a:r>
            <a:r>
              <a:rPr lang="en-US" sz="2400" dirty="0">
                <a:effectLst/>
                <a:latin typeface="+mn-lt"/>
                <a:ea typeface="Times New Roman" panose="02020603050405020304" pitchFamily="18" charset="0"/>
              </a:rPr>
              <a:t>hazards</a:t>
            </a:r>
            <a:r>
              <a:rPr lang="en-US" sz="2400" dirty="0">
                <a:effectLst/>
                <a:latin typeface="+mn-lt"/>
              </a:rPr>
              <a:t> </a:t>
            </a:r>
            <a:endParaRPr lang="en-US" sz="2400" dirty="0">
              <a:effectLst/>
              <a:latin typeface="+mn-lt"/>
              <a:ea typeface="Times New Roman" panose="02020603050405020304" pitchFamily="18" charset="0"/>
            </a:endParaRPr>
          </a:p>
        </p:txBody>
      </p:sp>
    </p:spTree>
    <p:extLst>
      <p:ext uri="{BB962C8B-B14F-4D97-AF65-F5344CB8AC3E}">
        <p14:creationId xmlns:p14="http://schemas.microsoft.com/office/powerpoint/2010/main" val="637423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dirty="0"/>
              <a:t>Hazard Statements</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707004" y="2059083"/>
            <a:ext cx="10777992" cy="4115885"/>
          </a:xfrm>
        </p:spPr>
        <p:txBody>
          <a:bodyPr>
            <a:noAutofit/>
          </a:bodyPr>
          <a:lstStyle/>
          <a:p>
            <a:pPr marL="88900" marR="92710" algn="just">
              <a:spcBef>
                <a:spcPts val="0"/>
              </a:spcBef>
              <a:spcAft>
                <a:spcPts val="0"/>
              </a:spcAft>
            </a:pPr>
            <a:r>
              <a:rPr lang="en-US" sz="2400" dirty="0">
                <a:effectLst/>
                <a:latin typeface="+mn-lt"/>
                <a:ea typeface="Times New Roman" panose="02020603050405020304" pitchFamily="18" charset="0"/>
              </a:rPr>
              <a:t>Describes the nature of the hazard(s) of a chemical, including the</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degree of hazard</a:t>
            </a:r>
          </a:p>
          <a:p>
            <a:pPr marL="88900" marR="92710" algn="just">
              <a:spcBef>
                <a:spcPts val="0"/>
              </a:spcBef>
              <a:spcAft>
                <a:spcPts val="0"/>
              </a:spcAft>
            </a:pPr>
            <a:r>
              <a:rPr lang="en-US" sz="2400" dirty="0">
                <a:effectLst/>
                <a:latin typeface="+mn-lt"/>
                <a:ea typeface="Times New Roman" panose="02020603050405020304" pitchFamily="18" charset="0"/>
              </a:rPr>
              <a:t>All of the applicable hazard statements must appear on the label</a:t>
            </a:r>
          </a:p>
          <a:p>
            <a:pPr marL="88900" marR="92710" algn="just">
              <a:spcBef>
                <a:spcPts val="0"/>
              </a:spcBef>
              <a:spcAft>
                <a:spcPts val="0"/>
              </a:spcAft>
            </a:pPr>
            <a:r>
              <a:rPr lang="en-US" sz="2400" dirty="0">
                <a:effectLst/>
                <a:latin typeface="+mn-lt"/>
                <a:ea typeface="Times New Roman" panose="02020603050405020304" pitchFamily="18" charset="0"/>
              </a:rPr>
              <a:t>The</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hazard statements are specific to the hazard classification categories, and chemical users</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should</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always</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see</a:t>
            </a:r>
            <a:r>
              <a:rPr lang="en-US" sz="2400" spc="-25" dirty="0">
                <a:effectLst/>
                <a:latin typeface="+mn-lt"/>
                <a:ea typeface="Times New Roman" panose="02020603050405020304" pitchFamily="18" charset="0"/>
              </a:rPr>
              <a:t> </a:t>
            </a:r>
            <a:r>
              <a:rPr lang="en-US" sz="2400" dirty="0">
                <a:effectLst/>
                <a:latin typeface="+mn-lt"/>
                <a:ea typeface="Times New Roman" panose="02020603050405020304" pitchFamily="18" charset="0"/>
              </a:rPr>
              <a:t>the</a:t>
            </a:r>
            <a:r>
              <a:rPr lang="en-US" sz="2400" spc="-20" dirty="0">
                <a:effectLst/>
                <a:latin typeface="+mn-lt"/>
                <a:ea typeface="Times New Roman" panose="02020603050405020304" pitchFamily="18" charset="0"/>
              </a:rPr>
              <a:t> </a:t>
            </a:r>
            <a:r>
              <a:rPr lang="en-US" sz="2400" dirty="0">
                <a:effectLst/>
                <a:latin typeface="+mn-lt"/>
                <a:ea typeface="Times New Roman" panose="02020603050405020304" pitchFamily="18" charset="0"/>
              </a:rPr>
              <a:t>same</a:t>
            </a:r>
            <a:r>
              <a:rPr lang="en-US" sz="2400" spc="-20" dirty="0">
                <a:effectLst/>
                <a:latin typeface="+mn-lt"/>
                <a:ea typeface="Times New Roman" panose="02020603050405020304" pitchFamily="18" charset="0"/>
              </a:rPr>
              <a:t> </a:t>
            </a:r>
            <a:r>
              <a:rPr lang="en-US" sz="2400" dirty="0">
                <a:effectLst/>
                <a:latin typeface="+mn-lt"/>
                <a:ea typeface="Times New Roman" panose="02020603050405020304" pitchFamily="18" charset="0"/>
              </a:rPr>
              <a:t>statement</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for</a:t>
            </a:r>
            <a:r>
              <a:rPr lang="en-US" sz="2400" spc="-20" dirty="0">
                <a:effectLst/>
                <a:latin typeface="+mn-lt"/>
                <a:ea typeface="Times New Roman" panose="02020603050405020304" pitchFamily="18" charset="0"/>
              </a:rPr>
              <a:t> </a:t>
            </a:r>
            <a:r>
              <a:rPr lang="en-US" sz="2400" dirty="0">
                <a:effectLst/>
                <a:latin typeface="+mn-lt"/>
                <a:ea typeface="Times New Roman" panose="02020603050405020304" pitchFamily="18" charset="0"/>
              </a:rPr>
              <a:t>the</a:t>
            </a:r>
            <a:r>
              <a:rPr lang="en-US" sz="2400" spc="-20" dirty="0">
                <a:effectLst/>
                <a:latin typeface="+mn-lt"/>
                <a:ea typeface="Times New Roman" panose="02020603050405020304" pitchFamily="18" charset="0"/>
              </a:rPr>
              <a:t> </a:t>
            </a:r>
            <a:r>
              <a:rPr lang="en-US" sz="2400" dirty="0">
                <a:effectLst/>
                <a:latin typeface="+mn-lt"/>
                <a:ea typeface="Times New Roman" panose="02020603050405020304" pitchFamily="18" charset="0"/>
              </a:rPr>
              <a:t>same</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hazards</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no</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matter</a:t>
            </a:r>
            <a:r>
              <a:rPr lang="en-US" sz="2400" spc="-20" dirty="0">
                <a:effectLst/>
                <a:latin typeface="+mn-lt"/>
                <a:ea typeface="Times New Roman" panose="02020603050405020304" pitchFamily="18" charset="0"/>
              </a:rPr>
              <a:t> </a:t>
            </a:r>
            <a:r>
              <a:rPr lang="en-US" sz="2400" dirty="0">
                <a:effectLst/>
                <a:latin typeface="+mn-lt"/>
                <a:ea typeface="Times New Roman" panose="02020603050405020304" pitchFamily="18" charset="0"/>
              </a:rPr>
              <a:t>what</a:t>
            </a:r>
            <a:r>
              <a:rPr lang="en-US" sz="2400" spc="-15" dirty="0">
                <a:effectLst/>
                <a:latin typeface="+mn-lt"/>
                <a:ea typeface="Times New Roman" panose="02020603050405020304" pitchFamily="18" charset="0"/>
              </a:rPr>
              <a:t> </a:t>
            </a:r>
            <a:r>
              <a:rPr lang="en-US" sz="2400" dirty="0">
                <a:effectLst/>
                <a:latin typeface="+mn-lt"/>
                <a:ea typeface="Times New Roman" panose="02020603050405020304" pitchFamily="18" charset="0"/>
              </a:rPr>
              <a:t>the</a:t>
            </a:r>
            <a:r>
              <a:rPr lang="en-US" sz="2400" spc="-20" dirty="0">
                <a:effectLst/>
                <a:latin typeface="+mn-lt"/>
                <a:ea typeface="Times New Roman" panose="02020603050405020304" pitchFamily="18" charset="0"/>
              </a:rPr>
              <a:t> </a:t>
            </a:r>
            <a:r>
              <a:rPr lang="en-US" sz="2400" dirty="0">
                <a:effectLst/>
                <a:latin typeface="+mn-lt"/>
                <a:ea typeface="Times New Roman" panose="02020603050405020304" pitchFamily="18" charset="0"/>
              </a:rPr>
              <a:t>chemical</a:t>
            </a:r>
            <a:r>
              <a:rPr lang="en-US" sz="2400" spc="-15" dirty="0">
                <a:effectLst/>
                <a:latin typeface="+mn-lt"/>
                <a:ea typeface="Times New Roman" panose="02020603050405020304" pitchFamily="18" charset="0"/>
              </a:rPr>
              <a:t> </a:t>
            </a:r>
            <a:r>
              <a:rPr lang="en-US" sz="2400" dirty="0">
                <a:effectLst/>
                <a:latin typeface="+mn-lt"/>
                <a:ea typeface="Times New Roman" panose="02020603050405020304" pitchFamily="18" charset="0"/>
              </a:rPr>
              <a:t>is</a:t>
            </a:r>
            <a:r>
              <a:rPr lang="en-US" sz="2400" spc="-285" dirty="0">
                <a:effectLst/>
                <a:latin typeface="+mn-lt"/>
                <a:ea typeface="Times New Roman" panose="02020603050405020304" pitchFamily="18" charset="0"/>
              </a:rPr>
              <a:t> </a:t>
            </a:r>
            <a:r>
              <a:rPr lang="en-US" sz="2400" dirty="0">
                <a:effectLst/>
                <a:latin typeface="+mn-lt"/>
                <a:ea typeface="Times New Roman" panose="02020603050405020304" pitchFamily="18" charset="0"/>
              </a:rPr>
              <a:t>or</a:t>
            </a:r>
            <a:r>
              <a:rPr lang="en-US" sz="2400" spc="-35" dirty="0">
                <a:effectLst/>
                <a:latin typeface="+mn-lt"/>
                <a:ea typeface="Times New Roman" panose="02020603050405020304" pitchFamily="18" charset="0"/>
              </a:rPr>
              <a:t> </a:t>
            </a:r>
            <a:r>
              <a:rPr lang="en-US" sz="2400" dirty="0">
                <a:effectLst/>
                <a:latin typeface="+mn-lt"/>
                <a:ea typeface="Times New Roman" panose="02020603050405020304" pitchFamily="18" charset="0"/>
              </a:rPr>
              <a:t>who</a:t>
            </a:r>
            <a:r>
              <a:rPr lang="en-US" sz="2400" spc="-30" dirty="0">
                <a:effectLst/>
                <a:latin typeface="+mn-lt"/>
                <a:ea typeface="Times New Roman" panose="02020603050405020304" pitchFamily="18" charset="0"/>
              </a:rPr>
              <a:t> </a:t>
            </a:r>
            <a:r>
              <a:rPr lang="en-US" sz="2400" dirty="0">
                <a:effectLst/>
                <a:latin typeface="+mn-lt"/>
                <a:ea typeface="Times New Roman" panose="02020603050405020304" pitchFamily="18" charset="0"/>
              </a:rPr>
              <a:t>produces</a:t>
            </a:r>
            <a:r>
              <a:rPr lang="en-US" sz="2400" spc="-30" dirty="0">
                <a:effectLst/>
                <a:latin typeface="+mn-lt"/>
                <a:ea typeface="Times New Roman" panose="02020603050405020304" pitchFamily="18" charset="0"/>
              </a:rPr>
              <a:t> </a:t>
            </a:r>
            <a:r>
              <a:rPr lang="en-US" sz="2400" dirty="0">
                <a:effectLst/>
                <a:latin typeface="+mn-lt"/>
                <a:ea typeface="Times New Roman" panose="02020603050405020304" pitchFamily="18" charset="0"/>
              </a:rPr>
              <a:t>it.</a:t>
            </a:r>
          </a:p>
          <a:p>
            <a:pPr marL="88900" marR="92710" algn="just">
              <a:spcBef>
                <a:spcPts val="0"/>
              </a:spcBef>
              <a:spcAft>
                <a:spcPts val="0"/>
              </a:spcAft>
            </a:pPr>
            <a:r>
              <a:rPr lang="en-US" sz="2400" spc="-15" dirty="0">
                <a:latin typeface="+mn-lt"/>
                <a:ea typeface="Times New Roman" panose="02020603050405020304" pitchFamily="18" charset="0"/>
              </a:rPr>
              <a:t>Examples:</a:t>
            </a:r>
            <a:r>
              <a:rPr lang="en-US" sz="2400" spc="-15" dirty="0">
                <a:effectLst/>
                <a:latin typeface="+mn-lt"/>
                <a:ea typeface="Times New Roman" panose="02020603050405020304" pitchFamily="18" charset="0"/>
              </a:rPr>
              <a:t> </a:t>
            </a:r>
          </a:p>
          <a:p>
            <a:pPr marL="591820" marR="92710" lvl="1" algn="just">
              <a:spcBef>
                <a:spcPts val="0"/>
              </a:spcBef>
              <a:spcAft>
                <a:spcPts val="0"/>
              </a:spcAft>
            </a:pPr>
            <a:r>
              <a:rPr lang="en-US" sz="2200" i="1" dirty="0">
                <a:effectLst/>
                <a:latin typeface="+mn-lt"/>
                <a:ea typeface="Times New Roman" panose="02020603050405020304" pitchFamily="18" charset="0"/>
              </a:rPr>
              <a:t>“may</a:t>
            </a:r>
            <a:r>
              <a:rPr lang="en-US" sz="2200" i="1" spc="-45" dirty="0">
                <a:effectLst/>
                <a:latin typeface="+mn-lt"/>
                <a:ea typeface="Times New Roman" panose="02020603050405020304" pitchFamily="18" charset="0"/>
              </a:rPr>
              <a:t> </a:t>
            </a:r>
            <a:r>
              <a:rPr lang="en-US" sz="2200" i="1" dirty="0">
                <a:effectLst/>
                <a:latin typeface="+mn-lt"/>
                <a:ea typeface="Times New Roman" panose="02020603050405020304" pitchFamily="18" charset="0"/>
              </a:rPr>
              <a:t>cause</a:t>
            </a:r>
            <a:r>
              <a:rPr lang="en-US" sz="2200" i="1" spc="-70" dirty="0">
                <a:effectLst/>
                <a:latin typeface="+mn-lt"/>
                <a:ea typeface="Times New Roman" panose="02020603050405020304" pitchFamily="18" charset="0"/>
              </a:rPr>
              <a:t> </a:t>
            </a:r>
            <a:r>
              <a:rPr lang="en-US" sz="2200" i="1" dirty="0">
                <a:effectLst/>
                <a:latin typeface="+mn-lt"/>
                <a:ea typeface="Times New Roman" panose="02020603050405020304" pitchFamily="18" charset="0"/>
              </a:rPr>
              <a:t>fire</a:t>
            </a:r>
            <a:r>
              <a:rPr lang="en-US" sz="2200" i="1" spc="-50" dirty="0">
                <a:effectLst/>
                <a:latin typeface="+mn-lt"/>
                <a:ea typeface="Times New Roman" panose="02020603050405020304" pitchFamily="18" charset="0"/>
              </a:rPr>
              <a:t> </a:t>
            </a:r>
            <a:r>
              <a:rPr lang="en-US" sz="2200" i="1" dirty="0">
                <a:effectLst/>
                <a:latin typeface="+mn-lt"/>
                <a:ea typeface="Times New Roman" panose="02020603050405020304" pitchFamily="18" charset="0"/>
              </a:rPr>
              <a:t>or</a:t>
            </a:r>
            <a:r>
              <a:rPr lang="en-US" sz="2200" i="1" spc="-45" dirty="0">
                <a:effectLst/>
                <a:latin typeface="+mn-lt"/>
                <a:ea typeface="Times New Roman" panose="02020603050405020304" pitchFamily="18" charset="0"/>
              </a:rPr>
              <a:t> </a:t>
            </a:r>
            <a:r>
              <a:rPr lang="en-US" sz="2200" i="1" dirty="0">
                <a:effectLst/>
                <a:latin typeface="+mn-lt"/>
                <a:ea typeface="Times New Roman" panose="02020603050405020304" pitchFamily="18" charset="0"/>
              </a:rPr>
              <a:t>explosion,</a:t>
            </a:r>
            <a:r>
              <a:rPr lang="en-US" sz="2200" i="1" spc="-60" dirty="0">
                <a:effectLst/>
                <a:latin typeface="+mn-lt"/>
                <a:ea typeface="Times New Roman" panose="02020603050405020304" pitchFamily="18" charset="0"/>
              </a:rPr>
              <a:t> </a:t>
            </a:r>
            <a:r>
              <a:rPr lang="en-US" sz="2200" i="1" dirty="0">
                <a:effectLst/>
                <a:latin typeface="+mn-lt"/>
                <a:ea typeface="Times New Roman" panose="02020603050405020304" pitchFamily="18" charset="0"/>
              </a:rPr>
              <a:t>strong</a:t>
            </a:r>
            <a:r>
              <a:rPr lang="en-US" sz="2200" i="1" spc="-55" dirty="0">
                <a:effectLst/>
                <a:latin typeface="+mn-lt"/>
                <a:ea typeface="Times New Roman" panose="02020603050405020304" pitchFamily="18" charset="0"/>
              </a:rPr>
              <a:t> </a:t>
            </a:r>
            <a:r>
              <a:rPr lang="en-US" sz="2200" i="1" dirty="0">
                <a:effectLst/>
                <a:latin typeface="+mn-lt"/>
                <a:ea typeface="Times New Roman" panose="02020603050405020304" pitchFamily="18" charset="0"/>
              </a:rPr>
              <a:t>oxidizer”</a:t>
            </a:r>
            <a:r>
              <a:rPr lang="en-US" sz="2200" i="1" spc="-45" dirty="0">
                <a:effectLst/>
                <a:latin typeface="+mn-lt"/>
                <a:ea typeface="Times New Roman" panose="02020603050405020304" pitchFamily="18" charset="0"/>
              </a:rPr>
              <a:t> </a:t>
            </a:r>
            <a:r>
              <a:rPr lang="en-US" sz="2200" i="1" spc="190" dirty="0">
                <a:effectLst/>
                <a:latin typeface="+mn-lt"/>
                <a:ea typeface="Times New Roman" panose="02020603050405020304" pitchFamily="18" charset="0"/>
              </a:rPr>
              <a:t> </a:t>
            </a:r>
          </a:p>
          <a:p>
            <a:pPr marL="591820" marR="92710" lvl="1" algn="just">
              <a:spcBef>
                <a:spcPts val="0"/>
              </a:spcBef>
              <a:spcAft>
                <a:spcPts val="0"/>
              </a:spcAft>
            </a:pPr>
            <a:r>
              <a:rPr lang="en-US" sz="2200" i="1" dirty="0">
                <a:effectLst/>
                <a:latin typeface="+mn-lt"/>
                <a:ea typeface="Times New Roman" panose="02020603050405020304" pitchFamily="18" charset="0"/>
              </a:rPr>
              <a:t>“causes</a:t>
            </a:r>
            <a:r>
              <a:rPr lang="en-US" sz="2200" i="1" spc="-290" dirty="0">
                <a:effectLst/>
                <a:latin typeface="+mn-lt"/>
                <a:ea typeface="Times New Roman" panose="02020603050405020304" pitchFamily="18" charset="0"/>
              </a:rPr>
              <a:t> </a:t>
            </a:r>
            <a:r>
              <a:rPr lang="en-US" sz="2200" i="1" dirty="0">
                <a:effectLst/>
                <a:latin typeface="+mn-lt"/>
                <a:ea typeface="Times New Roman" panose="02020603050405020304" pitchFamily="18" charset="0"/>
              </a:rPr>
              <a:t>severe skin</a:t>
            </a:r>
            <a:r>
              <a:rPr lang="en-US" sz="2200" i="1" spc="-5" dirty="0">
                <a:effectLst/>
                <a:latin typeface="+mn-lt"/>
                <a:ea typeface="Times New Roman" panose="02020603050405020304" pitchFamily="18" charset="0"/>
              </a:rPr>
              <a:t> </a:t>
            </a:r>
            <a:r>
              <a:rPr lang="en-US" sz="2200" i="1" dirty="0">
                <a:effectLst/>
                <a:latin typeface="+mn-lt"/>
                <a:ea typeface="Times New Roman" panose="02020603050405020304" pitchFamily="18" charset="0"/>
              </a:rPr>
              <a:t>burns</a:t>
            </a:r>
            <a:r>
              <a:rPr lang="en-US" sz="2200" i="1" spc="10" dirty="0">
                <a:effectLst/>
                <a:latin typeface="+mn-lt"/>
                <a:ea typeface="Times New Roman" panose="02020603050405020304" pitchFamily="18" charset="0"/>
              </a:rPr>
              <a:t> </a:t>
            </a:r>
            <a:r>
              <a:rPr lang="en-US" sz="2200" i="1" dirty="0">
                <a:effectLst/>
                <a:latin typeface="+mn-lt"/>
                <a:ea typeface="Times New Roman" panose="02020603050405020304" pitchFamily="18" charset="0"/>
              </a:rPr>
              <a:t>and</a:t>
            </a:r>
            <a:r>
              <a:rPr lang="en-US" sz="2200" i="1" spc="-5" dirty="0">
                <a:effectLst/>
                <a:latin typeface="+mn-lt"/>
                <a:ea typeface="Times New Roman" panose="02020603050405020304" pitchFamily="18" charset="0"/>
              </a:rPr>
              <a:t> </a:t>
            </a:r>
            <a:r>
              <a:rPr lang="en-US" sz="2200" i="1" dirty="0">
                <a:effectLst/>
                <a:latin typeface="+mn-lt"/>
                <a:ea typeface="Times New Roman" panose="02020603050405020304" pitchFamily="18" charset="0"/>
              </a:rPr>
              <a:t>eye</a:t>
            </a:r>
            <a:r>
              <a:rPr lang="en-US" sz="2200" i="1" spc="-15" dirty="0">
                <a:effectLst/>
                <a:latin typeface="+mn-lt"/>
                <a:ea typeface="Times New Roman" panose="02020603050405020304" pitchFamily="18" charset="0"/>
              </a:rPr>
              <a:t> </a:t>
            </a:r>
            <a:r>
              <a:rPr lang="en-US" sz="2200" i="1" dirty="0">
                <a:effectLst/>
                <a:latin typeface="+mn-lt"/>
                <a:ea typeface="Times New Roman" panose="02020603050405020304" pitchFamily="18" charset="0"/>
              </a:rPr>
              <a:t>damage”.</a:t>
            </a:r>
            <a:endParaRPr lang="en-US" sz="2200" dirty="0">
              <a:effectLst/>
              <a:latin typeface="+mn-lt"/>
              <a:ea typeface="Times New Roman" panose="02020603050405020304" pitchFamily="18" charset="0"/>
            </a:endParaRPr>
          </a:p>
        </p:txBody>
      </p:sp>
    </p:spTree>
    <p:extLst>
      <p:ext uri="{BB962C8B-B14F-4D97-AF65-F5344CB8AC3E}">
        <p14:creationId xmlns:p14="http://schemas.microsoft.com/office/powerpoint/2010/main" val="1486276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dirty="0"/>
              <a:t>Pictograms</a:t>
            </a:r>
          </a:p>
        </p:txBody>
      </p:sp>
      <p:pic>
        <p:nvPicPr>
          <p:cNvPr id="4" name="image4.png">
            <a:extLst>
              <a:ext uri="{FF2B5EF4-FFF2-40B4-BE49-F238E27FC236}">
                <a16:creationId xmlns:a16="http://schemas.microsoft.com/office/drawing/2014/main" id="{483B050F-824F-7001-A918-3149B06039A4}"/>
              </a:ext>
            </a:extLst>
          </p:cNvPr>
          <p:cNvPicPr>
            <a:picLocks noGrp="1" noChangeAspect="1"/>
          </p:cNvPicPr>
          <p:nvPr>
            <p:ph idx="1"/>
          </p:nvPr>
        </p:nvPicPr>
        <p:blipFill>
          <a:blip r:embed="rId3" cstate="print"/>
          <a:stretch>
            <a:fillRect/>
          </a:stretch>
        </p:blipFill>
        <p:spPr>
          <a:xfrm>
            <a:off x="5434305" y="0"/>
            <a:ext cx="5148439" cy="6846328"/>
          </a:xfrm>
          <a:prstGeom prst="rect">
            <a:avLst/>
          </a:prstGeom>
        </p:spPr>
      </p:pic>
      <p:sp>
        <p:nvSpPr>
          <p:cNvPr id="3" name="TextBox 2">
            <a:extLst>
              <a:ext uri="{FF2B5EF4-FFF2-40B4-BE49-F238E27FC236}">
                <a16:creationId xmlns:a16="http://schemas.microsoft.com/office/drawing/2014/main" id="{A8EE849F-17F9-5213-7DF5-AA309CBA88FC}"/>
              </a:ext>
            </a:extLst>
          </p:cNvPr>
          <p:cNvSpPr txBox="1"/>
          <p:nvPr/>
        </p:nvSpPr>
        <p:spPr>
          <a:xfrm>
            <a:off x="262466" y="2403192"/>
            <a:ext cx="4512366"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t>There are nine GHS Pictograms -the chart on the right outlines their meanings</a:t>
            </a:r>
          </a:p>
          <a:p>
            <a:pPr marL="342900" indent="-342900">
              <a:buFont typeface="Arial" panose="020B0604020202020204" pitchFamily="34" charset="0"/>
              <a:buChar char="•"/>
            </a:pPr>
            <a:r>
              <a:rPr lang="en-US" sz="2400" dirty="0"/>
              <a:t>GHS pictograms must be in the shape of a square set at a point and include a black hazard symbol on a white background with a red border</a:t>
            </a:r>
          </a:p>
          <a:p>
            <a:endParaRPr lang="en-US" sz="2400" dirty="0"/>
          </a:p>
        </p:txBody>
      </p:sp>
    </p:spTree>
    <p:extLst>
      <p:ext uri="{BB962C8B-B14F-4D97-AF65-F5344CB8AC3E}">
        <p14:creationId xmlns:p14="http://schemas.microsoft.com/office/powerpoint/2010/main" val="1042692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5E158-4738-8890-6638-C0353836DA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60BEBF-46A1-BAA1-BD37-FAED8C4E3135}"/>
              </a:ext>
            </a:extLst>
          </p:cNvPr>
          <p:cNvSpPr>
            <a:spLocks noGrp="1"/>
          </p:cNvSpPr>
          <p:nvPr>
            <p:ph type="title"/>
          </p:nvPr>
        </p:nvSpPr>
        <p:spPr/>
        <p:txBody>
          <a:bodyPr>
            <a:normAutofit/>
          </a:bodyPr>
          <a:lstStyle/>
          <a:p>
            <a:r>
              <a:rPr lang="en-US" dirty="0"/>
              <a:t>Precautionary Statements</a:t>
            </a:r>
          </a:p>
        </p:txBody>
      </p:sp>
      <p:sp>
        <p:nvSpPr>
          <p:cNvPr id="3" name="Content Placeholder 2">
            <a:extLst>
              <a:ext uri="{FF2B5EF4-FFF2-40B4-BE49-F238E27FC236}">
                <a16:creationId xmlns:a16="http://schemas.microsoft.com/office/drawing/2014/main" id="{CD615BA7-5462-09AE-D381-6D82A8970A9C}"/>
              </a:ext>
            </a:extLst>
          </p:cNvPr>
          <p:cNvSpPr>
            <a:spLocks noGrp="1"/>
          </p:cNvSpPr>
          <p:nvPr>
            <p:ph idx="1"/>
          </p:nvPr>
        </p:nvSpPr>
        <p:spPr>
          <a:xfrm>
            <a:off x="707004" y="2059083"/>
            <a:ext cx="10777992" cy="4115885"/>
          </a:xfrm>
        </p:spPr>
        <p:txBody>
          <a:bodyPr>
            <a:noAutofit/>
          </a:bodyPr>
          <a:lstStyle/>
          <a:p>
            <a:pPr marL="88900" marR="92710" algn="just">
              <a:spcBef>
                <a:spcPts val="0"/>
              </a:spcBef>
              <a:spcAft>
                <a:spcPts val="0"/>
              </a:spcAft>
            </a:pPr>
            <a:r>
              <a:rPr lang="en-US" sz="2400" dirty="0">
                <a:latin typeface="+mn-lt"/>
              </a:rPr>
              <a:t>Describe the recommended measures that should be taken to minimize or prevent adverse effects resulting from exposure, or improper storage or handling of a hazardous chemical</a:t>
            </a:r>
          </a:p>
          <a:p>
            <a:pPr marL="88900" marR="92710" algn="just">
              <a:spcBef>
                <a:spcPts val="0"/>
              </a:spcBef>
              <a:spcAft>
                <a:spcPts val="0"/>
              </a:spcAft>
            </a:pPr>
            <a:r>
              <a:rPr lang="en-US" sz="2400" dirty="0">
                <a:latin typeface="+mn-lt"/>
              </a:rPr>
              <a:t>GHS categorizes precautionary statements according to whether they relate to</a:t>
            </a:r>
          </a:p>
          <a:p>
            <a:pPr marL="591820" marR="92710" lvl="1" algn="just">
              <a:spcBef>
                <a:spcPts val="0"/>
              </a:spcBef>
              <a:spcAft>
                <a:spcPts val="0"/>
              </a:spcAft>
            </a:pPr>
            <a:r>
              <a:rPr lang="en-US" sz="2400" dirty="0">
                <a:latin typeface="+mn-lt"/>
              </a:rPr>
              <a:t>prevention</a:t>
            </a:r>
          </a:p>
          <a:p>
            <a:pPr marL="591820" marR="92710" lvl="1" algn="just">
              <a:spcBef>
                <a:spcPts val="0"/>
              </a:spcBef>
              <a:spcAft>
                <a:spcPts val="0"/>
              </a:spcAft>
            </a:pPr>
            <a:r>
              <a:rPr lang="en-US" sz="2400">
                <a:latin typeface="+mn-lt"/>
              </a:rPr>
              <a:t>response</a:t>
            </a:r>
            <a:endParaRPr lang="en-US" sz="2400" dirty="0">
              <a:latin typeface="+mn-lt"/>
            </a:endParaRPr>
          </a:p>
          <a:p>
            <a:pPr marL="591820" marR="92710" lvl="1" algn="just">
              <a:spcBef>
                <a:spcPts val="0"/>
              </a:spcBef>
              <a:spcAft>
                <a:spcPts val="0"/>
              </a:spcAft>
            </a:pPr>
            <a:r>
              <a:rPr lang="en-US" sz="2400" dirty="0">
                <a:latin typeface="+mn-lt"/>
              </a:rPr>
              <a:t>storage </a:t>
            </a:r>
          </a:p>
          <a:p>
            <a:pPr marL="591820" marR="92710" lvl="1" algn="just">
              <a:spcBef>
                <a:spcPts val="0"/>
              </a:spcBef>
              <a:spcAft>
                <a:spcPts val="0"/>
              </a:spcAft>
            </a:pPr>
            <a:r>
              <a:rPr lang="en-US" sz="2400" dirty="0">
                <a:latin typeface="+mn-lt"/>
              </a:rPr>
              <a:t>disposal</a:t>
            </a:r>
            <a:endParaRPr lang="en-US" sz="2400" dirty="0">
              <a:effectLst/>
              <a:latin typeface="+mn-lt"/>
              <a:ea typeface="Times New Roman" panose="02020603050405020304" pitchFamily="18" charset="0"/>
            </a:endParaRPr>
          </a:p>
        </p:txBody>
      </p:sp>
    </p:spTree>
    <p:extLst>
      <p:ext uri="{BB962C8B-B14F-4D97-AF65-F5344CB8AC3E}">
        <p14:creationId xmlns:p14="http://schemas.microsoft.com/office/powerpoint/2010/main" val="4041712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E81A9-16A4-A240-A9BF-FD8FBFA3A5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C8272D-8646-C2C8-6EDA-A2A5E7AA0106}"/>
              </a:ext>
            </a:extLst>
          </p:cNvPr>
          <p:cNvSpPr>
            <a:spLocks noGrp="1"/>
          </p:cNvSpPr>
          <p:nvPr>
            <p:ph type="title"/>
          </p:nvPr>
        </p:nvSpPr>
        <p:spPr/>
        <p:txBody>
          <a:bodyPr>
            <a:normAutofit/>
          </a:bodyPr>
          <a:lstStyle/>
          <a:p>
            <a:r>
              <a:rPr lang="en-US" dirty="0"/>
              <a:t>Manufacturer Information</a:t>
            </a:r>
          </a:p>
        </p:txBody>
      </p:sp>
      <p:sp>
        <p:nvSpPr>
          <p:cNvPr id="3" name="Content Placeholder 2">
            <a:extLst>
              <a:ext uri="{FF2B5EF4-FFF2-40B4-BE49-F238E27FC236}">
                <a16:creationId xmlns:a16="http://schemas.microsoft.com/office/drawing/2014/main" id="{5FC782D3-117C-E932-E3A3-BC086C484EE3}"/>
              </a:ext>
            </a:extLst>
          </p:cNvPr>
          <p:cNvSpPr>
            <a:spLocks noGrp="1"/>
          </p:cNvSpPr>
          <p:nvPr>
            <p:ph idx="1"/>
          </p:nvPr>
        </p:nvSpPr>
        <p:spPr>
          <a:xfrm>
            <a:off x="707004" y="2059083"/>
            <a:ext cx="10777992" cy="4115885"/>
          </a:xfrm>
        </p:spPr>
        <p:txBody>
          <a:bodyPr>
            <a:noAutofit/>
          </a:bodyPr>
          <a:lstStyle/>
          <a:p>
            <a:pPr marL="88900" marR="92710" algn="just">
              <a:spcBef>
                <a:spcPts val="0"/>
              </a:spcBef>
              <a:spcAft>
                <a:spcPts val="0"/>
              </a:spcAft>
            </a:pPr>
            <a:r>
              <a:rPr lang="en-US" sz="2400" dirty="0">
                <a:latin typeface="+mn-lt"/>
              </a:rPr>
              <a:t>GHS labels must include: </a:t>
            </a:r>
          </a:p>
          <a:p>
            <a:pPr marL="591820" marR="92710" lvl="1" algn="just">
              <a:spcBef>
                <a:spcPts val="0"/>
              </a:spcBef>
              <a:spcAft>
                <a:spcPts val="0"/>
              </a:spcAft>
            </a:pPr>
            <a:r>
              <a:rPr lang="en-US" sz="2200" dirty="0">
                <a:latin typeface="+mn-lt"/>
              </a:rPr>
              <a:t>the manufacturer’s name</a:t>
            </a:r>
          </a:p>
          <a:p>
            <a:pPr marL="591820" marR="92710" lvl="1" algn="just">
              <a:spcBef>
                <a:spcPts val="0"/>
              </a:spcBef>
              <a:spcAft>
                <a:spcPts val="0"/>
              </a:spcAft>
            </a:pPr>
            <a:r>
              <a:rPr lang="en-US" sz="2200" dirty="0">
                <a:latin typeface="+mn-lt"/>
              </a:rPr>
              <a:t>contact information, including an address and phone number</a:t>
            </a:r>
            <a:endParaRPr lang="en-US" sz="2200" dirty="0">
              <a:effectLst/>
              <a:latin typeface="+mn-lt"/>
              <a:ea typeface="Times New Roman" panose="02020603050405020304" pitchFamily="18" charset="0"/>
            </a:endParaRPr>
          </a:p>
        </p:txBody>
      </p:sp>
    </p:spTree>
    <p:extLst>
      <p:ext uri="{BB962C8B-B14F-4D97-AF65-F5344CB8AC3E}">
        <p14:creationId xmlns:p14="http://schemas.microsoft.com/office/powerpoint/2010/main" val="352453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5C2F9-6074-6462-260E-38C3F12368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ABCFF5-9D98-3512-3C50-F8883677968A}"/>
              </a:ext>
            </a:extLst>
          </p:cNvPr>
          <p:cNvSpPr>
            <a:spLocks noGrp="1"/>
          </p:cNvSpPr>
          <p:nvPr>
            <p:ph type="title"/>
          </p:nvPr>
        </p:nvSpPr>
        <p:spPr/>
        <p:txBody>
          <a:bodyPr>
            <a:normAutofit/>
          </a:bodyPr>
          <a:lstStyle/>
          <a:p>
            <a:r>
              <a:rPr lang="en-US" dirty="0"/>
              <a:t>Labels, in summary</a:t>
            </a:r>
          </a:p>
        </p:txBody>
      </p:sp>
      <p:sp>
        <p:nvSpPr>
          <p:cNvPr id="3" name="Content Placeholder 2">
            <a:extLst>
              <a:ext uri="{FF2B5EF4-FFF2-40B4-BE49-F238E27FC236}">
                <a16:creationId xmlns:a16="http://schemas.microsoft.com/office/drawing/2014/main" id="{AD827293-CE21-ED1B-4250-4854ECB85CFF}"/>
              </a:ext>
            </a:extLst>
          </p:cNvPr>
          <p:cNvSpPr>
            <a:spLocks noGrp="1"/>
          </p:cNvSpPr>
          <p:nvPr>
            <p:ph idx="1"/>
          </p:nvPr>
        </p:nvSpPr>
        <p:spPr>
          <a:xfrm>
            <a:off x="707004" y="2059083"/>
            <a:ext cx="10777992" cy="4115885"/>
          </a:xfrm>
        </p:spPr>
        <p:txBody>
          <a:bodyPr>
            <a:noAutofit/>
          </a:bodyPr>
          <a:lstStyle/>
          <a:p>
            <a:pPr marL="88900" marR="92710" algn="just">
              <a:spcBef>
                <a:spcPts val="0"/>
              </a:spcBef>
              <a:spcAft>
                <a:spcPts val="0"/>
              </a:spcAft>
            </a:pPr>
            <a:r>
              <a:rPr lang="en-US" sz="2400" dirty="0">
                <a:latin typeface="+mn-lt"/>
              </a:rPr>
              <a:t>Who made it</a:t>
            </a:r>
          </a:p>
          <a:p>
            <a:pPr marL="88900" marR="92710" algn="just">
              <a:spcBef>
                <a:spcPts val="0"/>
              </a:spcBef>
              <a:spcAft>
                <a:spcPts val="0"/>
              </a:spcAft>
            </a:pPr>
            <a:r>
              <a:rPr lang="en-US" sz="2400" dirty="0">
                <a:latin typeface="+mn-lt"/>
              </a:rPr>
              <a:t>How to contact them if necessary</a:t>
            </a:r>
          </a:p>
          <a:p>
            <a:pPr marL="88900" marR="92710" algn="just">
              <a:spcBef>
                <a:spcPts val="0"/>
              </a:spcBef>
              <a:spcAft>
                <a:spcPts val="0"/>
              </a:spcAft>
            </a:pPr>
            <a:r>
              <a:rPr lang="en-US" sz="2400" dirty="0">
                <a:latin typeface="+mn-lt"/>
              </a:rPr>
              <a:t>How it can harm you, and to what degree</a:t>
            </a:r>
          </a:p>
          <a:p>
            <a:pPr marL="88900" marR="92710" algn="just">
              <a:spcBef>
                <a:spcPts val="0"/>
              </a:spcBef>
              <a:spcAft>
                <a:spcPts val="0"/>
              </a:spcAft>
            </a:pPr>
            <a:r>
              <a:rPr lang="en-US" sz="2400" dirty="0">
                <a:latin typeface="+mn-lt"/>
              </a:rPr>
              <a:t>Recommended measures to:</a:t>
            </a:r>
          </a:p>
          <a:p>
            <a:pPr marL="591820" marR="92710" lvl="1" algn="just">
              <a:spcBef>
                <a:spcPts val="0"/>
              </a:spcBef>
              <a:spcAft>
                <a:spcPts val="0"/>
              </a:spcAft>
            </a:pPr>
            <a:r>
              <a:rPr lang="en-US" sz="2200" dirty="0">
                <a:latin typeface="+mn-lt"/>
              </a:rPr>
              <a:t>Prevent exposure</a:t>
            </a:r>
          </a:p>
          <a:p>
            <a:pPr marL="591820" marR="92710" lvl="1" algn="just">
              <a:spcBef>
                <a:spcPts val="0"/>
              </a:spcBef>
              <a:spcAft>
                <a:spcPts val="0"/>
              </a:spcAft>
            </a:pPr>
            <a:r>
              <a:rPr lang="en-US" sz="2200" dirty="0">
                <a:latin typeface="+mn-lt"/>
              </a:rPr>
              <a:t>Treat an exposure</a:t>
            </a:r>
          </a:p>
          <a:p>
            <a:pPr marL="591820" marR="92710" lvl="1" algn="just">
              <a:spcBef>
                <a:spcPts val="0"/>
              </a:spcBef>
              <a:spcAft>
                <a:spcPts val="0"/>
              </a:spcAft>
            </a:pPr>
            <a:r>
              <a:rPr lang="en-US" sz="2200" dirty="0">
                <a:latin typeface="+mn-lt"/>
              </a:rPr>
              <a:t>Store the materials safely for use</a:t>
            </a:r>
          </a:p>
          <a:p>
            <a:pPr marL="591820" marR="92710" lvl="1" algn="just">
              <a:spcBef>
                <a:spcPts val="0"/>
              </a:spcBef>
              <a:spcAft>
                <a:spcPts val="0"/>
              </a:spcAft>
            </a:pPr>
            <a:r>
              <a:rPr lang="en-US" sz="2200" dirty="0">
                <a:latin typeface="+mn-lt"/>
              </a:rPr>
              <a:t>Dispose of it if necessary</a:t>
            </a:r>
          </a:p>
          <a:p>
            <a:pPr marL="88900" marR="92710" algn="just">
              <a:spcBef>
                <a:spcPts val="0"/>
              </a:spcBef>
              <a:spcAft>
                <a:spcPts val="0"/>
              </a:spcAft>
            </a:pPr>
            <a:endParaRPr lang="en-US" sz="2200" dirty="0">
              <a:latin typeface="+mn-lt"/>
            </a:endParaRPr>
          </a:p>
          <a:p>
            <a:pPr marL="88900" marR="92710" algn="just">
              <a:spcBef>
                <a:spcPts val="0"/>
              </a:spcBef>
              <a:spcAft>
                <a:spcPts val="0"/>
              </a:spcAft>
            </a:pPr>
            <a:endParaRPr lang="en-US" sz="2400" dirty="0">
              <a:latin typeface="+mn-lt"/>
            </a:endParaRPr>
          </a:p>
          <a:p>
            <a:pPr marL="88900" marR="92710" algn="just">
              <a:spcBef>
                <a:spcPts val="0"/>
              </a:spcBef>
              <a:spcAft>
                <a:spcPts val="0"/>
              </a:spcAft>
            </a:pPr>
            <a:endParaRPr lang="en-US" sz="2200" dirty="0">
              <a:effectLst/>
              <a:latin typeface="+mn-lt"/>
              <a:ea typeface="Times New Roman" panose="02020603050405020304" pitchFamily="18" charset="0"/>
            </a:endParaRPr>
          </a:p>
        </p:txBody>
      </p:sp>
    </p:spTree>
    <p:extLst>
      <p:ext uri="{BB962C8B-B14F-4D97-AF65-F5344CB8AC3E}">
        <p14:creationId xmlns:p14="http://schemas.microsoft.com/office/powerpoint/2010/main" val="1989864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a:xfrm>
            <a:off x="774287" y="502668"/>
            <a:ext cx="11417713" cy="704963"/>
          </a:xfrm>
        </p:spPr>
        <p:txBody>
          <a:bodyPr>
            <a:normAutofit/>
          </a:bodyPr>
          <a:lstStyle/>
          <a:p>
            <a:r>
              <a:rPr lang="en-US" dirty="0"/>
              <a:t>Safety Data Sheets</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1155908" y="2126325"/>
            <a:ext cx="10654470" cy="4115885"/>
          </a:xfrm>
        </p:spPr>
        <p:txBody>
          <a:bodyPr>
            <a:noAutofit/>
          </a:bodyPr>
          <a:lstStyle/>
          <a:p>
            <a:r>
              <a:rPr lang="en-US" sz="2400" dirty="0">
                <a:latin typeface="+mn-lt"/>
                <a:ea typeface="Times New Roman" panose="02020603050405020304" pitchFamily="18" charset="0"/>
              </a:rPr>
              <a:t>M</a:t>
            </a:r>
            <a:r>
              <a:rPr lang="en-US" sz="2400" dirty="0">
                <a:effectLst/>
                <a:latin typeface="+mn-lt"/>
                <a:ea typeface="Times New Roman" panose="02020603050405020304" pitchFamily="18" charset="0"/>
              </a:rPr>
              <a:t>ust be in English and include information regarding the specific chemical identity</a:t>
            </a:r>
            <a:r>
              <a:rPr lang="en-US" sz="2400" spc="-285" dirty="0">
                <a:effectLst/>
                <a:latin typeface="+mn-lt"/>
                <a:ea typeface="Times New Roman" panose="02020603050405020304" pitchFamily="18" charset="0"/>
              </a:rPr>
              <a:t> </a:t>
            </a:r>
            <a:r>
              <a:rPr lang="en-US" sz="2400" dirty="0">
                <a:effectLst/>
                <a:latin typeface="+mn-lt"/>
                <a:ea typeface="Times New Roman" panose="02020603050405020304" pitchFamily="18" charset="0"/>
              </a:rPr>
              <a:t>and common names</a:t>
            </a:r>
            <a:r>
              <a:rPr lang="en-US" sz="2400" spc="5" dirty="0">
                <a:effectLst/>
                <a:latin typeface="+mn-lt"/>
                <a:ea typeface="Times New Roman" panose="02020603050405020304" pitchFamily="18" charset="0"/>
              </a:rPr>
              <a:t> </a:t>
            </a:r>
          </a:p>
          <a:p>
            <a:r>
              <a:rPr lang="en-US" sz="2400" dirty="0">
                <a:effectLst/>
                <a:latin typeface="+mn-lt"/>
                <a:ea typeface="Times New Roman" panose="02020603050405020304" pitchFamily="18" charset="0"/>
              </a:rPr>
              <a:t>SDS have a prescribed format, and follow a 16 part format</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outlined by the GHS</a:t>
            </a:r>
          </a:p>
          <a:p>
            <a:r>
              <a:rPr lang="en-US" sz="2400" dirty="0">
                <a:effectLst/>
                <a:latin typeface="+mn-lt"/>
                <a:ea typeface="Times New Roman" panose="02020603050405020304" pitchFamily="18" charset="0"/>
              </a:rPr>
              <a:t>If no SDS has been received for a hazardous chemical, the employer must contact the</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supplier, manufacturer, or importer to obtain one and maintain a record of the contact</a:t>
            </a:r>
            <a:r>
              <a:rPr lang="en-US" sz="2400" spc="5" dirty="0">
                <a:effectLst/>
                <a:latin typeface="+mn-lt"/>
                <a:ea typeface="Times New Roman" panose="02020603050405020304" pitchFamily="18" charset="0"/>
              </a:rPr>
              <a:t> </a:t>
            </a:r>
          </a:p>
          <a:p>
            <a:r>
              <a:rPr lang="en-US" sz="2400" dirty="0">
                <a:effectLst/>
                <a:latin typeface="+mn-lt"/>
                <a:ea typeface="Times New Roman" panose="02020603050405020304" pitchFamily="18" charset="0"/>
              </a:rPr>
              <a:t>Employers shall have an SDS in the workplace for each hazardous chemical which they</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use</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and</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have</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onsite</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at</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ALL</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times</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and</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they</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must</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be</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readily</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available</a:t>
            </a:r>
            <a:r>
              <a:rPr lang="en-US" sz="2400" dirty="0">
                <a:effectLst/>
                <a:latin typeface="+mn-lt"/>
              </a:rPr>
              <a:t> </a:t>
            </a:r>
            <a:endParaRPr lang="en-US" sz="2400" dirty="0">
              <a:solidFill>
                <a:srgbClr val="293C49"/>
              </a:solidFill>
              <a:latin typeface="+mn-lt"/>
            </a:endParaRPr>
          </a:p>
        </p:txBody>
      </p:sp>
    </p:spTree>
    <p:extLst>
      <p:ext uri="{BB962C8B-B14F-4D97-AF65-F5344CB8AC3E}">
        <p14:creationId xmlns:p14="http://schemas.microsoft.com/office/powerpoint/2010/main" val="2275729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a:xfrm>
            <a:off x="774287" y="502668"/>
            <a:ext cx="11417713" cy="704963"/>
          </a:xfrm>
        </p:spPr>
        <p:txBody>
          <a:bodyPr>
            <a:normAutofit/>
          </a:bodyPr>
          <a:lstStyle/>
          <a:p>
            <a:r>
              <a:rPr lang="en-US" dirty="0"/>
              <a:t>SDS – Key Sections (8 &amp; 10)</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1155908" y="2126325"/>
            <a:ext cx="10654470" cy="4115885"/>
          </a:xfrm>
        </p:spPr>
        <p:txBody>
          <a:bodyPr>
            <a:noAutofit/>
          </a:bodyPr>
          <a:lstStyle/>
          <a:p>
            <a:pPr marL="88900" marR="0">
              <a:spcBef>
                <a:spcPts val="0"/>
              </a:spcBef>
              <a:spcAft>
                <a:spcPts val="0"/>
              </a:spcAft>
            </a:pPr>
            <a:r>
              <a:rPr lang="en-US" sz="2400" dirty="0">
                <a:effectLst/>
                <a:latin typeface="+mn-lt"/>
                <a:ea typeface="Times New Roman" panose="02020603050405020304" pitchFamily="18" charset="0"/>
              </a:rPr>
              <a:t>Section 8 outlines how to protect employees - prescribed engineering</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controls and personal protective equipment </a:t>
            </a:r>
          </a:p>
          <a:p>
            <a:pPr marL="88900" marR="0">
              <a:spcBef>
                <a:spcPts val="0"/>
              </a:spcBef>
              <a:spcAft>
                <a:spcPts val="0"/>
              </a:spcAft>
            </a:pPr>
            <a:r>
              <a:rPr lang="en-US" sz="2400" dirty="0">
                <a:effectLst/>
                <a:latin typeface="+mn-lt"/>
                <a:ea typeface="Times New Roman" panose="02020603050405020304" pitchFamily="18" charset="0"/>
              </a:rPr>
              <a:t>Section 10 has the reactivity data workers</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should</a:t>
            </a:r>
            <a:r>
              <a:rPr lang="en-US" sz="2400" spc="-15" dirty="0">
                <a:effectLst/>
                <a:latin typeface="+mn-lt"/>
                <a:ea typeface="Times New Roman" panose="02020603050405020304" pitchFamily="18" charset="0"/>
              </a:rPr>
              <a:t> </a:t>
            </a:r>
            <a:r>
              <a:rPr lang="en-US" sz="2400" dirty="0">
                <a:effectLst/>
                <a:latin typeface="+mn-lt"/>
                <a:ea typeface="Times New Roman" panose="02020603050405020304" pitchFamily="18" charset="0"/>
              </a:rPr>
              <a:t>be</a:t>
            </a:r>
            <a:r>
              <a:rPr lang="en-US" sz="2400" spc="-15" dirty="0">
                <a:effectLst/>
                <a:latin typeface="+mn-lt"/>
                <a:ea typeface="Times New Roman" panose="02020603050405020304" pitchFamily="18" charset="0"/>
              </a:rPr>
              <a:t> </a:t>
            </a:r>
            <a:r>
              <a:rPr lang="en-US" sz="2400" dirty="0">
                <a:effectLst/>
                <a:latin typeface="+mn-lt"/>
                <a:ea typeface="Times New Roman" panose="02020603050405020304" pitchFamily="18" charset="0"/>
              </a:rPr>
              <a:t>aware of -</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tells</a:t>
            </a:r>
            <a:r>
              <a:rPr lang="en-US" sz="2400" spc="-15" dirty="0">
                <a:effectLst/>
                <a:latin typeface="+mn-lt"/>
                <a:ea typeface="Times New Roman" panose="02020603050405020304" pitchFamily="18" charset="0"/>
              </a:rPr>
              <a:t> </a:t>
            </a:r>
            <a:r>
              <a:rPr lang="en-US" sz="2400" dirty="0">
                <a:effectLst/>
                <a:latin typeface="+mn-lt"/>
                <a:ea typeface="Times New Roman" panose="02020603050405020304" pitchFamily="18" charset="0"/>
              </a:rPr>
              <a:t>you</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if</a:t>
            </a:r>
            <a:r>
              <a:rPr lang="en-US" sz="2400" spc="-15" dirty="0">
                <a:effectLst/>
                <a:latin typeface="+mn-lt"/>
                <a:ea typeface="Times New Roman" panose="02020603050405020304" pitchFamily="18" charset="0"/>
              </a:rPr>
              <a:t> </a:t>
            </a:r>
            <a:r>
              <a:rPr lang="en-US" sz="2400" dirty="0">
                <a:effectLst/>
                <a:latin typeface="+mn-lt"/>
                <a:ea typeface="Times New Roman" panose="02020603050405020304" pitchFamily="18" charset="0"/>
              </a:rPr>
              <a:t>a</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product</a:t>
            </a:r>
            <a:r>
              <a:rPr lang="en-US" sz="2400" spc="-20" dirty="0">
                <a:effectLst/>
                <a:latin typeface="+mn-lt"/>
                <a:ea typeface="Times New Roman" panose="02020603050405020304" pitchFamily="18" charset="0"/>
              </a:rPr>
              <a:t> </a:t>
            </a:r>
            <a:r>
              <a:rPr lang="en-US" sz="2400" dirty="0">
                <a:effectLst/>
                <a:latin typeface="+mn-lt"/>
                <a:ea typeface="Times New Roman" panose="02020603050405020304" pitchFamily="18" charset="0"/>
              </a:rPr>
              <a:t>reacts</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in dangerous</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ways</a:t>
            </a:r>
            <a:r>
              <a:rPr lang="en-US" sz="2400" spc="-285" dirty="0">
                <a:effectLst/>
                <a:latin typeface="+mn-lt"/>
                <a:ea typeface="Times New Roman" panose="02020603050405020304" pitchFamily="18" charset="0"/>
              </a:rPr>
              <a:t> </a:t>
            </a:r>
            <a:r>
              <a:rPr lang="en-US" sz="2400" dirty="0">
                <a:effectLst/>
                <a:latin typeface="+mn-lt"/>
                <a:ea typeface="Times New Roman" panose="02020603050405020304" pitchFamily="18" charset="0"/>
              </a:rPr>
              <a:t>with</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other</a:t>
            </a:r>
            <a:r>
              <a:rPr lang="en-US" sz="2400" spc="-20" dirty="0">
                <a:effectLst/>
                <a:latin typeface="+mn-lt"/>
                <a:ea typeface="Times New Roman" panose="02020603050405020304" pitchFamily="18" charset="0"/>
              </a:rPr>
              <a:t> </a:t>
            </a:r>
            <a:r>
              <a:rPr lang="en-US" sz="2400" dirty="0">
                <a:effectLst/>
                <a:latin typeface="+mn-lt"/>
                <a:ea typeface="Times New Roman" panose="02020603050405020304" pitchFamily="18" charset="0"/>
              </a:rPr>
              <a:t>chemicals</a:t>
            </a:r>
          </a:p>
        </p:txBody>
      </p:sp>
    </p:spTree>
    <p:extLst>
      <p:ext uri="{BB962C8B-B14F-4D97-AF65-F5344CB8AC3E}">
        <p14:creationId xmlns:p14="http://schemas.microsoft.com/office/powerpoint/2010/main" val="3933709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a:xfrm>
            <a:off x="774287" y="502668"/>
            <a:ext cx="11417713" cy="704963"/>
          </a:xfrm>
        </p:spPr>
        <p:txBody>
          <a:bodyPr>
            <a:normAutofit/>
          </a:bodyPr>
          <a:lstStyle/>
          <a:p>
            <a:r>
              <a:rPr lang="en-US" dirty="0"/>
              <a:t>Hierarchy of Controls</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210686" y="1663988"/>
            <a:ext cx="6585418" cy="4115885"/>
          </a:xfrm>
        </p:spPr>
        <p:txBody>
          <a:bodyPr>
            <a:noAutofit/>
          </a:bodyPr>
          <a:lstStyle/>
          <a:p>
            <a:pPr marL="88900" marR="0">
              <a:spcBef>
                <a:spcPts val="0"/>
              </a:spcBef>
              <a:spcAft>
                <a:spcPts val="0"/>
              </a:spcAft>
            </a:pPr>
            <a:r>
              <a:rPr lang="en-US" sz="2400" dirty="0">
                <a:latin typeface="+mn-lt"/>
              </a:rPr>
              <a:t>The hierarchy of controls is a </a:t>
            </a:r>
            <a:r>
              <a:rPr lang="en-US" sz="2400" dirty="0">
                <a:latin typeface="+mn-lt"/>
                <a:hlinkClick r:id="rId2"/>
              </a:rPr>
              <a:t>NIOSH-developed</a:t>
            </a:r>
            <a:r>
              <a:rPr lang="en-US" sz="2400" dirty="0">
                <a:latin typeface="+mn-lt"/>
              </a:rPr>
              <a:t> framework ranking hazard safeguards from most to least effective: </a:t>
            </a:r>
          </a:p>
          <a:p>
            <a:pPr marL="88900" marR="0">
              <a:spcBef>
                <a:spcPts val="0"/>
              </a:spcBef>
              <a:spcAft>
                <a:spcPts val="0"/>
              </a:spcAft>
            </a:pPr>
            <a:r>
              <a:rPr lang="en-US" sz="2400" dirty="0">
                <a:latin typeface="+mn-lt"/>
              </a:rPr>
              <a:t>Elimination, Substitution, Engineering Controls, Administrative Controls, and PPE</a:t>
            </a:r>
          </a:p>
          <a:p>
            <a:pPr marL="88900" marR="0">
              <a:spcBef>
                <a:spcPts val="0"/>
              </a:spcBef>
              <a:spcAft>
                <a:spcPts val="0"/>
              </a:spcAft>
            </a:pPr>
            <a:r>
              <a:rPr lang="en-US" sz="2400" dirty="0">
                <a:latin typeface="+mn-lt"/>
              </a:rPr>
              <a:t>It prioritizes physically removing hazards (e.g., stopping a process) over relying on human behavior (e.g., training) to ensure maximum worker safety</a:t>
            </a:r>
            <a:endParaRPr lang="en-US" sz="2400" dirty="0">
              <a:effectLst/>
              <a:latin typeface="+mn-lt"/>
              <a:ea typeface="Times New Roman" panose="02020603050405020304" pitchFamily="18" charset="0"/>
            </a:endParaRPr>
          </a:p>
        </p:txBody>
      </p:sp>
      <p:pic>
        <p:nvPicPr>
          <p:cNvPr id="7" name="Picture 6">
            <a:extLst>
              <a:ext uri="{FF2B5EF4-FFF2-40B4-BE49-F238E27FC236}">
                <a16:creationId xmlns:a16="http://schemas.microsoft.com/office/drawing/2014/main" id="{BD313BD0-6463-A25D-EB7D-60E296D84220}"/>
              </a:ext>
            </a:extLst>
          </p:cNvPr>
          <p:cNvPicPr>
            <a:picLocks noChangeAspect="1"/>
          </p:cNvPicPr>
          <p:nvPr/>
        </p:nvPicPr>
        <p:blipFill rotWithShape="1">
          <a:blip r:embed="rId3"/>
          <a:srcRect l="15250" r="13693"/>
          <a:stretch/>
        </p:blipFill>
        <p:spPr>
          <a:xfrm>
            <a:off x="6656545" y="2157573"/>
            <a:ext cx="5535455" cy="4382033"/>
          </a:xfrm>
          <a:prstGeom prst="rect">
            <a:avLst/>
          </a:prstGeom>
        </p:spPr>
      </p:pic>
    </p:spTree>
    <p:extLst>
      <p:ext uri="{BB962C8B-B14F-4D97-AF65-F5344CB8AC3E}">
        <p14:creationId xmlns:p14="http://schemas.microsoft.com/office/powerpoint/2010/main" val="1975425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a:xfrm>
            <a:off x="774287" y="502668"/>
            <a:ext cx="11417713" cy="704963"/>
          </a:xfrm>
        </p:spPr>
        <p:txBody>
          <a:bodyPr>
            <a:normAutofit/>
          </a:bodyPr>
          <a:lstStyle/>
          <a:p>
            <a:r>
              <a:rPr lang="en-US" dirty="0"/>
              <a:t>REMEMBER:</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863028" y="2013625"/>
            <a:ext cx="10078949" cy="4115885"/>
          </a:xfrm>
        </p:spPr>
        <p:txBody>
          <a:bodyPr>
            <a:noAutofit/>
          </a:bodyPr>
          <a:lstStyle/>
          <a:p>
            <a:r>
              <a:rPr lang="en-US" sz="2400" dirty="0">
                <a:effectLst/>
                <a:latin typeface="+mn-lt"/>
                <a:ea typeface="Times New Roman" panose="02020603050405020304" pitchFamily="18" charset="0"/>
              </a:rPr>
              <a:t>A good </a:t>
            </a:r>
            <a:r>
              <a:rPr lang="en-US" sz="2400" dirty="0" err="1">
                <a:effectLst/>
                <a:latin typeface="+mn-lt"/>
                <a:ea typeface="Times New Roman" panose="02020603050405020304" pitchFamily="18" charset="0"/>
              </a:rPr>
              <a:t>HazCom</a:t>
            </a:r>
            <a:r>
              <a:rPr lang="en-US" sz="2400" dirty="0">
                <a:effectLst/>
                <a:latin typeface="+mn-lt"/>
                <a:ea typeface="Times New Roman" panose="02020603050405020304" pitchFamily="18" charset="0"/>
              </a:rPr>
              <a:t> program will make employees aware of the routes of entry into the</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body - such as inhalation,</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ingestion,</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absorption</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and</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injection</a:t>
            </a:r>
            <a:r>
              <a:rPr lang="en-US" sz="2400" spc="-10" dirty="0">
                <a:effectLst/>
                <a:latin typeface="+mn-lt"/>
                <a:ea typeface="Times New Roman" panose="02020603050405020304" pitchFamily="18" charset="0"/>
              </a:rPr>
              <a:t> </a:t>
            </a:r>
          </a:p>
          <a:p>
            <a:r>
              <a:rPr lang="en-US" sz="2400" dirty="0">
                <a:effectLst/>
                <a:latin typeface="+mn-lt"/>
                <a:ea typeface="Times New Roman" panose="02020603050405020304" pitchFamily="18" charset="0"/>
              </a:rPr>
              <a:t>It</a:t>
            </a:r>
            <a:r>
              <a:rPr lang="en-US" sz="2400" spc="-5" dirty="0">
                <a:effectLst/>
                <a:latin typeface="+mn-lt"/>
                <a:ea typeface="Times New Roman" panose="02020603050405020304" pitchFamily="18" charset="0"/>
              </a:rPr>
              <a:t> also </a:t>
            </a:r>
            <a:r>
              <a:rPr lang="en-US" sz="2400" dirty="0">
                <a:effectLst/>
                <a:latin typeface="+mn-lt"/>
                <a:ea typeface="Times New Roman" panose="02020603050405020304" pitchFamily="18" charset="0"/>
              </a:rPr>
              <a:t>makes</a:t>
            </a:r>
            <a:r>
              <a:rPr lang="en-US" sz="2400" spc="-15" dirty="0">
                <a:effectLst/>
                <a:latin typeface="+mn-lt"/>
                <a:ea typeface="Times New Roman" panose="02020603050405020304" pitchFamily="18" charset="0"/>
              </a:rPr>
              <a:t> </a:t>
            </a:r>
            <a:r>
              <a:rPr lang="en-US" sz="2400" dirty="0">
                <a:effectLst/>
                <a:latin typeface="+mn-lt"/>
                <a:ea typeface="Times New Roman" panose="02020603050405020304" pitchFamily="18" charset="0"/>
              </a:rPr>
              <a:t>employees more</a:t>
            </a:r>
            <a:r>
              <a:rPr lang="en-US" sz="2400" spc="-20" dirty="0">
                <a:effectLst/>
                <a:latin typeface="+mn-lt"/>
                <a:ea typeface="Times New Roman" panose="02020603050405020304" pitchFamily="18" charset="0"/>
              </a:rPr>
              <a:t> </a:t>
            </a:r>
            <a:r>
              <a:rPr lang="en-US" sz="2400" dirty="0">
                <a:effectLst/>
                <a:latin typeface="+mn-lt"/>
                <a:ea typeface="Times New Roman" panose="02020603050405020304" pitchFamily="18" charset="0"/>
              </a:rPr>
              <a:t>aware</a:t>
            </a:r>
            <a:r>
              <a:rPr lang="en-US" sz="2400" spc="-15" dirty="0">
                <a:effectLst/>
                <a:latin typeface="+mn-lt"/>
                <a:ea typeface="Times New Roman" panose="02020603050405020304" pitchFamily="18" charset="0"/>
              </a:rPr>
              <a:t> </a:t>
            </a:r>
            <a:r>
              <a:rPr lang="en-US" sz="2400" dirty="0">
                <a:effectLst/>
                <a:latin typeface="+mn-lt"/>
                <a:ea typeface="Times New Roman" panose="02020603050405020304" pitchFamily="18" charset="0"/>
              </a:rPr>
              <a:t>of</a:t>
            </a:r>
            <a:r>
              <a:rPr lang="en-US" sz="2400" spc="-285" dirty="0">
                <a:effectLst/>
                <a:latin typeface="+mn-lt"/>
                <a:ea typeface="Times New Roman" panose="02020603050405020304" pitchFamily="18" charset="0"/>
              </a:rPr>
              <a:t> </a:t>
            </a:r>
            <a:r>
              <a:rPr lang="en-US" sz="2400" dirty="0">
                <a:effectLst/>
                <a:latin typeface="+mn-lt"/>
                <a:ea typeface="Times New Roman" panose="02020603050405020304" pitchFamily="18" charset="0"/>
              </a:rPr>
              <a:t>how the body needs protection from the hazardous substance </a:t>
            </a:r>
          </a:p>
          <a:p>
            <a:r>
              <a:rPr lang="en-US" sz="2400" dirty="0">
                <a:latin typeface="+mn-lt"/>
                <a:ea typeface="Times New Roman" panose="02020603050405020304" pitchFamily="18" charset="0"/>
              </a:rPr>
              <a:t>It’s always best to select the least harmful chemical first before considering use of something stronger</a:t>
            </a:r>
          </a:p>
          <a:p>
            <a:r>
              <a:rPr lang="en-US" sz="2400" dirty="0">
                <a:effectLst/>
                <a:latin typeface="+mn-lt"/>
                <a:ea typeface="Times New Roman" panose="02020603050405020304" pitchFamily="18" charset="0"/>
              </a:rPr>
              <a:t>And it should ensure the</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employee understands what the labels and pictograms mean</a:t>
            </a:r>
            <a:r>
              <a:rPr lang="en-US" sz="2400" dirty="0">
                <a:effectLst/>
                <a:latin typeface="+mn-lt"/>
              </a:rPr>
              <a:t> </a:t>
            </a:r>
            <a:endParaRPr lang="en-US" sz="2400" dirty="0">
              <a:solidFill>
                <a:srgbClr val="293C49"/>
              </a:solidFill>
              <a:latin typeface="+mn-lt"/>
            </a:endParaRPr>
          </a:p>
        </p:txBody>
      </p:sp>
    </p:spTree>
    <p:extLst>
      <p:ext uri="{BB962C8B-B14F-4D97-AF65-F5344CB8AC3E}">
        <p14:creationId xmlns:p14="http://schemas.microsoft.com/office/powerpoint/2010/main" val="1341575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80F2-8901-154B-BC18-F3888A887E99}"/>
              </a:ext>
            </a:extLst>
          </p:cNvPr>
          <p:cNvSpPr>
            <a:spLocks noGrp="1"/>
          </p:cNvSpPr>
          <p:nvPr>
            <p:ph type="title"/>
          </p:nvPr>
        </p:nvSpPr>
        <p:spPr>
          <a:xfrm>
            <a:off x="256032" y="2482460"/>
            <a:ext cx="2834640" cy="2377440"/>
          </a:xfrm>
        </p:spPr>
        <p:txBody>
          <a:bodyPr>
            <a:normAutofit fontScale="90000"/>
          </a:bodyPr>
          <a:lstStyle/>
          <a:p>
            <a:r>
              <a:rPr lang="en-US">
                <a:latin typeface="Avenir Next Demi Bold"/>
              </a:rPr>
              <a:t>SAFETY INCLUDED</a:t>
            </a:r>
            <a:br>
              <a:rPr lang="en-US"/>
            </a:br>
            <a:br>
              <a:rPr lang="en-US"/>
            </a:br>
            <a:r>
              <a:rPr lang="en-US">
                <a:latin typeface="Avenir Next Demi Bold"/>
              </a:rPr>
              <a:t>Training Project in Partnership with MIOSHA CET Division</a:t>
            </a:r>
          </a:p>
        </p:txBody>
      </p:sp>
      <p:sp>
        <p:nvSpPr>
          <p:cNvPr id="3" name="Content Placeholder 2">
            <a:extLst>
              <a:ext uri="{FF2B5EF4-FFF2-40B4-BE49-F238E27FC236}">
                <a16:creationId xmlns:a16="http://schemas.microsoft.com/office/drawing/2014/main" id="{0B03FFD3-6292-F340-ADFC-3CE4DBEBF682}"/>
              </a:ext>
            </a:extLst>
          </p:cNvPr>
          <p:cNvSpPr>
            <a:spLocks noGrp="1"/>
          </p:cNvSpPr>
          <p:nvPr>
            <p:ph idx="1"/>
          </p:nvPr>
        </p:nvSpPr>
        <p:spPr>
          <a:xfrm>
            <a:off x="3829277" y="302009"/>
            <a:ext cx="7747363" cy="6047276"/>
          </a:xfrm>
        </p:spPr>
        <p:txBody>
          <a:bodyPr>
            <a:normAutofit/>
          </a:bodyPr>
          <a:lstStyle/>
          <a:p>
            <a:pPr marL="0" indent="0">
              <a:buNone/>
            </a:pPr>
            <a:endParaRPr lang="en-US" dirty="0"/>
          </a:p>
          <a:p>
            <a:r>
              <a:rPr lang="en-US" sz="2400" dirty="0">
                <a:latin typeface="Avenir Next Medium"/>
              </a:rPr>
              <a:t>This material was prepared under a Consultation Education and Training (CET) Grant, awarded by the Michigan Occupational Safety and Health Administration (MIOSHA).  </a:t>
            </a:r>
          </a:p>
          <a:p>
            <a:r>
              <a:rPr lang="en-US" sz="2400" dirty="0">
                <a:latin typeface="Avenir Next Medium"/>
              </a:rPr>
              <a:t>MIOSHA is a part of the Department of Labor and Economic Opportunity (LEO).  </a:t>
            </a:r>
          </a:p>
          <a:p>
            <a:r>
              <a:rPr lang="en-US" sz="2400" dirty="0">
                <a:latin typeface="Avenir Next Medium"/>
              </a:rPr>
              <a:t>Points of view or opinions stated in this document do not necessarily reflect the view or policies of LEO.</a:t>
            </a:r>
            <a:endParaRPr lang="en-US" b="1" i="1" dirty="0">
              <a:latin typeface="Avenir Next Medium"/>
            </a:endParaRPr>
          </a:p>
        </p:txBody>
      </p:sp>
      <p:sp>
        <p:nvSpPr>
          <p:cNvPr id="4" name="Text Placeholder 3">
            <a:extLst>
              <a:ext uri="{FF2B5EF4-FFF2-40B4-BE49-F238E27FC236}">
                <a16:creationId xmlns:a16="http://schemas.microsoft.com/office/drawing/2014/main" id="{6671C96C-0FDD-7044-9863-2AA13B48E186}"/>
              </a:ext>
            </a:extLst>
          </p:cNvPr>
          <p:cNvSpPr>
            <a:spLocks noGrp="1"/>
          </p:cNvSpPr>
          <p:nvPr>
            <p:ph type="body" sz="half" idx="2"/>
          </p:nvPr>
        </p:nvSpPr>
        <p:spPr/>
        <p:txBody>
          <a:bodyPr/>
          <a:lstStyle/>
          <a:p>
            <a:endParaRPr lang="en-US"/>
          </a:p>
          <a:p>
            <a:endParaRPr lang="en-US"/>
          </a:p>
        </p:txBody>
      </p:sp>
    </p:spTree>
    <p:extLst>
      <p:ext uri="{BB962C8B-B14F-4D97-AF65-F5344CB8AC3E}">
        <p14:creationId xmlns:p14="http://schemas.microsoft.com/office/powerpoint/2010/main" val="1518831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582CF-1000-0C76-E4C7-9CEBA6426A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263275-7DA5-0F59-F28F-38912EBD41C1}"/>
              </a:ext>
            </a:extLst>
          </p:cNvPr>
          <p:cNvSpPr>
            <a:spLocks noGrp="1"/>
          </p:cNvSpPr>
          <p:nvPr>
            <p:ph type="title"/>
          </p:nvPr>
        </p:nvSpPr>
        <p:spPr>
          <a:xfrm>
            <a:off x="774287" y="502668"/>
            <a:ext cx="11417713" cy="704963"/>
          </a:xfrm>
        </p:spPr>
        <p:txBody>
          <a:bodyPr>
            <a:normAutofit/>
          </a:bodyPr>
          <a:lstStyle/>
          <a:p>
            <a:r>
              <a:rPr lang="en-US" dirty="0"/>
              <a:t>REMEMBER:</a:t>
            </a:r>
          </a:p>
        </p:txBody>
      </p:sp>
      <p:sp>
        <p:nvSpPr>
          <p:cNvPr id="3" name="Content Placeholder 2">
            <a:extLst>
              <a:ext uri="{FF2B5EF4-FFF2-40B4-BE49-F238E27FC236}">
                <a16:creationId xmlns:a16="http://schemas.microsoft.com/office/drawing/2014/main" id="{51C8135B-D3FB-8767-6AAE-542D3A59155E}"/>
              </a:ext>
            </a:extLst>
          </p:cNvPr>
          <p:cNvSpPr>
            <a:spLocks noGrp="1"/>
          </p:cNvSpPr>
          <p:nvPr>
            <p:ph idx="1"/>
          </p:nvPr>
        </p:nvSpPr>
        <p:spPr>
          <a:xfrm>
            <a:off x="904126" y="2013625"/>
            <a:ext cx="10130319" cy="4115885"/>
          </a:xfrm>
        </p:spPr>
        <p:txBody>
          <a:bodyPr>
            <a:noAutofit/>
          </a:bodyPr>
          <a:lstStyle/>
          <a:p>
            <a:pPr marL="88900" marR="584200">
              <a:spcBef>
                <a:spcPts val="0"/>
              </a:spcBef>
              <a:spcAft>
                <a:spcPts val="0"/>
              </a:spcAft>
            </a:pPr>
            <a:r>
              <a:rPr lang="en-US" sz="2400" dirty="0">
                <a:latin typeface="+mn-lt"/>
                <a:ea typeface="Times New Roman" panose="02020603050405020304" pitchFamily="18" charset="0"/>
              </a:rPr>
              <a:t>E</a:t>
            </a:r>
            <a:r>
              <a:rPr lang="en-US" sz="2400" dirty="0">
                <a:effectLst/>
                <a:latin typeface="+mn-lt"/>
                <a:ea typeface="Times New Roman" panose="02020603050405020304" pitchFamily="18" charset="0"/>
              </a:rPr>
              <a:t>mployers</a:t>
            </a:r>
            <a:r>
              <a:rPr lang="en-US" sz="2400" spc="-15" dirty="0">
                <a:effectLst/>
                <a:latin typeface="+mn-lt"/>
                <a:ea typeface="Times New Roman" panose="02020603050405020304" pitchFamily="18" charset="0"/>
              </a:rPr>
              <a:t> </a:t>
            </a:r>
            <a:r>
              <a:rPr lang="en-US" sz="2400" dirty="0">
                <a:effectLst/>
                <a:latin typeface="+mn-lt"/>
                <a:ea typeface="Times New Roman" panose="02020603050405020304" pitchFamily="18" charset="0"/>
              </a:rPr>
              <a:t>shall</a:t>
            </a:r>
            <a:r>
              <a:rPr lang="en-US" sz="2400" spc="-15" dirty="0">
                <a:effectLst/>
                <a:latin typeface="+mn-lt"/>
                <a:ea typeface="Times New Roman" panose="02020603050405020304" pitchFamily="18" charset="0"/>
              </a:rPr>
              <a:t> </a:t>
            </a:r>
            <a:r>
              <a:rPr lang="en-US" sz="2400" dirty="0">
                <a:effectLst/>
                <a:latin typeface="+mn-lt"/>
                <a:ea typeface="Times New Roman" panose="02020603050405020304" pitchFamily="18" charset="0"/>
              </a:rPr>
              <a:t>communicate</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chemical</a:t>
            </a:r>
            <a:r>
              <a:rPr lang="en-US" sz="2400" spc="-15" dirty="0">
                <a:effectLst/>
                <a:latin typeface="+mn-lt"/>
                <a:ea typeface="Times New Roman" panose="02020603050405020304" pitchFamily="18" charset="0"/>
              </a:rPr>
              <a:t> </a:t>
            </a:r>
            <a:r>
              <a:rPr lang="en-US" sz="2400" dirty="0">
                <a:effectLst/>
                <a:latin typeface="+mn-lt"/>
                <a:ea typeface="Times New Roman" panose="02020603050405020304" pitchFamily="18" charset="0"/>
              </a:rPr>
              <a:t>hazards:</a:t>
            </a:r>
            <a:r>
              <a:rPr lang="en-US" sz="2400" spc="-15" dirty="0">
                <a:effectLst/>
                <a:latin typeface="+mn-lt"/>
                <a:ea typeface="Times New Roman" panose="02020603050405020304" pitchFamily="18" charset="0"/>
              </a:rPr>
              <a:t> </a:t>
            </a:r>
          </a:p>
          <a:p>
            <a:pPr marL="591820" marR="584200" lvl="1">
              <a:spcBef>
                <a:spcPts val="0"/>
              </a:spcBef>
              <a:spcAft>
                <a:spcPts val="0"/>
              </a:spcAft>
            </a:pPr>
            <a:r>
              <a:rPr lang="en-US" sz="2400" dirty="0">
                <a:effectLst/>
                <a:latin typeface="+mn-lt"/>
                <a:ea typeface="Times New Roman" panose="02020603050405020304" pitchFamily="18" charset="0"/>
              </a:rPr>
              <a:t>through</a:t>
            </a:r>
            <a:r>
              <a:rPr lang="en-US" sz="2400" spc="-15" dirty="0">
                <a:effectLst/>
                <a:latin typeface="+mn-lt"/>
                <a:ea typeface="Times New Roman" panose="02020603050405020304" pitchFamily="18" charset="0"/>
              </a:rPr>
              <a:t> </a:t>
            </a:r>
            <a:r>
              <a:rPr lang="en-US" sz="2400" dirty="0">
                <a:effectLst/>
                <a:latin typeface="+mn-lt"/>
                <a:ea typeface="Times New Roman" panose="02020603050405020304" pitchFamily="18" charset="0"/>
              </a:rPr>
              <a:t>their written</a:t>
            </a:r>
            <a:r>
              <a:rPr lang="en-US" sz="2400" spc="-285" dirty="0">
                <a:effectLst/>
                <a:latin typeface="+mn-lt"/>
                <a:ea typeface="Times New Roman" panose="02020603050405020304" pitchFamily="18" charset="0"/>
              </a:rPr>
              <a:t> </a:t>
            </a:r>
            <a:r>
              <a:rPr lang="en-US" sz="2400">
                <a:latin typeface="+mn-lt"/>
                <a:ea typeface="Times New Roman" panose="02020603050405020304" pitchFamily="18" charset="0"/>
              </a:rPr>
              <a:t>Haz Com</a:t>
            </a:r>
            <a:r>
              <a:rPr lang="en-US" sz="2400" dirty="0">
                <a:effectLst/>
                <a:latin typeface="+mn-lt"/>
                <a:ea typeface="Times New Roman" panose="02020603050405020304" pitchFamily="18" charset="0"/>
              </a:rPr>
              <a:t> Plan</a:t>
            </a:r>
          </a:p>
          <a:p>
            <a:pPr marL="591820" marR="584200" lvl="1">
              <a:spcBef>
                <a:spcPts val="0"/>
              </a:spcBef>
              <a:spcAft>
                <a:spcPts val="0"/>
              </a:spcAft>
            </a:pPr>
            <a:r>
              <a:rPr lang="en-US" sz="2400" dirty="0">
                <a:latin typeface="+mn-lt"/>
                <a:ea typeface="Times New Roman" panose="02020603050405020304" pitchFamily="18" charset="0"/>
              </a:rPr>
              <a:t>a</a:t>
            </a:r>
            <a:r>
              <a:rPr lang="en-US" sz="2400" dirty="0">
                <a:effectLst/>
                <a:latin typeface="+mn-lt"/>
                <a:ea typeface="Times New Roman" panose="02020603050405020304" pitchFamily="18" charset="0"/>
              </a:rPr>
              <a:t>t their employees’ initial work assignment</a:t>
            </a:r>
          </a:p>
          <a:p>
            <a:pPr marL="591820" marR="584200" lvl="1">
              <a:spcBef>
                <a:spcPts val="0"/>
              </a:spcBef>
              <a:spcAft>
                <a:spcPts val="0"/>
              </a:spcAft>
            </a:pPr>
            <a:r>
              <a:rPr lang="en-US" sz="2400" dirty="0">
                <a:effectLst/>
                <a:latin typeface="+mn-lt"/>
                <a:ea typeface="Times New Roman" panose="02020603050405020304" pitchFamily="18" charset="0"/>
              </a:rPr>
              <a:t>and anytime a new chemical hazard is</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introduced</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to</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the</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worksite</a:t>
            </a:r>
          </a:p>
        </p:txBody>
      </p:sp>
    </p:spTree>
    <p:extLst>
      <p:ext uri="{BB962C8B-B14F-4D97-AF65-F5344CB8AC3E}">
        <p14:creationId xmlns:p14="http://schemas.microsoft.com/office/powerpoint/2010/main" val="3075236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C43A9E-BBEF-5BCA-3224-2DA52E004C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CF39AE-63E1-6B29-8123-1B71A1284092}"/>
              </a:ext>
            </a:extLst>
          </p:cNvPr>
          <p:cNvSpPr>
            <a:spLocks noGrp="1"/>
          </p:cNvSpPr>
          <p:nvPr>
            <p:ph type="title"/>
          </p:nvPr>
        </p:nvSpPr>
        <p:spPr/>
        <p:txBody>
          <a:bodyPr>
            <a:normAutofit/>
          </a:bodyPr>
          <a:lstStyle/>
          <a:p>
            <a:r>
              <a:rPr lang="en-US">
                <a:solidFill>
                  <a:schemeClr val="tx2"/>
                </a:solidFill>
                <a:latin typeface="Avenir Next Demi Bold"/>
              </a:rPr>
              <a:t>How to Train Effectively </a:t>
            </a:r>
            <a:endParaRPr lang="en-US">
              <a:solidFill>
                <a:schemeClr val="tx2"/>
              </a:solidFill>
            </a:endParaRPr>
          </a:p>
        </p:txBody>
      </p:sp>
      <p:sp>
        <p:nvSpPr>
          <p:cNvPr id="3" name="Content Placeholder 2">
            <a:extLst>
              <a:ext uri="{FF2B5EF4-FFF2-40B4-BE49-F238E27FC236}">
                <a16:creationId xmlns:a16="http://schemas.microsoft.com/office/drawing/2014/main" id="{BD019BF9-D7A2-E8BE-D461-DF0D81E248A4}"/>
              </a:ext>
            </a:extLst>
          </p:cNvPr>
          <p:cNvSpPr>
            <a:spLocks noGrp="1"/>
          </p:cNvSpPr>
          <p:nvPr>
            <p:ph type="body" idx="1"/>
          </p:nvPr>
        </p:nvSpPr>
        <p:spPr/>
        <p:txBody>
          <a:bodyPr>
            <a:normAutofit/>
          </a:bodyPr>
          <a:lstStyle/>
          <a:p>
            <a:r>
              <a:rPr lang="en-US" sz="1500">
                <a:solidFill>
                  <a:schemeClr val="accent1"/>
                </a:solidFill>
                <a:latin typeface="Avenir Next Medium"/>
              </a:rPr>
              <a:t>Each person, regardless of neurotype, has a preferred learning method </a:t>
            </a:r>
          </a:p>
          <a:p>
            <a:r>
              <a:rPr lang="en-US" sz="1500">
                <a:solidFill>
                  <a:schemeClr val="accent1"/>
                </a:solidFill>
                <a:latin typeface="Avenir Next Medium"/>
              </a:rPr>
              <a:t>The following is meant to help employers improve training methods for better outcomes</a:t>
            </a:r>
            <a:endParaRPr lang="en-US" sz="1500">
              <a:solidFill>
                <a:schemeClr val="accent1"/>
              </a:solidFill>
            </a:endParaRPr>
          </a:p>
        </p:txBody>
      </p:sp>
    </p:spTree>
    <p:extLst>
      <p:ext uri="{BB962C8B-B14F-4D97-AF65-F5344CB8AC3E}">
        <p14:creationId xmlns:p14="http://schemas.microsoft.com/office/powerpoint/2010/main" val="696549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8C101-6B68-A473-0CA5-859ADA21C3ED}"/>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2722845F-66FC-17F3-2871-B338734014CA}"/>
              </a:ext>
            </a:extLst>
          </p:cNvPr>
          <p:cNvSpPr>
            <a:spLocks noGrp="1"/>
          </p:cNvSpPr>
          <p:nvPr>
            <p:ph idx="1"/>
          </p:nvPr>
        </p:nvSpPr>
        <p:spPr>
          <a:xfrm>
            <a:off x="943648" y="1983219"/>
            <a:ext cx="10299032" cy="4276264"/>
          </a:xfrm>
        </p:spPr>
        <p:txBody>
          <a:bodyPr/>
          <a:lstStyle/>
          <a:p>
            <a:r>
              <a:rPr lang="en-US" sz="2800" dirty="0">
                <a:latin typeface="Avenir Next Medium"/>
              </a:rPr>
              <a:t>Employees of different neurotypes may have different needs to consider, talking to employees directly about their preferences is the best way to ensure learning needs are met</a:t>
            </a:r>
          </a:p>
          <a:p>
            <a:r>
              <a:rPr lang="en-US" sz="2800" dirty="0">
                <a:latin typeface="Avenir Next Medium"/>
              </a:rPr>
              <a:t>Gain trust by asking for consent to ask neurodivergent employees ways on improving trainings</a:t>
            </a:r>
          </a:p>
          <a:p>
            <a:endParaRPr lang="en-US"/>
          </a:p>
          <a:p>
            <a:endParaRPr lang="en-US"/>
          </a:p>
          <a:p>
            <a:endParaRPr lang="en-US"/>
          </a:p>
        </p:txBody>
      </p:sp>
    </p:spTree>
    <p:extLst>
      <p:ext uri="{BB962C8B-B14F-4D97-AF65-F5344CB8AC3E}">
        <p14:creationId xmlns:p14="http://schemas.microsoft.com/office/powerpoint/2010/main" val="1683314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68339-C33C-2E9D-E579-51A7EEA009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5C20FA-44C8-9002-28E0-E26A17F405AF}"/>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743518D1-9E01-63F6-69EC-FB8120F17D1B}"/>
              </a:ext>
            </a:extLst>
          </p:cNvPr>
          <p:cNvSpPr>
            <a:spLocks noGrp="1"/>
          </p:cNvSpPr>
          <p:nvPr>
            <p:ph idx="1"/>
          </p:nvPr>
        </p:nvSpPr>
        <p:spPr/>
        <p:txBody>
          <a:bodyPr/>
          <a:lstStyle/>
          <a:p>
            <a:pPr marL="0" indent="0">
              <a:buNone/>
            </a:pPr>
            <a:endParaRPr lang="en-US" dirty="0"/>
          </a:p>
          <a:p>
            <a:r>
              <a:rPr lang="en-US" sz="2800" dirty="0">
                <a:latin typeface="Avenir Next Medium"/>
              </a:rPr>
              <a:t>Create a trusting relationship so that in times of stress, like injury, employees can go to employers without fear. Neurodiverse employees can have anxiety so be patient</a:t>
            </a:r>
            <a:endParaRPr lang="en-US" sz="2800"/>
          </a:p>
          <a:p>
            <a:pPr lvl="1">
              <a:spcAft>
                <a:spcPts val="0"/>
              </a:spcAft>
              <a:buFont typeface="Courier New" pitchFamily="2" charset="2"/>
              <a:buChar char="o"/>
            </a:pPr>
            <a:r>
              <a:rPr lang="en-US" sz="2800" dirty="0">
                <a:latin typeface="Avenir Next"/>
              </a:rPr>
              <a:t>Speak concise and in a neutral tone</a:t>
            </a:r>
          </a:p>
          <a:p>
            <a:endParaRPr lang="en-US"/>
          </a:p>
          <a:p>
            <a:endParaRPr lang="en-US"/>
          </a:p>
        </p:txBody>
      </p:sp>
    </p:spTree>
    <p:extLst>
      <p:ext uri="{BB962C8B-B14F-4D97-AF65-F5344CB8AC3E}">
        <p14:creationId xmlns:p14="http://schemas.microsoft.com/office/powerpoint/2010/main" val="525739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4150A-939A-3EC8-D8E8-2AAD19DE1F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8BEE6A-6CF2-D5EA-12D1-39BC9C93180F}"/>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0C1C92A5-37FF-7C8E-48C3-BBC11CF6F022}"/>
              </a:ext>
            </a:extLst>
          </p:cNvPr>
          <p:cNvSpPr>
            <a:spLocks noGrp="1"/>
          </p:cNvSpPr>
          <p:nvPr>
            <p:ph idx="1"/>
          </p:nvPr>
        </p:nvSpPr>
        <p:spPr>
          <a:xfrm>
            <a:off x="943648" y="1983219"/>
            <a:ext cx="10299032" cy="4276264"/>
          </a:xfrm>
        </p:spPr>
        <p:txBody>
          <a:bodyPr/>
          <a:lstStyle/>
          <a:p>
            <a:pPr marL="0" indent="0">
              <a:buNone/>
            </a:pPr>
            <a:endParaRPr lang="en-US" sz="2400" dirty="0">
              <a:latin typeface="Avenir Next Medium"/>
            </a:endParaRPr>
          </a:p>
          <a:p>
            <a:r>
              <a:rPr lang="en-US" sz="2800" dirty="0">
                <a:latin typeface="Avenir Next Medium"/>
              </a:rPr>
              <a:t>Some employees may need additional support and freedom to ask questions to better understand. It is important to forge this trust early on</a:t>
            </a:r>
          </a:p>
          <a:p>
            <a:pPr lvl="1">
              <a:spcAft>
                <a:spcPts val="0"/>
              </a:spcAft>
              <a:buFont typeface="Courier New" pitchFamily="2" charset="2"/>
              <a:buChar char="o"/>
            </a:pPr>
            <a:r>
              <a:rPr lang="en-US" sz="2800" dirty="0">
                <a:latin typeface="Avenir Next"/>
              </a:rPr>
              <a:t>Treat questions with respect so that employees do not fear being ridiculed in the future</a:t>
            </a:r>
          </a:p>
          <a:p>
            <a:endParaRPr lang="en-US"/>
          </a:p>
          <a:p>
            <a:endParaRPr lang="en-US"/>
          </a:p>
          <a:p>
            <a:endParaRPr lang="en-US"/>
          </a:p>
        </p:txBody>
      </p:sp>
    </p:spTree>
    <p:extLst>
      <p:ext uri="{BB962C8B-B14F-4D97-AF65-F5344CB8AC3E}">
        <p14:creationId xmlns:p14="http://schemas.microsoft.com/office/powerpoint/2010/main" val="3543364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669A0-7E0F-A4C3-BEE9-F1BC83BDBB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EE6EFB-AFD3-3A49-45F4-5DBD94DE585B}"/>
              </a:ext>
            </a:extLst>
          </p:cNvPr>
          <p:cNvSpPr>
            <a:spLocks noGrp="1"/>
          </p:cNvSpPr>
          <p:nvPr>
            <p:ph type="title"/>
          </p:nvPr>
        </p:nvSpPr>
        <p:spPr/>
        <p:txBody>
          <a:bodyPr>
            <a:normAutofit/>
          </a:bodyPr>
          <a:lstStyle/>
          <a:p>
            <a:r>
              <a:rPr lang="en-US" sz="4000">
                <a:latin typeface="Avenir Next Demi Bold"/>
              </a:rPr>
              <a:t>Conversation Example</a:t>
            </a:r>
            <a:endParaRPr lang="en-US"/>
          </a:p>
        </p:txBody>
      </p:sp>
      <p:sp>
        <p:nvSpPr>
          <p:cNvPr id="3" name="Content Placeholder 2">
            <a:extLst>
              <a:ext uri="{FF2B5EF4-FFF2-40B4-BE49-F238E27FC236}">
                <a16:creationId xmlns:a16="http://schemas.microsoft.com/office/drawing/2014/main" id="{0C62E9F8-07FD-F89B-8931-BFF3397CCA8E}"/>
              </a:ext>
            </a:extLst>
          </p:cNvPr>
          <p:cNvSpPr>
            <a:spLocks noGrp="1"/>
          </p:cNvSpPr>
          <p:nvPr>
            <p:ph idx="1"/>
          </p:nvPr>
        </p:nvSpPr>
        <p:spPr>
          <a:xfrm>
            <a:off x="1011941" y="2699479"/>
            <a:ext cx="5848608" cy="3883495"/>
          </a:xfrm>
        </p:spPr>
        <p:txBody>
          <a:bodyPr>
            <a:normAutofit fontScale="85000" lnSpcReduction="20000"/>
          </a:bodyPr>
          <a:lstStyle/>
          <a:p>
            <a:pPr marL="0" indent="0">
              <a:buNone/>
            </a:pPr>
            <a:endParaRPr lang="en-US" sz="2600" dirty="0">
              <a:solidFill>
                <a:srgbClr val="000000"/>
              </a:solidFill>
              <a:latin typeface="Avenir Next Medium"/>
            </a:endParaRPr>
          </a:p>
          <a:p>
            <a:pPr>
              <a:buFont typeface="Wingdings"/>
            </a:pPr>
            <a:r>
              <a:rPr lang="en-US" sz="3000" dirty="0">
                <a:latin typeface="Avenir Next Medium"/>
              </a:rPr>
              <a:t>Examples of conversation during a training:</a:t>
            </a:r>
            <a:endParaRPr lang="en-US" dirty="0"/>
          </a:p>
          <a:p>
            <a:pPr marL="0" indent="0">
              <a:buNone/>
            </a:pPr>
            <a:endParaRPr lang="en-US" sz="2400" dirty="0">
              <a:latin typeface="Avenir Next Medium"/>
            </a:endParaRPr>
          </a:p>
          <a:p>
            <a:r>
              <a:rPr lang="en-US" sz="2200">
                <a:latin typeface="Avenir Next Medium"/>
              </a:rPr>
              <a:t>"What cabinet do I get this cleaner from?"</a:t>
            </a:r>
          </a:p>
          <a:p>
            <a:pPr lvl="1">
              <a:buFont typeface="Courier New,monospace" pitchFamily="2" charset="2"/>
              <a:buChar char="o"/>
            </a:pPr>
            <a:r>
              <a:rPr lang="en-US" sz="2200">
                <a:latin typeface="Avenir Next"/>
              </a:rPr>
              <a:t>"There are two utility closets, one on each floor, I will show them both to you."</a:t>
            </a:r>
          </a:p>
          <a:p>
            <a:pPr>
              <a:buFont typeface="Courier New,monospace" pitchFamily="2" charset="2"/>
              <a:buChar char="o"/>
            </a:pPr>
            <a:r>
              <a:rPr lang="en-US" sz="2200">
                <a:latin typeface="Avenir Next Medium"/>
              </a:rPr>
              <a:t>"Can I add a colored sticker to the bottle? Corrosive is more of a teal color for me so it would be easier to spot."</a:t>
            </a:r>
            <a:endParaRPr lang="en-US" sz="2200" dirty="0"/>
          </a:p>
          <a:p>
            <a:pPr lvl="1">
              <a:spcAft>
                <a:spcPts val="0"/>
              </a:spcAft>
              <a:buFont typeface="Courier New,monospace" pitchFamily="2" charset="2"/>
              <a:buChar char="o"/>
            </a:pPr>
            <a:r>
              <a:rPr lang="en-US" sz="2200" dirty="0">
                <a:latin typeface="Avenir Next"/>
              </a:rPr>
              <a:t>"Let's talk about that more after the training, we have to make sure if we can do that. We want to be cautious that it doesn't conflict with the </a:t>
            </a:r>
            <a:r>
              <a:rPr lang="en-US" sz="2200" err="1">
                <a:latin typeface="Avenir Next"/>
              </a:rPr>
              <a:t>labling</a:t>
            </a:r>
            <a:r>
              <a:rPr lang="en-US" sz="2200">
                <a:latin typeface="Avenir Next"/>
              </a:rPr>
              <a:t> process in place.</a:t>
            </a:r>
            <a:r>
              <a:rPr lang="en-US" sz="2200" dirty="0">
                <a:latin typeface="Avenir Next"/>
              </a:rPr>
              <a:t>"</a:t>
            </a:r>
          </a:p>
          <a:p>
            <a:pPr marL="0" indent="0">
              <a:buNone/>
            </a:pPr>
            <a:endParaRPr lang="en-US" sz="2800">
              <a:latin typeface="Avenir Next Medium"/>
            </a:endParaRPr>
          </a:p>
          <a:p>
            <a:endParaRPr lang="en-US"/>
          </a:p>
          <a:p>
            <a:endParaRPr lang="en-US"/>
          </a:p>
          <a:p>
            <a:endParaRPr lang="en-US"/>
          </a:p>
        </p:txBody>
      </p:sp>
      <p:pic>
        <p:nvPicPr>
          <p:cNvPr id="5" name="Picture 4" descr="A white bottle with a red cap&#10;&#10;AI-generated content may be incorrect.">
            <a:extLst>
              <a:ext uri="{FF2B5EF4-FFF2-40B4-BE49-F238E27FC236}">
                <a16:creationId xmlns:a16="http://schemas.microsoft.com/office/drawing/2014/main" id="{01FA2815-54CC-43D8-7B83-C01FFE05700C}"/>
              </a:ext>
            </a:extLst>
          </p:cNvPr>
          <p:cNvPicPr>
            <a:picLocks noChangeAspect="1"/>
          </p:cNvPicPr>
          <p:nvPr/>
        </p:nvPicPr>
        <p:blipFill>
          <a:blip r:embed="rId2"/>
          <a:stretch>
            <a:fillRect/>
          </a:stretch>
        </p:blipFill>
        <p:spPr>
          <a:xfrm>
            <a:off x="7003585" y="1567366"/>
            <a:ext cx="4671122" cy="4671122"/>
          </a:xfrm>
          <a:prstGeom prst="rect">
            <a:avLst/>
          </a:prstGeom>
        </p:spPr>
      </p:pic>
    </p:spTree>
    <p:extLst>
      <p:ext uri="{BB962C8B-B14F-4D97-AF65-F5344CB8AC3E}">
        <p14:creationId xmlns:p14="http://schemas.microsoft.com/office/powerpoint/2010/main" val="480977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26F0D-86F9-A572-AAF0-328AED0C99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58941F-A43F-F6F7-80EA-527582C6E4DE}"/>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D2BD340E-E0D2-9B6E-9005-9659F02796D7}"/>
              </a:ext>
            </a:extLst>
          </p:cNvPr>
          <p:cNvSpPr>
            <a:spLocks noGrp="1"/>
          </p:cNvSpPr>
          <p:nvPr>
            <p:ph idx="1"/>
          </p:nvPr>
        </p:nvSpPr>
        <p:spPr>
          <a:xfrm>
            <a:off x="943648" y="1983219"/>
            <a:ext cx="10299032" cy="4276264"/>
          </a:xfrm>
        </p:spPr>
        <p:txBody>
          <a:bodyPr/>
          <a:lstStyle/>
          <a:p>
            <a:pPr marL="0" indent="0">
              <a:buNone/>
            </a:pPr>
            <a:endParaRPr lang="en-US" sz="2400" dirty="0">
              <a:latin typeface="Avenir Next Medium"/>
            </a:endParaRPr>
          </a:p>
          <a:p>
            <a:r>
              <a:rPr lang="en-US" sz="2800">
                <a:latin typeface="Avenir Next Medium"/>
              </a:rPr>
              <a:t>Some neurotypes have what is termed as "Black and White" thinking. They cannot see the grey in between.</a:t>
            </a:r>
          </a:p>
          <a:p>
            <a:pPr lvl="1">
              <a:spcAft>
                <a:spcPts val="0"/>
              </a:spcAft>
              <a:buFont typeface="Courier New" pitchFamily="2" charset="2"/>
              <a:buChar char="o"/>
            </a:pPr>
            <a:r>
              <a:rPr lang="en-US" sz="2800">
                <a:latin typeface="Avenir Next"/>
              </a:rPr>
              <a:t>This is the way their brain sees situations, usually with only two solutions.</a:t>
            </a:r>
            <a:endParaRPr lang="en-US" sz="2800" dirty="0">
              <a:latin typeface="Avenir Next"/>
            </a:endParaRPr>
          </a:p>
          <a:p>
            <a:pPr lvl="1">
              <a:spcAft>
                <a:spcPts val="0"/>
              </a:spcAft>
              <a:buFont typeface="Courier New" pitchFamily="2" charset="2"/>
              <a:buChar char="o"/>
            </a:pPr>
            <a:r>
              <a:rPr lang="en-US" sz="2800">
                <a:latin typeface="Avenir Next"/>
              </a:rPr>
              <a:t>It also leads to rigidity: Believing there is only "one right way" to </a:t>
            </a:r>
            <a:r>
              <a:rPr lang="en-US" sz="2800" dirty="0">
                <a:latin typeface="Avenir Next"/>
              </a:rPr>
              <a:t>do things.</a:t>
            </a:r>
            <a:endParaRPr lang="en-US" dirty="0"/>
          </a:p>
          <a:p>
            <a:pPr lvl="1">
              <a:spcAft>
                <a:spcPts val="0"/>
              </a:spcAft>
              <a:buFont typeface="Courier New" pitchFamily="2" charset="2"/>
              <a:buChar char="o"/>
            </a:pPr>
            <a:r>
              <a:rPr lang="en-US" sz="2800" dirty="0">
                <a:latin typeface="Avenir Next"/>
              </a:rPr>
              <a:t>This is also </a:t>
            </a:r>
            <a:r>
              <a:rPr lang="en-US" sz="2800" err="1">
                <a:latin typeface="Avenir Next"/>
              </a:rPr>
              <a:t>wh</a:t>
            </a:r>
            <a:r>
              <a:rPr lang="en-US" sz="2800">
                <a:latin typeface="Avenir Next"/>
              </a:rPr>
              <a:t>y it is important to be concise with directions.</a:t>
            </a:r>
            <a:endParaRPr lang="en-US" sz="2800" dirty="0">
              <a:latin typeface="Avenir Next"/>
            </a:endParaRPr>
          </a:p>
          <a:p>
            <a:pPr lvl="1">
              <a:buFont typeface="Courier New" pitchFamily="2" charset="2"/>
              <a:buChar char="o"/>
            </a:pPr>
            <a:endParaRPr lang="en-US" sz="2800" dirty="0">
              <a:latin typeface="Avenir Next"/>
            </a:endParaRPr>
          </a:p>
          <a:p>
            <a:endParaRPr lang="en-US"/>
          </a:p>
          <a:p>
            <a:endParaRPr lang="en-US"/>
          </a:p>
          <a:p>
            <a:endParaRPr lang="en-US"/>
          </a:p>
        </p:txBody>
      </p:sp>
    </p:spTree>
    <p:extLst>
      <p:ext uri="{BB962C8B-B14F-4D97-AF65-F5344CB8AC3E}">
        <p14:creationId xmlns:p14="http://schemas.microsoft.com/office/powerpoint/2010/main" val="19422079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C9D8-6DF1-29D0-FD3E-56A23067AD21}"/>
              </a:ext>
            </a:extLst>
          </p:cNvPr>
          <p:cNvSpPr>
            <a:spLocks noGrp="1"/>
          </p:cNvSpPr>
          <p:nvPr>
            <p:ph type="title"/>
          </p:nvPr>
        </p:nvSpPr>
        <p:spPr/>
        <p:txBody>
          <a:bodyPr/>
          <a:lstStyle/>
          <a:p>
            <a:r>
              <a:rPr lang="en-US">
                <a:latin typeface="Avenir Next Demi Bold"/>
              </a:rPr>
              <a:t>UNIVERSAL DESIGN METHODS</a:t>
            </a:r>
            <a:endParaRPr lang="en-US"/>
          </a:p>
        </p:txBody>
      </p:sp>
      <p:sp>
        <p:nvSpPr>
          <p:cNvPr id="3" name="Content Placeholder 2">
            <a:extLst>
              <a:ext uri="{FF2B5EF4-FFF2-40B4-BE49-F238E27FC236}">
                <a16:creationId xmlns:a16="http://schemas.microsoft.com/office/drawing/2014/main" id="{052FC567-0310-D161-218C-270F0B78EB76}"/>
              </a:ext>
            </a:extLst>
          </p:cNvPr>
          <p:cNvSpPr>
            <a:spLocks noGrp="1"/>
          </p:cNvSpPr>
          <p:nvPr>
            <p:ph idx="1"/>
          </p:nvPr>
        </p:nvSpPr>
        <p:spPr/>
        <p:txBody>
          <a:bodyPr/>
          <a:lstStyle/>
          <a:p>
            <a:pPr marL="0" indent="0">
              <a:buNone/>
            </a:pPr>
            <a:endParaRPr lang="en-US" sz="2400"/>
          </a:p>
          <a:p>
            <a:r>
              <a:rPr lang="en-US" sz="2400" dirty="0">
                <a:latin typeface="Avenir Next Medium"/>
              </a:rPr>
              <a:t>Universal design allows educators and learners to set clear goals, anticipate environmental barriers, create meaningful options, and fully embrace human variability</a:t>
            </a:r>
          </a:p>
          <a:p>
            <a:r>
              <a:rPr lang="en-US" sz="2400" dirty="0">
                <a:latin typeface="Avenir Next Medium"/>
              </a:rPr>
              <a:t>Having multiple methods to learn safety ensures that everyone has the resources they need to learn processes, regardless of neurotype</a:t>
            </a:r>
            <a:endParaRPr lang="en-US" sz="2400" dirty="0"/>
          </a:p>
          <a:p>
            <a:r>
              <a:rPr lang="en-US" sz="2400" dirty="0">
                <a:latin typeface="Avenir Next Medium"/>
              </a:rPr>
              <a:t>Consider making step by step documents, signs, videos, and plan on showing processes in person</a:t>
            </a:r>
          </a:p>
          <a:p>
            <a:r>
              <a:rPr lang="en-US" sz="2400" dirty="0">
                <a:latin typeface="Avenir Next Medium"/>
              </a:rPr>
              <a:t>This way, everyone can have multiple options to learn the same information</a:t>
            </a:r>
          </a:p>
        </p:txBody>
      </p:sp>
    </p:spTree>
    <p:extLst>
      <p:ext uri="{BB962C8B-B14F-4D97-AF65-F5344CB8AC3E}">
        <p14:creationId xmlns:p14="http://schemas.microsoft.com/office/powerpoint/2010/main" val="217323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846DE-E894-ABF3-3D59-D46A9B2BECE3}"/>
              </a:ext>
            </a:extLst>
          </p:cNvPr>
          <p:cNvSpPr>
            <a:spLocks noGrp="1"/>
          </p:cNvSpPr>
          <p:nvPr>
            <p:ph type="title"/>
          </p:nvPr>
        </p:nvSpPr>
        <p:spPr/>
        <p:txBody>
          <a:bodyPr/>
          <a:lstStyle/>
          <a:p>
            <a:r>
              <a:rPr lang="en-US">
                <a:latin typeface="Avenir Next Demi Bold"/>
              </a:rPr>
              <a:t>SENSORY OVERLOAD</a:t>
            </a:r>
            <a:endParaRPr lang="en-US"/>
          </a:p>
        </p:txBody>
      </p:sp>
      <p:sp>
        <p:nvSpPr>
          <p:cNvPr id="3" name="Content Placeholder 2">
            <a:extLst>
              <a:ext uri="{FF2B5EF4-FFF2-40B4-BE49-F238E27FC236}">
                <a16:creationId xmlns:a16="http://schemas.microsoft.com/office/drawing/2014/main" id="{193373AC-C4FF-CBCF-93E6-E5676AFC9B14}"/>
              </a:ext>
            </a:extLst>
          </p:cNvPr>
          <p:cNvSpPr>
            <a:spLocks noGrp="1"/>
          </p:cNvSpPr>
          <p:nvPr>
            <p:ph idx="1"/>
          </p:nvPr>
        </p:nvSpPr>
        <p:spPr/>
        <p:txBody>
          <a:bodyPr/>
          <a:lstStyle/>
          <a:p>
            <a:pPr marL="0" indent="0">
              <a:buNone/>
            </a:pPr>
            <a:endParaRPr lang="en-US" sz="2800" dirty="0">
              <a:solidFill>
                <a:srgbClr val="FF0000"/>
              </a:solidFill>
              <a:latin typeface="Avenir Next Demi Bold"/>
            </a:endParaRPr>
          </a:p>
          <a:p>
            <a:r>
              <a:rPr lang="en-US" sz="2800" dirty="0">
                <a:latin typeface="Avenir Next Demi Bold"/>
              </a:rPr>
              <a:t>Sensory overload -</a:t>
            </a:r>
            <a:endParaRPr lang="en-US" dirty="0"/>
          </a:p>
          <a:p>
            <a:r>
              <a:rPr lang="en-US" sz="2400" dirty="0">
                <a:latin typeface="Avenir Next Medium"/>
              </a:rPr>
              <a:t>Sensory overload is a state where the brain receives too much sensory input to process, leading to symptoms like anxiety, irritability, confusion, and physical discomfort. It can be triggered by common stimuli such as loud noises, bright lights, strong smells, and crowded spaces, but also by emotional stress, physical fatigue, or environmental changes</a:t>
            </a:r>
            <a:endParaRPr lang="en-US" sz="2400" dirty="0"/>
          </a:p>
        </p:txBody>
      </p:sp>
    </p:spTree>
    <p:extLst>
      <p:ext uri="{BB962C8B-B14F-4D97-AF65-F5344CB8AC3E}">
        <p14:creationId xmlns:p14="http://schemas.microsoft.com/office/powerpoint/2010/main" val="2878405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7A353-B3AC-43FC-103A-6404F15412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A6D98C-CE04-2628-3269-46F3A3D55D17}"/>
              </a:ext>
            </a:extLst>
          </p:cNvPr>
          <p:cNvSpPr>
            <a:spLocks noGrp="1"/>
          </p:cNvSpPr>
          <p:nvPr>
            <p:ph type="title"/>
          </p:nvPr>
        </p:nvSpPr>
        <p:spPr/>
        <p:txBody>
          <a:bodyPr/>
          <a:lstStyle/>
          <a:p>
            <a:r>
              <a:rPr lang="en-US">
                <a:latin typeface="Avenir Next Demi Bold"/>
              </a:rPr>
              <a:t>SENSORY OVERLOAD</a:t>
            </a:r>
            <a:endParaRPr lang="en-US"/>
          </a:p>
        </p:txBody>
      </p:sp>
      <p:sp>
        <p:nvSpPr>
          <p:cNvPr id="3" name="Content Placeholder 2">
            <a:extLst>
              <a:ext uri="{FF2B5EF4-FFF2-40B4-BE49-F238E27FC236}">
                <a16:creationId xmlns:a16="http://schemas.microsoft.com/office/drawing/2014/main" id="{C466B85F-6AE9-072D-B5B4-B71F91B948D1}"/>
              </a:ext>
            </a:extLst>
          </p:cNvPr>
          <p:cNvSpPr>
            <a:spLocks noGrp="1"/>
          </p:cNvSpPr>
          <p:nvPr>
            <p:ph idx="1"/>
          </p:nvPr>
        </p:nvSpPr>
        <p:spPr/>
        <p:txBody>
          <a:bodyPr/>
          <a:lstStyle/>
          <a:p>
            <a:r>
              <a:rPr lang="en-US" sz="2800" dirty="0">
                <a:latin typeface="Avenir Next Demi Bold"/>
              </a:rPr>
              <a:t>Sensory overload -</a:t>
            </a:r>
          </a:p>
          <a:p>
            <a:r>
              <a:rPr lang="en-US" sz="2400" dirty="0">
                <a:latin typeface="Avenir Next Medium"/>
              </a:rPr>
              <a:t>During sensory overload, information is less likely to be retained, this leads to an unsuccessful training</a:t>
            </a:r>
            <a:endParaRPr lang="en-US">
              <a:latin typeface="Avenir Next Medium"/>
            </a:endParaRPr>
          </a:p>
          <a:p>
            <a:r>
              <a:rPr lang="en-US" sz="2400" dirty="0">
                <a:latin typeface="Avenir Next Medium"/>
              </a:rPr>
              <a:t>Recognizing triggers and using strategies like reducing exposure to stimuli, using sensory aids, or finding quiet spaces can help manage it</a:t>
            </a:r>
            <a:endParaRPr lang="en-US">
              <a:latin typeface="Avenir Next Medium"/>
            </a:endParaRPr>
          </a:p>
        </p:txBody>
      </p:sp>
    </p:spTree>
    <p:extLst>
      <p:ext uri="{BB962C8B-B14F-4D97-AF65-F5344CB8AC3E}">
        <p14:creationId xmlns:p14="http://schemas.microsoft.com/office/powerpoint/2010/main" val="1068334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80F2-8901-154B-BC18-F3888A887E99}"/>
              </a:ext>
            </a:extLst>
          </p:cNvPr>
          <p:cNvSpPr>
            <a:spLocks noGrp="1"/>
          </p:cNvSpPr>
          <p:nvPr>
            <p:ph type="title"/>
          </p:nvPr>
        </p:nvSpPr>
        <p:spPr>
          <a:xfrm>
            <a:off x="256032" y="1858617"/>
            <a:ext cx="2834640" cy="2377440"/>
          </a:xfrm>
        </p:spPr>
        <p:txBody>
          <a:bodyPr>
            <a:normAutofit/>
          </a:bodyPr>
          <a:lstStyle/>
          <a:p>
            <a:r>
              <a:rPr lang="en-US"/>
              <a:t>ABOUT YOUR PRESENTERS:</a:t>
            </a:r>
            <a:br>
              <a:rPr lang="en-US"/>
            </a:br>
            <a:br>
              <a:rPr lang="en-US"/>
            </a:br>
            <a:r>
              <a:rPr lang="en-US"/>
              <a:t>Todd Culver</a:t>
            </a:r>
          </a:p>
        </p:txBody>
      </p:sp>
      <p:sp>
        <p:nvSpPr>
          <p:cNvPr id="3" name="Content Placeholder 2">
            <a:extLst>
              <a:ext uri="{FF2B5EF4-FFF2-40B4-BE49-F238E27FC236}">
                <a16:creationId xmlns:a16="http://schemas.microsoft.com/office/drawing/2014/main" id="{0B03FFD3-6292-F340-ADFC-3CE4DBEBF682}"/>
              </a:ext>
            </a:extLst>
          </p:cNvPr>
          <p:cNvSpPr>
            <a:spLocks noGrp="1"/>
          </p:cNvSpPr>
          <p:nvPr>
            <p:ph idx="1"/>
          </p:nvPr>
        </p:nvSpPr>
        <p:spPr>
          <a:xfrm>
            <a:off x="3829277" y="302009"/>
            <a:ext cx="7747363" cy="6047276"/>
          </a:xfrm>
        </p:spPr>
        <p:txBody>
          <a:bodyPr>
            <a:normAutofit/>
          </a:bodyPr>
          <a:lstStyle/>
          <a:p>
            <a:pPr marL="0" indent="0">
              <a:buNone/>
            </a:pPr>
            <a:endParaRPr lang="en-US" dirty="0"/>
          </a:p>
          <a:p>
            <a:endParaRPr lang="en-US" b="1" i="1" dirty="0"/>
          </a:p>
          <a:p>
            <a:r>
              <a:rPr lang="en-US" dirty="0">
                <a:latin typeface="Avenir Next Medium"/>
              </a:rPr>
              <a:t>Todd provides leadership in developing programs, strategic initiatives, and financial plans, in accordance with the purpose, vision and values of the association. </a:t>
            </a:r>
          </a:p>
          <a:p>
            <a:r>
              <a:rPr lang="en-US" dirty="0">
                <a:latin typeface="Avenir Next Medium"/>
              </a:rPr>
              <a:t>He has been with the Association since 1995, also serving as Project Director and Assistant Director.</a:t>
            </a:r>
          </a:p>
          <a:p>
            <a:r>
              <a:rPr lang="en-US" dirty="0">
                <a:latin typeface="Avenir Next Medium"/>
              </a:rPr>
              <a:t>As Project Director,  lead a technical assistance and training project, focusing on Occupational Health and Safety for member organizations. </a:t>
            </a:r>
          </a:p>
          <a:p>
            <a:r>
              <a:rPr lang="en-US" dirty="0">
                <a:latin typeface="Avenir Next Medium"/>
              </a:rPr>
              <a:t>Prior to coming to </a:t>
            </a:r>
            <a:r>
              <a:rPr lang="en-US" dirty="0" err="1">
                <a:latin typeface="Avenir Next Medium"/>
              </a:rPr>
              <a:t>Incompass</a:t>
            </a:r>
            <a:r>
              <a:rPr lang="en-US" dirty="0">
                <a:latin typeface="Avenir Next Medium"/>
              </a:rPr>
              <a:t>, Todd worked in manufacturing for an automotive supplier, with plant management responsibilities that included environmental health and safety compliance</a:t>
            </a:r>
            <a:br>
              <a:rPr lang="en-US" sz="2200" dirty="0">
                <a:latin typeface="Montserrat"/>
              </a:rPr>
            </a:br>
            <a:endParaRPr lang="en-US" sz="2200">
              <a:solidFill>
                <a:srgbClr val="000000"/>
              </a:solidFill>
              <a:latin typeface="Montserrat"/>
            </a:endParaRPr>
          </a:p>
          <a:p>
            <a:endParaRPr lang="en-US" sz="2200">
              <a:solidFill>
                <a:srgbClr val="000000"/>
              </a:solidFill>
              <a:latin typeface="Montserrat"/>
            </a:endParaRPr>
          </a:p>
        </p:txBody>
      </p:sp>
      <p:sp>
        <p:nvSpPr>
          <p:cNvPr id="4" name="Text Placeholder 3">
            <a:extLst>
              <a:ext uri="{FF2B5EF4-FFF2-40B4-BE49-F238E27FC236}">
                <a16:creationId xmlns:a16="http://schemas.microsoft.com/office/drawing/2014/main" id="{6671C96C-0FDD-7044-9863-2AA13B48E186}"/>
              </a:ext>
            </a:extLst>
          </p:cNvPr>
          <p:cNvSpPr>
            <a:spLocks noGrp="1"/>
          </p:cNvSpPr>
          <p:nvPr>
            <p:ph type="body" sz="half" idx="2"/>
          </p:nvPr>
        </p:nvSpPr>
        <p:spPr/>
        <p:txBody>
          <a:bodyPr/>
          <a:lstStyle/>
          <a:p>
            <a:endParaRPr lang="en-US"/>
          </a:p>
          <a:p>
            <a:endParaRPr lang="en-US"/>
          </a:p>
        </p:txBody>
      </p:sp>
    </p:spTree>
    <p:extLst>
      <p:ext uri="{BB962C8B-B14F-4D97-AF65-F5344CB8AC3E}">
        <p14:creationId xmlns:p14="http://schemas.microsoft.com/office/powerpoint/2010/main" val="37199095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0AD95-5A19-7C84-5AC7-F2F9A24770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2ACBF5-9360-97A1-E104-468BA7E19ADE}"/>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0678FCC8-6429-487D-20E2-B59552CA065C}"/>
              </a:ext>
            </a:extLst>
          </p:cNvPr>
          <p:cNvSpPr>
            <a:spLocks noGrp="1"/>
          </p:cNvSpPr>
          <p:nvPr>
            <p:ph idx="1"/>
          </p:nvPr>
        </p:nvSpPr>
        <p:spPr>
          <a:xfrm>
            <a:off x="938464" y="2674679"/>
            <a:ext cx="10299032" cy="3310069"/>
          </a:xfrm>
        </p:spPr>
        <p:txBody>
          <a:bodyPr vert="horz" lIns="91440" tIns="45720" rIns="91440" bIns="45720" rtlCol="0" anchor="ctr">
            <a:noAutofit/>
          </a:bodyPr>
          <a:lstStyle/>
          <a:p>
            <a:r>
              <a:rPr lang="en-US" sz="2800" dirty="0">
                <a:latin typeface="Avenir Next Medium"/>
              </a:rPr>
              <a:t>Consider ways to ensure neurodiverse people are comfortable when training to ensure information is more easily retained</a:t>
            </a:r>
            <a:endParaRPr lang="en-US" sz="2800" dirty="0"/>
          </a:p>
          <a:p>
            <a:endParaRPr lang="en-US" sz="2800" dirty="0">
              <a:latin typeface="Avenir Next Medium"/>
            </a:endParaRPr>
          </a:p>
          <a:p>
            <a:r>
              <a:rPr lang="en-US" sz="3200" dirty="0">
                <a:latin typeface="Avenir Next Demi Bold"/>
              </a:rPr>
              <a:t>Sensitivities -</a:t>
            </a:r>
          </a:p>
          <a:p>
            <a:r>
              <a:rPr lang="en-US" sz="2800" dirty="0">
                <a:latin typeface="Avenir Next"/>
              </a:rPr>
              <a:t>Especially when it comes to employees with Autism, they made be extra sensitive to loud noises or bright lights</a:t>
            </a:r>
          </a:p>
          <a:p>
            <a:endParaRPr lang="en-US"/>
          </a:p>
          <a:p>
            <a:endParaRPr lang="en-US"/>
          </a:p>
        </p:txBody>
      </p:sp>
    </p:spTree>
    <p:extLst>
      <p:ext uri="{BB962C8B-B14F-4D97-AF65-F5344CB8AC3E}">
        <p14:creationId xmlns:p14="http://schemas.microsoft.com/office/powerpoint/2010/main" val="2722111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BB39F-E0E1-221A-CFF1-3EEDAEBEE8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CFD1BD-37B4-F8B2-AA70-DE13F57C5880}"/>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B1181F85-01A1-7ADE-BF3D-DB835F889C0C}"/>
              </a:ext>
            </a:extLst>
          </p:cNvPr>
          <p:cNvSpPr>
            <a:spLocks noGrp="1"/>
          </p:cNvSpPr>
          <p:nvPr>
            <p:ph idx="1"/>
          </p:nvPr>
        </p:nvSpPr>
        <p:spPr>
          <a:xfrm>
            <a:off x="938464" y="1959976"/>
            <a:ext cx="10299032" cy="4024772"/>
          </a:xfrm>
        </p:spPr>
        <p:txBody>
          <a:bodyPr vert="horz" lIns="91440" tIns="45720" rIns="91440" bIns="45720" rtlCol="0" anchor="ctr">
            <a:noAutofit/>
          </a:bodyPr>
          <a:lstStyle/>
          <a:p>
            <a:pPr marL="0" indent="0">
              <a:buNone/>
            </a:pPr>
            <a:endParaRPr lang="en-US" sz="2200"/>
          </a:p>
          <a:p>
            <a:endParaRPr lang="en-US" sz="2800" dirty="0"/>
          </a:p>
          <a:p>
            <a:r>
              <a:rPr lang="en-US" sz="2800" dirty="0">
                <a:latin typeface="Avenir Next Medium"/>
              </a:rPr>
              <a:t>Consider their needs. Converse and ask if any changes to the environment could help their learning experience and prevent sensory overload. (While some of these can help during training, it may not be appropriate while equipment is operating)</a:t>
            </a:r>
            <a:endParaRPr lang="en-US" sz="2800" dirty="0"/>
          </a:p>
          <a:p>
            <a:pPr>
              <a:spcAft>
                <a:spcPts val="0"/>
              </a:spcAft>
            </a:pPr>
            <a:endParaRPr lang="en-US" sz="2800" dirty="0">
              <a:latin typeface="Avenir Next Medium"/>
            </a:endParaRPr>
          </a:p>
          <a:p>
            <a:pPr lvl="1">
              <a:spcAft>
                <a:spcPts val="0"/>
              </a:spcAft>
              <a:buFont typeface="Courier New" pitchFamily="2" charset="2"/>
              <a:buChar char="o"/>
            </a:pPr>
            <a:r>
              <a:rPr lang="en-US" sz="2800" dirty="0">
                <a:latin typeface="Avenir Next Demi Bold"/>
              </a:rPr>
              <a:t>Some items that can be offered: </a:t>
            </a:r>
          </a:p>
          <a:p>
            <a:pPr lvl="2">
              <a:spcAft>
                <a:spcPts val="0"/>
              </a:spcAft>
              <a:buFont typeface="Wingdings" pitchFamily="2" charset="2"/>
              <a:buChar char="§"/>
            </a:pPr>
            <a:r>
              <a:rPr lang="en-US" sz="2800" dirty="0">
                <a:latin typeface="Avenir Next"/>
              </a:rPr>
              <a:t>white noise machines</a:t>
            </a:r>
          </a:p>
          <a:p>
            <a:pPr lvl="2">
              <a:spcAft>
                <a:spcPts val="0"/>
              </a:spcAft>
              <a:buFont typeface="Wingdings" pitchFamily="2" charset="2"/>
              <a:buChar char="§"/>
            </a:pPr>
            <a:r>
              <a:rPr lang="en-US" sz="2800" dirty="0">
                <a:latin typeface="Avenir Next"/>
              </a:rPr>
              <a:t>access to white noise music</a:t>
            </a:r>
          </a:p>
          <a:p>
            <a:pPr lvl="2">
              <a:spcAft>
                <a:spcPts val="0"/>
              </a:spcAft>
              <a:buFont typeface="Wingdings" pitchFamily="2" charset="2"/>
              <a:buChar char="§"/>
            </a:pPr>
            <a:r>
              <a:rPr lang="en-US" sz="2800" dirty="0">
                <a:latin typeface="Avenir Next"/>
              </a:rPr>
              <a:t>tinted glasses</a:t>
            </a:r>
          </a:p>
          <a:p>
            <a:pPr lvl="2">
              <a:spcAft>
                <a:spcPts val="0"/>
              </a:spcAft>
              <a:buFont typeface="Wingdings" pitchFamily="2" charset="2"/>
              <a:buChar char="§"/>
            </a:pPr>
            <a:r>
              <a:rPr lang="en-US" sz="2800" dirty="0">
                <a:latin typeface="Avenir Next"/>
              </a:rPr>
              <a:t>headphones </a:t>
            </a:r>
          </a:p>
          <a:p>
            <a:endParaRPr lang="en-US"/>
          </a:p>
          <a:p>
            <a:endParaRPr lang="en-US"/>
          </a:p>
        </p:txBody>
      </p:sp>
    </p:spTree>
    <p:extLst>
      <p:ext uri="{BB962C8B-B14F-4D97-AF65-F5344CB8AC3E}">
        <p14:creationId xmlns:p14="http://schemas.microsoft.com/office/powerpoint/2010/main" val="30660767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33B17-5F49-495A-50B9-3C49582F93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07A7E5-870F-BDF8-B20E-D60FECC2691D}"/>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DBA92406-70BF-07DF-C52F-0F7F71A44F00}"/>
              </a:ext>
            </a:extLst>
          </p:cNvPr>
          <p:cNvSpPr>
            <a:spLocks noGrp="1"/>
          </p:cNvSpPr>
          <p:nvPr>
            <p:ph idx="1"/>
          </p:nvPr>
        </p:nvSpPr>
        <p:spPr>
          <a:xfrm>
            <a:off x="943648" y="2270352"/>
            <a:ext cx="10299032" cy="3310069"/>
          </a:xfrm>
        </p:spPr>
        <p:txBody>
          <a:bodyPr vert="horz" lIns="91440" tIns="45720" rIns="91440" bIns="45720" rtlCol="0" anchor="ctr">
            <a:noAutofit/>
          </a:bodyPr>
          <a:lstStyle/>
          <a:p>
            <a:pPr marL="0" indent="0">
              <a:buNone/>
            </a:pPr>
            <a:endParaRPr lang="en-US" sz="2200" dirty="0"/>
          </a:p>
          <a:p>
            <a:endParaRPr lang="en-US" sz="2800" dirty="0"/>
          </a:p>
          <a:p>
            <a:r>
              <a:rPr lang="en-US" sz="2800" dirty="0">
                <a:latin typeface="Avenir Next Demi Bold"/>
              </a:rPr>
              <a:t>Auditory and visual considerations</a:t>
            </a:r>
          </a:p>
          <a:p>
            <a:pPr lvl="1">
              <a:spcAft>
                <a:spcPts val="0"/>
              </a:spcAft>
              <a:buFont typeface="Courier New" pitchFamily="2" charset="2"/>
              <a:buChar char="o"/>
            </a:pPr>
            <a:r>
              <a:rPr lang="en-US" sz="2800" dirty="0">
                <a:latin typeface="Avenir Next"/>
              </a:rPr>
              <a:t>Ensure that your trainings are accessible. Neurodiverse people are prone to co-morbidities</a:t>
            </a:r>
          </a:p>
          <a:p>
            <a:pPr lvl="1">
              <a:spcAft>
                <a:spcPts val="0"/>
              </a:spcAft>
              <a:buFont typeface="Courier New" pitchFamily="2" charset="2"/>
              <a:buChar char="o"/>
            </a:pPr>
            <a:r>
              <a:rPr lang="en-US" sz="2800" dirty="0">
                <a:latin typeface="Avenir Next"/>
              </a:rPr>
              <a:t>Visually, you should have large text and describe images or steps for anyone with low vision</a:t>
            </a:r>
          </a:p>
          <a:p>
            <a:pPr lvl="1">
              <a:buFont typeface="Courier New" pitchFamily="2" charset="2"/>
              <a:buChar char="o"/>
            </a:pPr>
            <a:r>
              <a:rPr lang="en-US" sz="2800" dirty="0">
                <a:latin typeface="Avenir Next"/>
              </a:rPr>
              <a:t>When speaking, ensure that you are using a microphone if any employees have low hearing</a:t>
            </a:r>
          </a:p>
          <a:p>
            <a:endParaRPr lang="en-US"/>
          </a:p>
          <a:p>
            <a:endParaRPr lang="en-US"/>
          </a:p>
        </p:txBody>
      </p:sp>
    </p:spTree>
    <p:extLst>
      <p:ext uri="{BB962C8B-B14F-4D97-AF65-F5344CB8AC3E}">
        <p14:creationId xmlns:p14="http://schemas.microsoft.com/office/powerpoint/2010/main" val="543494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9192A-0D95-104B-4F8D-34F3C28395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571426-8655-8A87-89CA-8AAA80C081E9}"/>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E18C7FD9-431B-DA9F-4C3B-DC638001E85D}"/>
              </a:ext>
            </a:extLst>
          </p:cNvPr>
          <p:cNvSpPr>
            <a:spLocks noGrp="1"/>
          </p:cNvSpPr>
          <p:nvPr>
            <p:ph idx="1"/>
          </p:nvPr>
        </p:nvSpPr>
        <p:spPr>
          <a:xfrm>
            <a:off x="938464" y="2410447"/>
            <a:ext cx="10299032" cy="3574301"/>
          </a:xfrm>
        </p:spPr>
        <p:txBody>
          <a:bodyPr>
            <a:normAutofit/>
          </a:bodyPr>
          <a:lstStyle/>
          <a:p>
            <a:pPr marL="0" indent="0">
              <a:buNone/>
            </a:pPr>
            <a:endParaRPr lang="en-US" sz="2600" dirty="0"/>
          </a:p>
          <a:p>
            <a:r>
              <a:rPr lang="en-US" sz="2600" dirty="0">
                <a:latin typeface="Avenir Next Medium"/>
              </a:rPr>
              <a:t>Consider sensitivities to scents -</a:t>
            </a:r>
            <a:r>
              <a:rPr lang="en-US" sz="2400" dirty="0">
                <a:latin typeface="Avenir Next Medium"/>
              </a:rPr>
              <a:t> </a:t>
            </a:r>
            <a:endParaRPr lang="en-US" sz="2400">
              <a:latin typeface="Avenir Next Medium"/>
            </a:endParaRPr>
          </a:p>
          <a:p>
            <a:pPr lvl="1">
              <a:spcAft>
                <a:spcPts val="0"/>
              </a:spcAft>
              <a:buFont typeface="Courier New" pitchFamily="2" charset="2"/>
              <a:buChar char="o"/>
            </a:pPr>
            <a:r>
              <a:rPr lang="en-US" sz="2400" dirty="0">
                <a:latin typeface="Avenir Next"/>
              </a:rPr>
              <a:t>For those who are sensitive to scents, some smells may be overwhelming especially from machinery</a:t>
            </a:r>
            <a:endParaRPr lang="en-US" sz="2400">
              <a:latin typeface="Avenir Next"/>
            </a:endParaRPr>
          </a:p>
          <a:p>
            <a:pPr lvl="1">
              <a:spcAft>
                <a:spcPts val="0"/>
              </a:spcAft>
              <a:buFont typeface="Courier New" pitchFamily="2" charset="2"/>
              <a:buChar char="o"/>
            </a:pPr>
            <a:r>
              <a:rPr lang="en-US" sz="2400" dirty="0">
                <a:latin typeface="Avenir Next"/>
              </a:rPr>
              <a:t>There are ways to manage these scents personally and environmentally</a:t>
            </a:r>
            <a:endParaRPr lang="en-US" sz="2400"/>
          </a:p>
          <a:p>
            <a:pPr lvl="1">
              <a:buFont typeface="Courier New" pitchFamily="2" charset="2"/>
              <a:buChar char="o"/>
            </a:pPr>
            <a:endParaRPr lang="en-US" sz="2400"/>
          </a:p>
          <a:p>
            <a:endParaRPr lang="en-US"/>
          </a:p>
        </p:txBody>
      </p:sp>
    </p:spTree>
    <p:extLst>
      <p:ext uri="{BB962C8B-B14F-4D97-AF65-F5344CB8AC3E}">
        <p14:creationId xmlns:p14="http://schemas.microsoft.com/office/powerpoint/2010/main" val="3274428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461FA-55EF-EAF3-D994-FEA38F14EE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45C130-1B7D-355B-068E-DB18F6501382}"/>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D8CA7A86-76DC-677F-824D-F3F4DF67BCE3}"/>
              </a:ext>
            </a:extLst>
          </p:cNvPr>
          <p:cNvSpPr>
            <a:spLocks noGrp="1"/>
          </p:cNvSpPr>
          <p:nvPr>
            <p:ph idx="1"/>
          </p:nvPr>
        </p:nvSpPr>
        <p:spPr>
          <a:xfrm>
            <a:off x="938464" y="2410447"/>
            <a:ext cx="10299032" cy="3574301"/>
          </a:xfrm>
        </p:spPr>
        <p:txBody>
          <a:bodyPr vert="horz" lIns="91440" tIns="45720" rIns="91440" bIns="45720" rtlCol="0" anchor="ctr">
            <a:noAutofit/>
          </a:bodyPr>
          <a:lstStyle/>
          <a:p>
            <a:pPr marL="0" indent="0">
              <a:buNone/>
            </a:pPr>
            <a:endParaRPr lang="en-US" sz="2600"/>
          </a:p>
          <a:p>
            <a:r>
              <a:rPr lang="en-US" sz="2800" dirty="0">
                <a:latin typeface="Avenir Next Medium"/>
              </a:rPr>
              <a:t>For Employee Personal Management</a:t>
            </a:r>
            <a:endParaRPr lang="en-US" sz="2800" dirty="0"/>
          </a:p>
          <a:p>
            <a:pPr lvl="1">
              <a:spcAft>
                <a:spcPts val="0"/>
              </a:spcAft>
              <a:buFont typeface="Courier New" pitchFamily="2" charset="2"/>
              <a:buChar char="o"/>
            </a:pPr>
            <a:r>
              <a:rPr lang="en-US" sz="2400" dirty="0">
                <a:latin typeface="Avenir Next"/>
              </a:rPr>
              <a:t>Masking: Dab Vicks VapoRub, lavender, peppermint oil, or even toothpaste/ChapStick under employees' nose or inside their mask</a:t>
            </a:r>
          </a:p>
          <a:p>
            <a:pPr lvl="1">
              <a:spcAft>
                <a:spcPts val="0"/>
              </a:spcAft>
              <a:buFont typeface="Courier New" pitchFamily="2" charset="2"/>
              <a:buChar char="o"/>
            </a:pPr>
            <a:r>
              <a:rPr lang="en-US" sz="2400" dirty="0">
                <a:latin typeface="Avenir Next"/>
              </a:rPr>
              <a:t>Breathing: Breathe through mouth or take shallow breaths; try humming to block smells</a:t>
            </a:r>
          </a:p>
          <a:p>
            <a:pPr lvl="1">
              <a:spcAft>
                <a:spcPts val="0"/>
              </a:spcAft>
              <a:buFont typeface="Courier New" pitchFamily="2" charset="2"/>
              <a:buChar char="o"/>
            </a:pPr>
            <a:r>
              <a:rPr lang="en-US" sz="2400" dirty="0">
                <a:latin typeface="Avenir Next"/>
              </a:rPr>
              <a:t>Scented Items: minty gum, strong mints, or Listerine strips </a:t>
            </a:r>
          </a:p>
          <a:p>
            <a:pPr>
              <a:spcAft>
                <a:spcPts val="0"/>
              </a:spcAft>
            </a:pPr>
            <a:endParaRPr lang="en-US" sz="2400">
              <a:latin typeface="Avenir Next Medium"/>
            </a:endParaRPr>
          </a:p>
          <a:p>
            <a:pPr lvl="1">
              <a:buFont typeface="Courier New" pitchFamily="2" charset="2"/>
              <a:buChar char="o"/>
            </a:pPr>
            <a:endParaRPr lang="en-US" sz="2400"/>
          </a:p>
          <a:p>
            <a:endParaRPr lang="en-US"/>
          </a:p>
        </p:txBody>
      </p:sp>
    </p:spTree>
    <p:extLst>
      <p:ext uri="{BB962C8B-B14F-4D97-AF65-F5344CB8AC3E}">
        <p14:creationId xmlns:p14="http://schemas.microsoft.com/office/powerpoint/2010/main" val="1181043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E7B09-2104-E57D-B658-E0AD16E93E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CA10FD-2DEE-4CC2-AA5D-6E9AD67D7DCE}"/>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2FD640E4-BC5B-760D-3FDB-8883E14F431C}"/>
              </a:ext>
            </a:extLst>
          </p:cNvPr>
          <p:cNvSpPr>
            <a:spLocks noGrp="1"/>
          </p:cNvSpPr>
          <p:nvPr>
            <p:ph idx="1"/>
          </p:nvPr>
        </p:nvSpPr>
        <p:spPr>
          <a:xfrm>
            <a:off x="938464" y="2410447"/>
            <a:ext cx="10299032" cy="3574301"/>
          </a:xfrm>
        </p:spPr>
        <p:txBody>
          <a:bodyPr vert="horz" lIns="91440" tIns="45720" rIns="91440" bIns="45720" rtlCol="0" anchor="ctr">
            <a:noAutofit/>
          </a:bodyPr>
          <a:lstStyle/>
          <a:p>
            <a:pPr marL="0" indent="0">
              <a:buNone/>
            </a:pPr>
            <a:endParaRPr lang="en-US" sz="2600" dirty="0"/>
          </a:p>
          <a:p>
            <a:r>
              <a:rPr lang="en-US" sz="2800" dirty="0">
                <a:latin typeface="Avenir Next Medium"/>
              </a:rPr>
              <a:t>For Employee Personal Management</a:t>
            </a:r>
            <a:endParaRPr lang="en-US" sz="2800" dirty="0"/>
          </a:p>
          <a:p>
            <a:pPr lvl="1">
              <a:spcAft>
                <a:spcPts val="0"/>
              </a:spcAft>
              <a:buFont typeface="Courier New" pitchFamily="2" charset="2"/>
              <a:buChar char="o"/>
            </a:pPr>
            <a:r>
              <a:rPr lang="en-US" sz="2400" dirty="0">
                <a:latin typeface="Avenir Next"/>
              </a:rPr>
              <a:t>Hygiene: Wear clean uniforms and socks daily to avoid carrying odors</a:t>
            </a:r>
          </a:p>
          <a:p>
            <a:pPr lvl="1">
              <a:spcAft>
                <a:spcPts val="0"/>
              </a:spcAft>
              <a:buFont typeface="Courier New" pitchFamily="2" charset="2"/>
              <a:buChar char="o"/>
            </a:pPr>
            <a:r>
              <a:rPr lang="en-US" sz="2400" dirty="0">
                <a:latin typeface="Avenir Next"/>
              </a:rPr>
              <a:t>Quick Breaks: Step away for fresh air if overwhelmed</a:t>
            </a:r>
          </a:p>
          <a:p>
            <a:endParaRPr lang="en-US" sz="2400">
              <a:latin typeface="Avenir Next Medium"/>
            </a:endParaRPr>
          </a:p>
          <a:p>
            <a:pPr lvl="1">
              <a:buFont typeface="Courier New" pitchFamily="2" charset="2"/>
              <a:buChar char="o"/>
            </a:pPr>
            <a:endParaRPr lang="en-US" sz="2400"/>
          </a:p>
          <a:p>
            <a:endParaRPr lang="en-US"/>
          </a:p>
        </p:txBody>
      </p:sp>
    </p:spTree>
    <p:extLst>
      <p:ext uri="{BB962C8B-B14F-4D97-AF65-F5344CB8AC3E}">
        <p14:creationId xmlns:p14="http://schemas.microsoft.com/office/powerpoint/2010/main" val="30824134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1D392-9E69-3E88-8160-7DB3F7125B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34C815-2F0B-53C5-5F8B-C4854256EA0B}"/>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1520C558-5B23-41F8-AB23-25673C844425}"/>
              </a:ext>
            </a:extLst>
          </p:cNvPr>
          <p:cNvSpPr>
            <a:spLocks noGrp="1"/>
          </p:cNvSpPr>
          <p:nvPr>
            <p:ph idx="1"/>
          </p:nvPr>
        </p:nvSpPr>
        <p:spPr>
          <a:xfrm>
            <a:off x="938464" y="3660525"/>
            <a:ext cx="10299032" cy="2324223"/>
          </a:xfrm>
        </p:spPr>
        <p:txBody>
          <a:bodyPr vert="horz" lIns="91440" tIns="45720" rIns="91440" bIns="45720" rtlCol="0" anchor="ctr">
            <a:noAutofit/>
          </a:bodyPr>
          <a:lstStyle/>
          <a:p>
            <a:pPr marL="457200" indent="-457200"/>
            <a:r>
              <a:rPr lang="en-US" sz="2600" dirty="0">
                <a:latin typeface="Avenir Next Medium"/>
              </a:rPr>
              <a:t>For Environmental Management</a:t>
            </a:r>
            <a:endParaRPr lang="en-US" sz="2600" dirty="0"/>
          </a:p>
          <a:p>
            <a:pPr marL="960120" lvl="1" indent="-457200">
              <a:spcAft>
                <a:spcPts val="0"/>
              </a:spcAft>
              <a:buFont typeface="Courier New" pitchFamily="2" charset="2"/>
              <a:buChar char="o"/>
            </a:pPr>
            <a:r>
              <a:rPr lang="en-US" sz="2600" dirty="0">
                <a:latin typeface="Avenir Next"/>
              </a:rPr>
              <a:t>Source Control: Cleanliness is key; clean surfaces</a:t>
            </a:r>
          </a:p>
          <a:p>
            <a:pPr marL="960120" lvl="1" indent="-457200">
              <a:spcAft>
                <a:spcPts val="0"/>
              </a:spcAft>
              <a:buFont typeface="Courier New" pitchFamily="2" charset="2"/>
              <a:buChar char="o"/>
            </a:pPr>
            <a:r>
              <a:rPr lang="en-US" sz="2600" dirty="0">
                <a:latin typeface="Avenir Next"/>
              </a:rPr>
              <a:t>Enzymatic Cleaners</a:t>
            </a:r>
          </a:p>
          <a:p>
            <a:pPr marL="960120" lvl="1" indent="-457200">
              <a:spcAft>
                <a:spcPts val="0"/>
              </a:spcAft>
              <a:buFont typeface="Courier New" pitchFamily="2" charset="2"/>
              <a:buChar char="o"/>
            </a:pPr>
            <a:r>
              <a:rPr lang="en-US" sz="2600" dirty="0">
                <a:latin typeface="avenir next"/>
              </a:rPr>
              <a:t>Ventilation: Ensure proper air circulation, using fans or opening windows when possible</a:t>
            </a:r>
            <a:endParaRPr lang="en-US" sz="2600" dirty="0">
              <a:latin typeface="Avenir Next"/>
            </a:endParaRPr>
          </a:p>
          <a:p>
            <a:pPr marL="502920" lvl="1" indent="0">
              <a:spcAft>
                <a:spcPts val="0"/>
              </a:spcAft>
              <a:buNone/>
            </a:pPr>
            <a:r>
              <a:rPr lang="en-US" sz="2600" dirty="0">
                <a:latin typeface="Avenir Next"/>
              </a:rPr>
              <a:t> </a:t>
            </a:r>
          </a:p>
          <a:p>
            <a:pPr lvl="1">
              <a:buFont typeface="Courier New" pitchFamily="2" charset="2"/>
              <a:buChar char="o"/>
            </a:pPr>
            <a:endParaRPr lang="en-US" sz="2400">
              <a:latin typeface="Avenir Next"/>
            </a:endParaRPr>
          </a:p>
          <a:p>
            <a:endParaRPr lang="en-US" sz="2400">
              <a:latin typeface="Avenir Next Medium"/>
            </a:endParaRPr>
          </a:p>
          <a:p>
            <a:pPr lvl="1">
              <a:buFont typeface="Courier New" pitchFamily="2" charset="2"/>
              <a:buChar char="o"/>
            </a:pPr>
            <a:endParaRPr lang="en-US" sz="2400"/>
          </a:p>
          <a:p>
            <a:endParaRPr lang="en-US"/>
          </a:p>
        </p:txBody>
      </p:sp>
    </p:spTree>
    <p:extLst>
      <p:ext uri="{BB962C8B-B14F-4D97-AF65-F5344CB8AC3E}">
        <p14:creationId xmlns:p14="http://schemas.microsoft.com/office/powerpoint/2010/main" val="17945837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F8B9F-7EB0-2BDC-03EF-67E8244A7F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8EED13-8944-8527-EB91-002A313F0279}"/>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C92C7670-24F0-4CE0-8EFB-AC91D37AA624}"/>
              </a:ext>
            </a:extLst>
          </p:cNvPr>
          <p:cNvSpPr>
            <a:spLocks noGrp="1"/>
          </p:cNvSpPr>
          <p:nvPr>
            <p:ph idx="1"/>
          </p:nvPr>
        </p:nvSpPr>
        <p:spPr>
          <a:xfrm>
            <a:off x="943648" y="2083876"/>
            <a:ext cx="10299032" cy="3574301"/>
          </a:xfrm>
        </p:spPr>
        <p:txBody>
          <a:bodyPr vert="horz" lIns="91440" tIns="45720" rIns="91440" bIns="45720" rtlCol="0" anchor="ctr">
            <a:noAutofit/>
          </a:bodyPr>
          <a:lstStyle/>
          <a:p>
            <a:pPr marL="0" indent="0">
              <a:buNone/>
            </a:pPr>
            <a:endParaRPr lang="en-US" sz="2600" dirty="0"/>
          </a:p>
          <a:p>
            <a:r>
              <a:rPr lang="en-US" sz="3000" dirty="0">
                <a:latin typeface="Avenir Next Medium"/>
              </a:rPr>
              <a:t>Consider Tactile sensitivities -</a:t>
            </a:r>
            <a:r>
              <a:rPr lang="en-US" sz="2600" dirty="0">
                <a:latin typeface="Avenir Next Medium"/>
              </a:rPr>
              <a:t> </a:t>
            </a:r>
          </a:p>
          <a:p>
            <a:pPr lvl="1">
              <a:spcAft>
                <a:spcPts val="0"/>
              </a:spcAft>
              <a:buFont typeface="Courier New" pitchFamily="2" charset="2"/>
              <a:buChar char="o"/>
            </a:pPr>
            <a:r>
              <a:rPr lang="en-US" sz="2600" dirty="0">
                <a:latin typeface="Avenir Next"/>
              </a:rPr>
              <a:t>May include discomfort from material if wearing gloves</a:t>
            </a:r>
          </a:p>
          <a:p>
            <a:pPr lvl="1">
              <a:spcAft>
                <a:spcPts val="0"/>
              </a:spcAft>
              <a:buFont typeface="Courier New" pitchFamily="2" charset="2"/>
              <a:buChar char="o"/>
            </a:pPr>
            <a:r>
              <a:rPr lang="en-US" sz="2600" dirty="0">
                <a:latin typeface="Avenir Next"/>
              </a:rPr>
              <a:t>Hypoallergenic options should always be considered</a:t>
            </a:r>
          </a:p>
          <a:p>
            <a:pPr lvl="1">
              <a:buFont typeface="Courier New" pitchFamily="2" charset="2"/>
              <a:buChar char="o"/>
            </a:pPr>
            <a:endParaRPr lang="en-US" sz="2400"/>
          </a:p>
          <a:p>
            <a:endParaRPr lang="en-US"/>
          </a:p>
        </p:txBody>
      </p:sp>
    </p:spTree>
    <p:extLst>
      <p:ext uri="{BB962C8B-B14F-4D97-AF65-F5344CB8AC3E}">
        <p14:creationId xmlns:p14="http://schemas.microsoft.com/office/powerpoint/2010/main" val="4176239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2577D-0BE5-747E-DA34-F62EFB2127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B11131-7EE9-D1E5-F4D2-B97625D6E219}"/>
              </a:ext>
            </a:extLst>
          </p:cNvPr>
          <p:cNvSpPr>
            <a:spLocks noGrp="1"/>
          </p:cNvSpPr>
          <p:nvPr>
            <p:ph type="title"/>
          </p:nvPr>
        </p:nvSpPr>
        <p:spPr>
          <a:xfrm>
            <a:off x="1051200" y="492508"/>
            <a:ext cx="10628979" cy="704963"/>
          </a:xfrm>
        </p:spPr>
        <p:txBody>
          <a:bodyPr>
            <a:normAutofit/>
          </a:bodyPr>
          <a:lstStyle/>
          <a:p>
            <a:r>
              <a:rPr lang="en-US" sz="3200">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FC511B50-BA9C-A19A-1E09-9F8E9FA49CC1}"/>
              </a:ext>
            </a:extLst>
          </p:cNvPr>
          <p:cNvSpPr>
            <a:spLocks noGrp="1"/>
          </p:cNvSpPr>
          <p:nvPr>
            <p:ph idx="1"/>
          </p:nvPr>
        </p:nvSpPr>
        <p:spPr>
          <a:xfrm>
            <a:off x="499912" y="1712743"/>
            <a:ext cx="9856630" cy="4115885"/>
          </a:xfrm>
        </p:spPr>
        <p:txBody>
          <a:bodyPr>
            <a:noAutofit/>
          </a:bodyPr>
          <a:lstStyle/>
          <a:p>
            <a:pPr marL="0" indent="0">
              <a:buNone/>
            </a:pPr>
            <a:endParaRPr lang="en-US" sz="2800" dirty="0">
              <a:latin typeface="Avenir Next Medium"/>
              <a:ea typeface="Calibri"/>
              <a:cs typeface="Calibri"/>
            </a:endParaRPr>
          </a:p>
          <a:p>
            <a:pPr marL="0" indent="0">
              <a:buNone/>
            </a:pPr>
            <a:endParaRPr lang="en-US" sz="2800" dirty="0">
              <a:ea typeface="Calibri"/>
              <a:cs typeface="Calibri"/>
            </a:endParaRPr>
          </a:p>
          <a:p>
            <a:r>
              <a:rPr lang="en-US" sz="2800">
                <a:latin typeface="Avenir Next Medium"/>
                <a:ea typeface="Calibri"/>
                <a:cs typeface="Calibri"/>
              </a:rPr>
              <a:t>Key Types of Hypoallergenic HAZMAT Gloves</a:t>
            </a:r>
            <a:endParaRPr lang="en-US" sz="2800">
              <a:ea typeface="Calibri"/>
              <a:cs typeface="Calibri"/>
            </a:endParaRPr>
          </a:p>
          <a:p>
            <a:r>
              <a:rPr lang="en-US" sz="2800">
                <a:latin typeface="Avenir Next Medium"/>
                <a:ea typeface="Calibri"/>
                <a:cs typeface="Calibri"/>
              </a:rPr>
              <a:t>Nitrile Gloves (Powder-Free): The most common choice; they are 100% latex-free and provide a strong barrier against chemicals.</a:t>
            </a:r>
            <a:endParaRPr lang="en-US"/>
          </a:p>
          <a:p>
            <a:r>
              <a:rPr lang="en-US" sz="2800">
                <a:latin typeface="Avenir Next Medium"/>
                <a:ea typeface="Calibri"/>
                <a:cs typeface="Calibri"/>
              </a:rPr>
              <a:t>Accelerator-Free Nitrile: Specially engineered to avoid Type IV chemical allergies (contact dermatitis) caused by rubber accelerators during manufacturing.</a:t>
            </a:r>
            <a:endParaRPr lang="en-US"/>
          </a:p>
          <a:p>
            <a:pPr marL="0" indent="0">
              <a:buNone/>
            </a:pPr>
            <a:endParaRPr lang="en-US" sz="2800" dirty="0">
              <a:ea typeface="Calibri"/>
              <a:cs typeface="Calibri"/>
            </a:endParaRPr>
          </a:p>
          <a:p>
            <a:pPr marL="0" indent="0">
              <a:buNone/>
            </a:pPr>
            <a:endParaRPr lang="en-US" sz="2800" dirty="0">
              <a:ea typeface="Calibri"/>
              <a:cs typeface="Calibri"/>
            </a:endParaRPr>
          </a:p>
        </p:txBody>
      </p:sp>
    </p:spTree>
    <p:extLst>
      <p:ext uri="{BB962C8B-B14F-4D97-AF65-F5344CB8AC3E}">
        <p14:creationId xmlns:p14="http://schemas.microsoft.com/office/powerpoint/2010/main" val="30708572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3A2EC-68D4-E817-AE52-1D143D6AAF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D3D0EB-9D71-ACDA-3480-29381A0D48F4}"/>
              </a:ext>
            </a:extLst>
          </p:cNvPr>
          <p:cNvSpPr>
            <a:spLocks noGrp="1"/>
          </p:cNvSpPr>
          <p:nvPr>
            <p:ph type="title"/>
          </p:nvPr>
        </p:nvSpPr>
        <p:spPr>
          <a:xfrm>
            <a:off x="1051200" y="492508"/>
            <a:ext cx="10628979" cy="704963"/>
          </a:xfrm>
        </p:spPr>
        <p:txBody>
          <a:bodyPr>
            <a:normAutofit/>
          </a:bodyPr>
          <a:lstStyle/>
          <a:p>
            <a:r>
              <a:rPr lang="en-US" sz="3200">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FDD1521D-0079-1692-E0EA-8F1E73933431}"/>
              </a:ext>
            </a:extLst>
          </p:cNvPr>
          <p:cNvSpPr>
            <a:spLocks noGrp="1"/>
          </p:cNvSpPr>
          <p:nvPr>
            <p:ph idx="1"/>
          </p:nvPr>
        </p:nvSpPr>
        <p:spPr>
          <a:xfrm>
            <a:off x="499912" y="1712743"/>
            <a:ext cx="9856630" cy="4115885"/>
          </a:xfrm>
        </p:spPr>
        <p:txBody>
          <a:bodyPr>
            <a:noAutofit/>
          </a:bodyPr>
          <a:lstStyle/>
          <a:p>
            <a:pPr marL="0" indent="0">
              <a:buNone/>
            </a:pPr>
            <a:endParaRPr lang="en-US" sz="2800" dirty="0">
              <a:latin typeface="Avenir Next Medium"/>
              <a:ea typeface="Calibri"/>
              <a:cs typeface="Calibri"/>
            </a:endParaRPr>
          </a:p>
          <a:p>
            <a:pPr marL="0" indent="0">
              <a:buNone/>
            </a:pPr>
            <a:endParaRPr lang="en-US" sz="2800" dirty="0">
              <a:ea typeface="Calibri"/>
              <a:cs typeface="Calibri"/>
            </a:endParaRPr>
          </a:p>
          <a:p>
            <a:r>
              <a:rPr lang="en-US" sz="2800">
                <a:latin typeface="Avenir Next Medium"/>
                <a:ea typeface="Calibri"/>
                <a:cs typeface="Calibri"/>
              </a:rPr>
              <a:t>Vinyl Gloves: A, cost-effective, latex-free, and hypoallergenic alternative, though generally less puncture-resistant than nitrile.</a:t>
            </a:r>
            <a:endParaRPr lang="en-US"/>
          </a:p>
          <a:p>
            <a:r>
              <a:rPr lang="en-US" sz="2800">
                <a:latin typeface="Avenir Next Medium"/>
                <a:ea typeface="Calibri"/>
                <a:cs typeface="Calibri"/>
              </a:rPr>
              <a:t>Neoprene Gloves: Offer excellent protection against a wide range of hazardous materials. </a:t>
            </a:r>
            <a:endParaRPr lang="en-US"/>
          </a:p>
          <a:p>
            <a:pPr marL="0" indent="0">
              <a:buNone/>
            </a:pPr>
            <a:endParaRPr lang="en-US" sz="2800" dirty="0">
              <a:ea typeface="Calibri"/>
              <a:cs typeface="Calibri"/>
            </a:endParaRPr>
          </a:p>
        </p:txBody>
      </p:sp>
    </p:spTree>
    <p:extLst>
      <p:ext uri="{BB962C8B-B14F-4D97-AF65-F5344CB8AC3E}">
        <p14:creationId xmlns:p14="http://schemas.microsoft.com/office/powerpoint/2010/main" val="3654818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65E0F-0479-E794-E09D-425231C0A5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519A63-C6C2-28E0-3FD6-0E70E2773A41}"/>
              </a:ext>
            </a:extLst>
          </p:cNvPr>
          <p:cNvSpPr>
            <a:spLocks noGrp="1"/>
          </p:cNvSpPr>
          <p:nvPr>
            <p:ph type="title"/>
          </p:nvPr>
        </p:nvSpPr>
        <p:spPr>
          <a:xfrm>
            <a:off x="256032" y="1858617"/>
            <a:ext cx="2834640" cy="2377440"/>
          </a:xfrm>
        </p:spPr>
        <p:txBody>
          <a:bodyPr>
            <a:normAutofit/>
          </a:bodyPr>
          <a:lstStyle/>
          <a:p>
            <a:r>
              <a:rPr lang="en-US"/>
              <a:t>ABOUT YOUR PRESENTERS:</a:t>
            </a:r>
            <a:br>
              <a:rPr lang="en-US"/>
            </a:br>
            <a:br>
              <a:rPr lang="en-US"/>
            </a:br>
            <a:r>
              <a:rPr lang="en-US"/>
              <a:t>Katie Kinde</a:t>
            </a:r>
          </a:p>
        </p:txBody>
      </p:sp>
      <p:sp>
        <p:nvSpPr>
          <p:cNvPr id="3" name="Content Placeholder 2">
            <a:extLst>
              <a:ext uri="{FF2B5EF4-FFF2-40B4-BE49-F238E27FC236}">
                <a16:creationId xmlns:a16="http://schemas.microsoft.com/office/drawing/2014/main" id="{9B9D0451-4F9E-231E-2D2E-4B713755F83C}"/>
              </a:ext>
            </a:extLst>
          </p:cNvPr>
          <p:cNvSpPr>
            <a:spLocks noGrp="1"/>
          </p:cNvSpPr>
          <p:nvPr>
            <p:ph idx="1"/>
          </p:nvPr>
        </p:nvSpPr>
        <p:spPr>
          <a:xfrm>
            <a:off x="3829277" y="24381"/>
            <a:ext cx="7747363" cy="6047276"/>
          </a:xfrm>
        </p:spPr>
        <p:txBody>
          <a:bodyPr>
            <a:normAutofit/>
          </a:bodyPr>
          <a:lstStyle/>
          <a:p>
            <a:pPr marL="0" indent="0">
              <a:buNone/>
            </a:pPr>
            <a:endParaRPr lang="en-US" dirty="0"/>
          </a:p>
          <a:p>
            <a:endParaRPr lang="en-US" b="1" i="1" dirty="0">
              <a:highlight>
                <a:srgbClr val="FFFF00"/>
              </a:highlight>
            </a:endParaRPr>
          </a:p>
          <a:p>
            <a:r>
              <a:rPr lang="en-US" dirty="0">
                <a:latin typeface="Avenir Next Medium"/>
              </a:rPr>
              <a:t>Katie is a 35 year old Autistic self advocate, who loves learning and helping others learn. Katie graduated with a Masters in Education with a focus in Learning Design and Technology in 2021 from Wayne State University. </a:t>
            </a:r>
          </a:p>
          <a:p>
            <a:r>
              <a:rPr lang="en-US" dirty="0">
                <a:latin typeface="Avenir Next Medium"/>
              </a:rPr>
              <a:t>She currently works for </a:t>
            </a:r>
            <a:r>
              <a:rPr lang="en-US" dirty="0" err="1">
                <a:latin typeface="Avenir Next Medium"/>
              </a:rPr>
              <a:t>Incompass</a:t>
            </a:r>
            <a:r>
              <a:rPr lang="en-US" dirty="0">
                <a:latin typeface="Avenir Next Medium"/>
              </a:rPr>
              <a:t> Michigan as the Education Coordinator, creating trainings, coordinating events, and handling certificate distribution. </a:t>
            </a:r>
          </a:p>
          <a:p>
            <a:r>
              <a:rPr lang="en-US" dirty="0">
                <a:latin typeface="Avenir Next Medium"/>
              </a:rPr>
              <a:t>Katie has completed multiple Leadership programs in 2023-4, and has presented multiple times about Autism in the workplace. </a:t>
            </a:r>
          </a:p>
          <a:p>
            <a:r>
              <a:rPr lang="en-US" dirty="0">
                <a:latin typeface="Avenir Next Medium"/>
              </a:rPr>
              <a:t>She became a co-leader in 2024 for the Michigan Advocates to End Seclusion and Restraint, and is now on the </a:t>
            </a:r>
            <a:r>
              <a:rPr lang="en-US" dirty="0" err="1">
                <a:latin typeface="Avenir Next Medium"/>
              </a:rPr>
              <a:t>EndSAR</a:t>
            </a:r>
            <a:r>
              <a:rPr lang="en-US" dirty="0">
                <a:latin typeface="Avenir Next Medium"/>
              </a:rPr>
              <a:t> Board. </a:t>
            </a:r>
          </a:p>
          <a:p>
            <a:r>
              <a:rPr lang="en-US" dirty="0">
                <a:latin typeface="Avenir Next Medium"/>
              </a:rPr>
              <a:t>In her spare time, she loves playing videogames with her husband Andrew, walking her rescue yorkie </a:t>
            </a:r>
            <a:r>
              <a:rPr lang="en-US" dirty="0" err="1">
                <a:latin typeface="Avenir Next Medium"/>
              </a:rPr>
              <a:t>Agro</a:t>
            </a:r>
            <a:r>
              <a:rPr lang="en-US" dirty="0">
                <a:latin typeface="Avenir Next Medium"/>
              </a:rPr>
              <a:t>, making jewelry, drawing, gardening, and creating miniature houses.</a:t>
            </a:r>
          </a:p>
        </p:txBody>
      </p:sp>
      <p:sp>
        <p:nvSpPr>
          <p:cNvPr id="4" name="Text Placeholder 3">
            <a:extLst>
              <a:ext uri="{FF2B5EF4-FFF2-40B4-BE49-F238E27FC236}">
                <a16:creationId xmlns:a16="http://schemas.microsoft.com/office/drawing/2014/main" id="{93D30BC8-38B4-BCCA-7D70-626903F4E434}"/>
              </a:ext>
            </a:extLst>
          </p:cNvPr>
          <p:cNvSpPr>
            <a:spLocks noGrp="1"/>
          </p:cNvSpPr>
          <p:nvPr>
            <p:ph type="body" sz="half" idx="2"/>
          </p:nvPr>
        </p:nvSpPr>
        <p:spPr/>
        <p:txBody>
          <a:bodyPr/>
          <a:lstStyle/>
          <a:p>
            <a:endParaRPr lang="en-US"/>
          </a:p>
          <a:p>
            <a:endParaRPr lang="en-US"/>
          </a:p>
        </p:txBody>
      </p:sp>
    </p:spTree>
    <p:extLst>
      <p:ext uri="{BB962C8B-B14F-4D97-AF65-F5344CB8AC3E}">
        <p14:creationId xmlns:p14="http://schemas.microsoft.com/office/powerpoint/2010/main" val="181733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D1899-C8F5-FD66-5B6A-747F9C2639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7B19CE-BBDC-E84D-2E8A-7ACB64110617}"/>
              </a:ext>
            </a:extLst>
          </p:cNvPr>
          <p:cNvSpPr>
            <a:spLocks noGrp="1"/>
          </p:cNvSpPr>
          <p:nvPr>
            <p:ph type="title"/>
          </p:nvPr>
        </p:nvSpPr>
        <p:spPr>
          <a:xfrm>
            <a:off x="1051200" y="492508"/>
            <a:ext cx="10628979" cy="704963"/>
          </a:xfrm>
        </p:spPr>
        <p:txBody>
          <a:bodyPr>
            <a:normAutofit/>
          </a:bodyPr>
          <a:lstStyle/>
          <a:p>
            <a:r>
              <a:rPr lang="en-US" sz="3200">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6DAD36DE-933E-C53C-1DF0-E664A6DCACF6}"/>
              </a:ext>
            </a:extLst>
          </p:cNvPr>
          <p:cNvSpPr>
            <a:spLocks noGrp="1"/>
          </p:cNvSpPr>
          <p:nvPr>
            <p:ph idx="1"/>
          </p:nvPr>
        </p:nvSpPr>
        <p:spPr>
          <a:xfrm>
            <a:off x="499912" y="1712743"/>
            <a:ext cx="9856630" cy="4115885"/>
          </a:xfrm>
        </p:spPr>
        <p:txBody>
          <a:bodyPr>
            <a:noAutofit/>
          </a:bodyPr>
          <a:lstStyle/>
          <a:p>
            <a:pPr marL="0" indent="0">
              <a:buNone/>
            </a:pPr>
            <a:endParaRPr lang="en-US" sz="2800" dirty="0">
              <a:latin typeface="Avenir Next Medium"/>
              <a:ea typeface="Calibri"/>
              <a:cs typeface="Calibri"/>
            </a:endParaRPr>
          </a:p>
          <a:p>
            <a:pPr marL="0" indent="0">
              <a:buNone/>
            </a:pPr>
            <a:endParaRPr lang="en-US" sz="2800" dirty="0">
              <a:ea typeface="Calibri"/>
              <a:cs typeface="Calibri"/>
            </a:endParaRPr>
          </a:p>
          <a:p>
            <a:r>
              <a:rPr lang="en-US" sz="2800" dirty="0">
                <a:solidFill>
                  <a:srgbClr val="595959"/>
                </a:solidFill>
                <a:latin typeface="Avenir Next Medium"/>
                <a:ea typeface="Calibri"/>
                <a:cs typeface="Calibri"/>
              </a:rPr>
              <a:t>Texture/Grip: find gloves with textured fingertips for better handling of wet </a:t>
            </a:r>
            <a:r>
              <a:rPr lang="en-US" sz="2800">
                <a:solidFill>
                  <a:srgbClr val="595959"/>
                </a:solidFill>
                <a:latin typeface="Avenir Next Medium"/>
                <a:ea typeface="Calibri"/>
                <a:cs typeface="Calibri"/>
              </a:rPr>
              <a:t>or greasy hazardous materials.</a:t>
            </a:r>
            <a:endParaRPr lang="en-US">
              <a:ea typeface="Calibri"/>
              <a:cs typeface="Calibri"/>
            </a:endParaRPr>
          </a:p>
          <a:p>
            <a:pPr marL="0" indent="0">
              <a:buNone/>
            </a:pPr>
            <a:endParaRPr lang="en-US" sz="2800" dirty="0">
              <a:ea typeface="Calibri"/>
              <a:cs typeface="Calibri"/>
            </a:endParaRPr>
          </a:p>
        </p:txBody>
      </p:sp>
    </p:spTree>
    <p:extLst>
      <p:ext uri="{BB962C8B-B14F-4D97-AF65-F5344CB8AC3E}">
        <p14:creationId xmlns:p14="http://schemas.microsoft.com/office/powerpoint/2010/main" val="242173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5059B-FA7E-6800-D455-61E6E5E1EA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CF5A82-14F2-1E41-D296-06DB4B0C1935}"/>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9A532382-2FB0-3FD4-029C-0BFC6D3A489E}"/>
              </a:ext>
            </a:extLst>
          </p:cNvPr>
          <p:cNvSpPr>
            <a:spLocks noGrp="1"/>
          </p:cNvSpPr>
          <p:nvPr>
            <p:ph idx="1"/>
          </p:nvPr>
        </p:nvSpPr>
        <p:spPr>
          <a:xfrm>
            <a:off x="938464" y="2674679"/>
            <a:ext cx="10299032" cy="3310069"/>
          </a:xfrm>
        </p:spPr>
        <p:txBody>
          <a:bodyPr vert="horz" lIns="91440" tIns="45720" rIns="91440" bIns="45720" rtlCol="0" anchor="ctr">
            <a:noAutofit/>
          </a:bodyPr>
          <a:lstStyle/>
          <a:p>
            <a:r>
              <a:rPr lang="en-US" sz="2800" dirty="0">
                <a:latin typeface="Avenir Next Medium"/>
              </a:rPr>
              <a:t>Consider proximity comfort/consent. </a:t>
            </a:r>
            <a:endParaRPr lang="en-US" sz="2800" dirty="0"/>
          </a:p>
          <a:p>
            <a:pPr lvl="1">
              <a:spcAft>
                <a:spcPts val="0"/>
              </a:spcAft>
              <a:buFont typeface="Courier New" pitchFamily="2" charset="2"/>
              <a:buChar char="o"/>
            </a:pPr>
            <a:r>
              <a:rPr lang="en-US" sz="2400" dirty="0">
                <a:latin typeface="Avenir Next"/>
              </a:rPr>
              <a:t>This should be discussed for everyday interactions beyond trainings. </a:t>
            </a:r>
            <a:endParaRPr lang="en-US" dirty="0">
              <a:latin typeface="Avenir Next"/>
            </a:endParaRPr>
          </a:p>
          <a:p>
            <a:r>
              <a:rPr lang="en-US" sz="2800" dirty="0">
                <a:latin typeface="Avenir Next Medium"/>
              </a:rPr>
              <a:t>Even something as simple as placing a hand on an employee's shoulder may be extremely uncomfortable to a neurodivergent employee. </a:t>
            </a:r>
            <a:endParaRPr lang="en-US" sz="2800" dirty="0"/>
          </a:p>
          <a:p>
            <a:r>
              <a:rPr lang="en-US" sz="2800" dirty="0">
                <a:latin typeface="Avenir Next Medium"/>
              </a:rPr>
              <a:t>Always ask for consent.</a:t>
            </a:r>
            <a:endParaRPr lang="en-US" sz="2800" dirty="0"/>
          </a:p>
          <a:p>
            <a:endParaRPr lang="en-US"/>
          </a:p>
          <a:p>
            <a:endParaRPr lang="en-US"/>
          </a:p>
        </p:txBody>
      </p:sp>
    </p:spTree>
    <p:extLst>
      <p:ext uri="{BB962C8B-B14F-4D97-AF65-F5344CB8AC3E}">
        <p14:creationId xmlns:p14="http://schemas.microsoft.com/office/powerpoint/2010/main" val="18615353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DD9E1-E858-36EF-2919-2F04CEE73AB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543E2C-685D-579C-6DC2-B7489F9A92BE}"/>
              </a:ext>
            </a:extLst>
          </p:cNvPr>
          <p:cNvSpPr>
            <a:spLocks noGrp="1"/>
          </p:cNvSpPr>
          <p:nvPr>
            <p:ph idx="1"/>
          </p:nvPr>
        </p:nvSpPr>
        <p:spPr>
          <a:xfrm>
            <a:off x="938464" y="2674679"/>
            <a:ext cx="10299032" cy="3310069"/>
          </a:xfrm>
        </p:spPr>
        <p:txBody>
          <a:bodyPr vert="horz" lIns="91440" tIns="45720" rIns="91440" bIns="45720" rtlCol="0" anchor="ctr">
            <a:noAutofit/>
          </a:bodyPr>
          <a:lstStyle/>
          <a:p>
            <a:pPr marL="0" indent="0">
              <a:buNone/>
            </a:pPr>
            <a:endParaRPr lang="en-US" sz="2800" dirty="0"/>
          </a:p>
          <a:p>
            <a:r>
              <a:rPr lang="en-US" sz="2800" dirty="0">
                <a:latin typeface="Avenir Next Medium"/>
              </a:rPr>
              <a:t>For example, during an interactive in-person training on how </a:t>
            </a:r>
            <a:r>
              <a:rPr lang="en-US" sz="2800">
                <a:latin typeface="Avenir Next Medium"/>
              </a:rPr>
              <a:t>to go through hazard procedure, a trainer may want </a:t>
            </a:r>
            <a:r>
              <a:rPr lang="en-US" sz="2800" dirty="0">
                <a:latin typeface="Avenir Next Medium"/>
              </a:rPr>
              <a:t>to show </a:t>
            </a:r>
            <a:r>
              <a:rPr lang="en-US" sz="2800">
                <a:latin typeface="Avenir Next Medium"/>
              </a:rPr>
              <a:t>an employee a label up close</a:t>
            </a:r>
            <a:endParaRPr lang="en-US" sz="2800"/>
          </a:p>
          <a:p>
            <a:r>
              <a:rPr lang="en-US" sz="2800" dirty="0">
                <a:latin typeface="Avenir Next Medium"/>
              </a:rPr>
              <a:t>Trainers should ask if it's alright to be up close before showing each step. </a:t>
            </a:r>
            <a:endParaRPr lang="en-US" sz="2800" dirty="0"/>
          </a:p>
          <a:p>
            <a:endParaRPr lang="en-US" sz="2800" dirty="0">
              <a:latin typeface="Avenir Next Medium"/>
            </a:endParaRPr>
          </a:p>
          <a:p>
            <a:r>
              <a:rPr lang="en-US" sz="2800" dirty="0">
                <a:latin typeface="Avenir Next Medium"/>
              </a:rPr>
              <a:t>Also, let the employee learn by going through the steps themselves and/or handing them the container with the </a:t>
            </a:r>
            <a:r>
              <a:rPr lang="en-US" sz="2800">
                <a:latin typeface="Avenir Next Medium"/>
              </a:rPr>
              <a:t>label</a:t>
            </a:r>
            <a:r>
              <a:rPr lang="en-US" sz="2800" dirty="0">
                <a:latin typeface="Avenir Next Medium"/>
              </a:rPr>
              <a:t>. </a:t>
            </a:r>
            <a:endParaRPr lang="en-US" sz="2800" dirty="0"/>
          </a:p>
          <a:p>
            <a:endParaRPr lang="en-US"/>
          </a:p>
          <a:p>
            <a:endParaRPr lang="en-US"/>
          </a:p>
        </p:txBody>
      </p:sp>
      <p:sp>
        <p:nvSpPr>
          <p:cNvPr id="2" name="Title 1">
            <a:extLst>
              <a:ext uri="{FF2B5EF4-FFF2-40B4-BE49-F238E27FC236}">
                <a16:creationId xmlns:a16="http://schemas.microsoft.com/office/drawing/2014/main" id="{DCDFFC32-0ABE-380C-28A0-D53F1C20B2A4}"/>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Tree>
    <p:extLst>
      <p:ext uri="{BB962C8B-B14F-4D97-AF65-F5344CB8AC3E}">
        <p14:creationId xmlns:p14="http://schemas.microsoft.com/office/powerpoint/2010/main" val="15182158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4F02C-E57B-9360-5626-3E3167F1D8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63FC0C-87EE-A096-D7AA-BC84FFF89889}"/>
              </a:ext>
            </a:extLst>
          </p:cNvPr>
          <p:cNvSpPr>
            <a:spLocks noGrp="1"/>
          </p:cNvSpPr>
          <p:nvPr>
            <p:ph type="title"/>
          </p:nvPr>
        </p:nvSpPr>
        <p:spPr/>
        <p:txBody>
          <a:bodyPr/>
          <a:lstStyle/>
          <a:p>
            <a:r>
              <a:rPr lang="en-US">
                <a:latin typeface="Avenir Next Demi Bold"/>
              </a:rPr>
              <a:t>VERBAL AND NON-VERBAL  </a:t>
            </a:r>
            <a:endParaRPr lang="en-US"/>
          </a:p>
        </p:txBody>
      </p:sp>
      <p:sp>
        <p:nvSpPr>
          <p:cNvPr id="3" name="Content Placeholder 2">
            <a:extLst>
              <a:ext uri="{FF2B5EF4-FFF2-40B4-BE49-F238E27FC236}">
                <a16:creationId xmlns:a16="http://schemas.microsoft.com/office/drawing/2014/main" id="{E6DDE5B3-6E60-58CA-FE41-871454F34096}"/>
              </a:ext>
            </a:extLst>
          </p:cNvPr>
          <p:cNvSpPr>
            <a:spLocks noGrp="1"/>
          </p:cNvSpPr>
          <p:nvPr>
            <p:ph idx="1"/>
          </p:nvPr>
        </p:nvSpPr>
        <p:spPr>
          <a:xfrm>
            <a:off x="923424" y="1713464"/>
            <a:ext cx="9919704" cy="4271284"/>
          </a:xfrm>
        </p:spPr>
        <p:txBody>
          <a:bodyPr>
            <a:normAutofit/>
          </a:bodyPr>
          <a:lstStyle/>
          <a:p>
            <a:r>
              <a:rPr lang="en-US" sz="2800" dirty="0">
                <a:latin typeface="Avenir Next Medium"/>
              </a:rPr>
              <a:t>Consider some employees may prefer verbal or non-verbal communication</a:t>
            </a:r>
          </a:p>
          <a:p>
            <a:r>
              <a:rPr lang="en-US" sz="2800" dirty="0">
                <a:latin typeface="Avenir Next Medium"/>
              </a:rPr>
              <a:t>Non-Verbal - </a:t>
            </a:r>
            <a:endParaRPr lang="en-US" sz="1200">
              <a:highlight>
                <a:srgbClr val="1F1F1F"/>
              </a:highlight>
              <a:latin typeface="Avenir Next Medium"/>
            </a:endParaRPr>
          </a:p>
          <a:p>
            <a:pPr lvl="1">
              <a:spcAft>
                <a:spcPts val="0"/>
              </a:spcAft>
              <a:buFont typeface="Courier New" pitchFamily="2" charset="2"/>
              <a:buChar char="o"/>
            </a:pPr>
            <a:r>
              <a:rPr lang="en-US" sz="2600" dirty="0">
                <a:latin typeface="Avenir Next"/>
              </a:rPr>
              <a:t>isn't just about not talking; it's about using diverse communication methods (gestures, visuals,) beyond speech, facing sensory challenges, processing language differently (literal, not nuanced)</a:t>
            </a:r>
            <a:endParaRPr lang="en-US" sz="2600">
              <a:latin typeface="Avenir Next"/>
            </a:endParaRPr>
          </a:p>
          <a:p>
            <a:pPr lvl="1">
              <a:spcAft>
                <a:spcPts val="0"/>
              </a:spcAft>
              <a:buFont typeface="Courier New" pitchFamily="2" charset="2"/>
              <a:buChar char="o"/>
            </a:pPr>
            <a:endParaRPr lang="en-US">
              <a:latin typeface="Avenir Next Medium"/>
            </a:endParaRPr>
          </a:p>
        </p:txBody>
      </p:sp>
    </p:spTree>
    <p:extLst>
      <p:ext uri="{BB962C8B-B14F-4D97-AF65-F5344CB8AC3E}">
        <p14:creationId xmlns:p14="http://schemas.microsoft.com/office/powerpoint/2010/main" val="22336411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9D3B2-58A3-597D-9106-BF27468C38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583E94-C46E-72B1-B76C-4A9D9BD13CEB}"/>
              </a:ext>
            </a:extLst>
          </p:cNvPr>
          <p:cNvSpPr>
            <a:spLocks noGrp="1"/>
          </p:cNvSpPr>
          <p:nvPr>
            <p:ph type="title"/>
          </p:nvPr>
        </p:nvSpPr>
        <p:spPr/>
        <p:txBody>
          <a:bodyPr/>
          <a:lstStyle/>
          <a:p>
            <a:r>
              <a:rPr lang="en-US">
                <a:latin typeface="Avenir Next Demi Bold"/>
              </a:rPr>
              <a:t>VERBAL AND NON-VERBAL  </a:t>
            </a:r>
            <a:endParaRPr lang="en-US"/>
          </a:p>
        </p:txBody>
      </p:sp>
      <p:sp>
        <p:nvSpPr>
          <p:cNvPr id="3" name="Content Placeholder 2">
            <a:extLst>
              <a:ext uri="{FF2B5EF4-FFF2-40B4-BE49-F238E27FC236}">
                <a16:creationId xmlns:a16="http://schemas.microsoft.com/office/drawing/2014/main" id="{EBBE3032-1645-EF57-60C5-CE3ABB2996A7}"/>
              </a:ext>
            </a:extLst>
          </p:cNvPr>
          <p:cNvSpPr>
            <a:spLocks noGrp="1"/>
          </p:cNvSpPr>
          <p:nvPr>
            <p:ph idx="1"/>
          </p:nvPr>
        </p:nvSpPr>
        <p:spPr>
          <a:xfrm>
            <a:off x="923424" y="1713464"/>
            <a:ext cx="9919704" cy="4271284"/>
          </a:xfrm>
        </p:spPr>
        <p:txBody>
          <a:bodyPr>
            <a:normAutofit/>
          </a:bodyPr>
          <a:lstStyle/>
          <a:p>
            <a:r>
              <a:rPr lang="en-US" sz="2800" dirty="0">
                <a:latin typeface="Avenir Next Demi Bold"/>
              </a:rPr>
              <a:t>Sometimes certain neurotypes may need to "go nonverbal"</a:t>
            </a:r>
            <a:r>
              <a:rPr lang="en-US" sz="2800" dirty="0">
                <a:latin typeface="Avenir Next Medium"/>
              </a:rPr>
              <a:t> </a:t>
            </a:r>
            <a:r>
              <a:rPr lang="en-US" sz="2800" dirty="0">
                <a:latin typeface="Avenir Next"/>
              </a:rPr>
              <a:t>(The </a:t>
            </a:r>
            <a:r>
              <a:rPr lang="en-US" sz="2800">
                <a:latin typeface="Avenir Next"/>
              </a:rPr>
              <a:t>employee shuts</a:t>
            </a:r>
            <a:r>
              <a:rPr lang="en-US" sz="2800" dirty="0">
                <a:latin typeface="Avenir Next"/>
              </a:rPr>
              <a:t> down) due to overwhelm, requiring patience and clear, direct communication, respecting their cues, and understanding their unique sensory/processing needs to bridge gaps</a:t>
            </a:r>
          </a:p>
          <a:p>
            <a:r>
              <a:rPr lang="en-US" sz="2800" dirty="0">
                <a:latin typeface="Avenir Next Medium"/>
              </a:rPr>
              <a:t>Communication before a shutdown is essential for preparing for these moments</a:t>
            </a:r>
          </a:p>
          <a:p>
            <a:pPr lvl="1">
              <a:spcAft>
                <a:spcPts val="0"/>
              </a:spcAft>
              <a:buFont typeface="Courier New" pitchFamily="2" charset="2"/>
              <a:buChar char="o"/>
            </a:pPr>
            <a:endParaRPr lang="en-US">
              <a:latin typeface="Avenir Next Medium"/>
            </a:endParaRPr>
          </a:p>
        </p:txBody>
      </p:sp>
    </p:spTree>
    <p:extLst>
      <p:ext uri="{BB962C8B-B14F-4D97-AF65-F5344CB8AC3E}">
        <p14:creationId xmlns:p14="http://schemas.microsoft.com/office/powerpoint/2010/main" val="4174819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126CC-CE42-96AB-5CAD-1CFB262D58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1A555A-3C22-93F5-672F-A1715077F085}"/>
              </a:ext>
            </a:extLst>
          </p:cNvPr>
          <p:cNvSpPr>
            <a:spLocks noGrp="1"/>
          </p:cNvSpPr>
          <p:nvPr>
            <p:ph type="title"/>
          </p:nvPr>
        </p:nvSpPr>
        <p:spPr/>
        <p:txBody>
          <a:bodyPr/>
          <a:lstStyle/>
          <a:p>
            <a:r>
              <a:rPr lang="en-US">
                <a:latin typeface="Avenir Next Demi Bold"/>
              </a:rPr>
              <a:t>VERBAL AND NON-VERBAL  </a:t>
            </a:r>
            <a:endParaRPr lang="en-US"/>
          </a:p>
        </p:txBody>
      </p:sp>
      <p:sp>
        <p:nvSpPr>
          <p:cNvPr id="3" name="Content Placeholder 2">
            <a:extLst>
              <a:ext uri="{FF2B5EF4-FFF2-40B4-BE49-F238E27FC236}">
                <a16:creationId xmlns:a16="http://schemas.microsoft.com/office/drawing/2014/main" id="{E3DC9295-A2FF-1C47-D851-B9696180F5F8}"/>
              </a:ext>
            </a:extLst>
          </p:cNvPr>
          <p:cNvSpPr>
            <a:spLocks noGrp="1"/>
          </p:cNvSpPr>
          <p:nvPr>
            <p:ph idx="1"/>
          </p:nvPr>
        </p:nvSpPr>
        <p:spPr>
          <a:xfrm>
            <a:off x="923424" y="1713464"/>
            <a:ext cx="10159449" cy="4271284"/>
          </a:xfrm>
        </p:spPr>
        <p:txBody>
          <a:bodyPr/>
          <a:lstStyle/>
          <a:p>
            <a:pPr marL="0" indent="0">
              <a:spcAft>
                <a:spcPts val="0"/>
              </a:spcAft>
              <a:buNone/>
            </a:pPr>
            <a:r>
              <a:rPr lang="en-US" sz="2400" dirty="0">
                <a:latin typeface="Avenir Next Demi Bold"/>
              </a:rPr>
              <a:t>Though not required, some employees may even prefer having signs on their name badge that show their current availability verbally</a:t>
            </a:r>
          </a:p>
          <a:p>
            <a:pPr lvl="1">
              <a:spcAft>
                <a:spcPts val="0"/>
              </a:spcAft>
              <a:buFont typeface="Courier New" pitchFamily="2" charset="2"/>
              <a:buChar char="o"/>
            </a:pPr>
            <a:r>
              <a:rPr lang="en-US" sz="2400" dirty="0">
                <a:latin typeface="Avenir Next Medium"/>
              </a:rPr>
              <a:t>Color coding can be helpful</a:t>
            </a:r>
          </a:p>
          <a:p>
            <a:pPr lvl="1">
              <a:spcAft>
                <a:spcPts val="0"/>
              </a:spcAft>
              <a:buFont typeface="Courier New" pitchFamily="2" charset="2"/>
              <a:buChar char="o"/>
            </a:pPr>
            <a:r>
              <a:rPr lang="en-US" sz="2400" dirty="0">
                <a:latin typeface="Avenir Next Medium"/>
              </a:rPr>
              <a:t>This can also be helpful when employees wear headphones</a:t>
            </a:r>
          </a:p>
        </p:txBody>
      </p:sp>
    </p:spTree>
    <p:extLst>
      <p:ext uri="{BB962C8B-B14F-4D97-AF65-F5344CB8AC3E}">
        <p14:creationId xmlns:p14="http://schemas.microsoft.com/office/powerpoint/2010/main" val="36444283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04632-5918-76F2-F844-037FBBA452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FC94FA-B7C1-780A-33D7-519CAEAFD5CC}"/>
              </a:ext>
            </a:extLst>
          </p:cNvPr>
          <p:cNvSpPr>
            <a:spLocks noGrp="1"/>
          </p:cNvSpPr>
          <p:nvPr>
            <p:ph type="title"/>
          </p:nvPr>
        </p:nvSpPr>
        <p:spPr/>
        <p:txBody>
          <a:bodyPr/>
          <a:lstStyle/>
          <a:p>
            <a:r>
              <a:rPr lang="en-US">
                <a:latin typeface="Avenir Next Demi Bold"/>
              </a:rPr>
              <a:t>VERBAL AND NON-VERBAL  </a:t>
            </a:r>
            <a:endParaRPr lang="en-US"/>
          </a:p>
        </p:txBody>
      </p:sp>
      <p:sp>
        <p:nvSpPr>
          <p:cNvPr id="3" name="Content Placeholder 2">
            <a:extLst>
              <a:ext uri="{FF2B5EF4-FFF2-40B4-BE49-F238E27FC236}">
                <a16:creationId xmlns:a16="http://schemas.microsoft.com/office/drawing/2014/main" id="{2A2B544D-C84A-DCB1-6441-5E8CE44F49B9}"/>
              </a:ext>
            </a:extLst>
          </p:cNvPr>
          <p:cNvSpPr>
            <a:spLocks noGrp="1"/>
          </p:cNvSpPr>
          <p:nvPr>
            <p:ph idx="1"/>
          </p:nvPr>
        </p:nvSpPr>
        <p:spPr>
          <a:xfrm>
            <a:off x="923424" y="1713464"/>
            <a:ext cx="9893786" cy="4271284"/>
          </a:xfrm>
        </p:spPr>
        <p:txBody>
          <a:bodyPr/>
          <a:lstStyle/>
          <a:p>
            <a:pPr marL="0" indent="0">
              <a:buNone/>
            </a:pPr>
            <a:endParaRPr lang="en-US" sz="3200" dirty="0">
              <a:latin typeface="Avenir Next Medium"/>
            </a:endParaRPr>
          </a:p>
          <a:p>
            <a:r>
              <a:rPr lang="en-US" sz="3200" dirty="0">
                <a:latin typeface="Avenir Next Medium"/>
              </a:rPr>
              <a:t>Make sure when you make trainings that they are also clear</a:t>
            </a:r>
          </a:p>
          <a:p>
            <a:r>
              <a:rPr lang="en-US" sz="3200" dirty="0">
                <a:latin typeface="Avenir Next Medium"/>
              </a:rPr>
              <a:t>Examples to follow</a:t>
            </a:r>
          </a:p>
        </p:txBody>
      </p:sp>
    </p:spTree>
    <p:extLst>
      <p:ext uri="{BB962C8B-B14F-4D97-AF65-F5344CB8AC3E}">
        <p14:creationId xmlns:p14="http://schemas.microsoft.com/office/powerpoint/2010/main" val="33637097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EDE41-09B0-E010-0740-0A524EE3DFE9}"/>
              </a:ext>
            </a:extLst>
          </p:cNvPr>
          <p:cNvSpPr>
            <a:spLocks noGrp="1"/>
          </p:cNvSpPr>
          <p:nvPr>
            <p:ph type="title"/>
          </p:nvPr>
        </p:nvSpPr>
        <p:spPr/>
        <p:txBody>
          <a:bodyPr/>
          <a:lstStyle/>
          <a:p>
            <a:r>
              <a:rPr lang="en-US">
                <a:latin typeface="Avenir Next Demi Bold"/>
              </a:rPr>
              <a:t>EXAMPLE UNCLEAR </a:t>
            </a:r>
            <a:endParaRPr lang="en-US"/>
          </a:p>
        </p:txBody>
      </p:sp>
      <p:sp>
        <p:nvSpPr>
          <p:cNvPr id="3" name="Content Placeholder 2">
            <a:extLst>
              <a:ext uri="{FF2B5EF4-FFF2-40B4-BE49-F238E27FC236}">
                <a16:creationId xmlns:a16="http://schemas.microsoft.com/office/drawing/2014/main" id="{F51A173B-1F2B-CE30-23CA-C379F3EC2CE2}"/>
              </a:ext>
            </a:extLst>
          </p:cNvPr>
          <p:cNvSpPr>
            <a:spLocks noGrp="1"/>
          </p:cNvSpPr>
          <p:nvPr>
            <p:ph idx="1"/>
          </p:nvPr>
        </p:nvSpPr>
        <p:spPr>
          <a:xfrm>
            <a:off x="883318" y="2978483"/>
            <a:ext cx="6099438" cy="3877122"/>
          </a:xfrm>
        </p:spPr>
        <p:txBody>
          <a:bodyPr vert="horz" lIns="91440" tIns="45720" rIns="91440" bIns="45720" rtlCol="0" anchor="ctr">
            <a:noAutofit/>
          </a:bodyPr>
          <a:lstStyle/>
          <a:p>
            <a:r>
              <a:rPr lang="en-US" sz="1800" dirty="0">
                <a:latin typeface="Avenir Next Medium"/>
              </a:rPr>
              <a:t>Imagine a notice that says the following:</a:t>
            </a:r>
          </a:p>
          <a:p>
            <a:r>
              <a:rPr lang="en-US" sz="1400">
                <a:latin typeface="Avenir Next Medium"/>
              </a:rPr>
              <a:t>Due to new ordinance 4.0 of the safety committee, these signs must next to hazardous materials</a:t>
            </a:r>
            <a:endParaRPr lang="en-US" sz="1400"/>
          </a:p>
          <a:p>
            <a:pPr marL="88900" marR="92710" algn="just">
              <a:spcBef>
                <a:spcPts val="0"/>
              </a:spcBef>
            </a:pPr>
            <a:r>
              <a:rPr lang="en-US" sz="1400" dirty="0">
                <a:latin typeface="Corbel"/>
              </a:rPr>
              <a:t>Describe the recommended measures that should be taken to minimize or </a:t>
            </a:r>
            <a:r>
              <a:rPr lang="en-US" sz="1400" dirty="0" err="1">
                <a:latin typeface="Corbel"/>
              </a:rPr>
              <a:t>preventadverse</a:t>
            </a:r>
            <a:r>
              <a:rPr lang="en-US" sz="1400" dirty="0">
                <a:latin typeface="Corbel"/>
              </a:rPr>
              <a:t> effects resulting from exposure, or improper storage or handling of </a:t>
            </a:r>
            <a:r>
              <a:rPr lang="en-US" sz="1400" dirty="0" err="1">
                <a:latin typeface="Corbel"/>
              </a:rPr>
              <a:t>ahazardous</a:t>
            </a:r>
            <a:r>
              <a:rPr lang="en-US" sz="1400" dirty="0">
                <a:latin typeface="Corbel"/>
              </a:rPr>
              <a:t> chemical</a:t>
            </a:r>
            <a:endParaRPr lang="en-US" sz="1400" dirty="0">
              <a:solidFill>
                <a:srgbClr val="000000"/>
              </a:solidFill>
              <a:latin typeface="Corbel"/>
            </a:endParaRPr>
          </a:p>
          <a:p>
            <a:pPr marL="88900" marR="92710" algn="just">
              <a:spcBef>
                <a:spcPts val="0"/>
              </a:spcBef>
            </a:pPr>
            <a:r>
              <a:rPr lang="en-US" sz="1400">
                <a:latin typeface="Corbel"/>
              </a:rPr>
              <a:t>GHS categorizes precautionary statements according to whether they relate to</a:t>
            </a:r>
            <a:endParaRPr lang="en-US" sz="1400">
              <a:solidFill>
                <a:srgbClr val="000000"/>
              </a:solidFill>
              <a:latin typeface="Corbel"/>
            </a:endParaRPr>
          </a:p>
          <a:p>
            <a:pPr marL="591820" marR="92710" lvl="1" algn="just">
              <a:spcBef>
                <a:spcPts val="0"/>
              </a:spcBef>
            </a:pPr>
            <a:r>
              <a:rPr lang="en-US" sz="1400">
                <a:latin typeface="Corbel"/>
              </a:rPr>
              <a:t>prevention</a:t>
            </a:r>
            <a:endParaRPr lang="en-US" sz="1400">
              <a:solidFill>
                <a:srgbClr val="000000"/>
              </a:solidFill>
              <a:latin typeface="Corbel"/>
            </a:endParaRPr>
          </a:p>
          <a:p>
            <a:pPr marL="591820" marR="92710" lvl="1" algn="just">
              <a:spcBef>
                <a:spcPts val="0"/>
              </a:spcBef>
            </a:pPr>
            <a:r>
              <a:rPr lang="en-US" sz="1400">
                <a:latin typeface="Corbel"/>
              </a:rPr>
              <a:t>response</a:t>
            </a:r>
            <a:endParaRPr lang="en-US" sz="1400">
              <a:solidFill>
                <a:srgbClr val="000000"/>
              </a:solidFill>
              <a:latin typeface="Corbel"/>
            </a:endParaRPr>
          </a:p>
          <a:p>
            <a:pPr marL="591820" marR="92710" lvl="1" algn="just">
              <a:spcBef>
                <a:spcPts val="0"/>
              </a:spcBef>
            </a:pPr>
            <a:r>
              <a:rPr lang="en-US" sz="1400">
                <a:latin typeface="Corbel"/>
              </a:rPr>
              <a:t>storage </a:t>
            </a:r>
            <a:endParaRPr lang="en-US" sz="1400">
              <a:solidFill>
                <a:srgbClr val="000000"/>
              </a:solidFill>
              <a:latin typeface="Corbel"/>
            </a:endParaRPr>
          </a:p>
          <a:p>
            <a:pPr marL="591820" marR="92710" lvl="1" algn="just">
              <a:spcBef>
                <a:spcPts val="0"/>
              </a:spcBef>
            </a:pPr>
            <a:r>
              <a:rPr lang="en-US" sz="1400">
                <a:latin typeface="Corbel"/>
              </a:rPr>
              <a:t>disposal</a:t>
            </a:r>
            <a:endParaRPr lang="en-US" sz="1400"/>
          </a:p>
          <a:p>
            <a:pPr marL="0" indent="0">
              <a:buNone/>
            </a:pPr>
            <a:endParaRPr lang="en-US" sz="1800" dirty="0"/>
          </a:p>
          <a:p>
            <a:endParaRPr lang="en-US" dirty="0"/>
          </a:p>
          <a:p>
            <a:endParaRPr lang="en-US" dirty="0"/>
          </a:p>
          <a:p>
            <a:endParaRPr lang="en-US" dirty="0"/>
          </a:p>
          <a:p>
            <a:endParaRPr lang="en-US" dirty="0"/>
          </a:p>
          <a:p>
            <a:endParaRPr lang="en-US"/>
          </a:p>
        </p:txBody>
      </p:sp>
      <p:sp>
        <p:nvSpPr>
          <p:cNvPr id="4" name="Rectangle 3">
            <a:extLst>
              <a:ext uri="{FF2B5EF4-FFF2-40B4-BE49-F238E27FC236}">
                <a16:creationId xmlns:a16="http://schemas.microsoft.com/office/drawing/2014/main" id="{D9EB079A-DB7D-B44E-AD36-63273B28D4B5}"/>
              </a:ext>
            </a:extLst>
          </p:cNvPr>
          <p:cNvSpPr/>
          <p:nvPr/>
        </p:nvSpPr>
        <p:spPr>
          <a:xfrm>
            <a:off x="7645215" y="2005597"/>
            <a:ext cx="3204818" cy="412627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BEF2E375-AF78-2ABB-9CB3-5DFE0421206A}"/>
              </a:ext>
            </a:extLst>
          </p:cNvPr>
          <p:cNvSpPr txBox="1">
            <a:spLocks/>
          </p:cNvSpPr>
          <p:nvPr/>
        </p:nvSpPr>
        <p:spPr>
          <a:xfrm>
            <a:off x="7873649" y="3383209"/>
            <a:ext cx="2682181" cy="3192350"/>
          </a:xfrm>
          <a:prstGeom prst="rect">
            <a:avLst/>
          </a:prstGeom>
        </p:spPr>
        <p:txBody>
          <a:bodyPr vert="horz" lIns="91440" tIns="45720" rIns="91440" bIns="45720" rtlCol="0" anchor="ctr">
            <a:normAutofit fontScale="92500" lnSpcReduction="10000"/>
          </a:bodyPr>
          <a:lstStyle>
            <a:lvl1pPr marL="182880" indent="-182880" algn="l" defTabSz="914400" rtl="0" eaLnBrk="1" latinLnBrk="0" hangingPunct="1">
              <a:lnSpc>
                <a:spcPct val="90000"/>
              </a:lnSpc>
              <a:spcBef>
                <a:spcPts val="1200"/>
              </a:spcBef>
              <a:buClr>
                <a:schemeClr val="accent1"/>
              </a:buClr>
              <a:buFont typeface="Wingdings" pitchFamily="2" charset="2"/>
              <a:buChar char="Ø"/>
              <a:defRPr sz="2000" b="0" i="0" kern="1200">
                <a:solidFill>
                  <a:schemeClr val="tx1">
                    <a:lumMod val="65000"/>
                    <a:lumOff val="35000"/>
                  </a:schemeClr>
                </a:solidFill>
                <a:latin typeface="Avenir Next Medium" panose="020B0503020202020204" pitchFamily="34" charset="0"/>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pitchFamily="2" charset="2"/>
              <a:buChar char="Ø"/>
              <a:defRPr sz="1800" b="0" i="0" kern="1200">
                <a:solidFill>
                  <a:schemeClr val="tx1">
                    <a:lumMod val="65000"/>
                    <a:lumOff val="35000"/>
                  </a:schemeClr>
                </a:solidFill>
                <a:latin typeface="Avenir Next" panose="020B0503020202020204" pitchFamily="34" charset="0"/>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pitchFamily="2" charset="2"/>
              <a:buChar char="Ø"/>
              <a:defRPr sz="1600" b="0" i="0" kern="1200">
                <a:solidFill>
                  <a:schemeClr val="tx1">
                    <a:lumMod val="65000"/>
                    <a:lumOff val="35000"/>
                  </a:schemeClr>
                </a:solidFill>
                <a:latin typeface="Avenir Next" panose="020B0503020202020204" pitchFamily="34" charset="0"/>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pitchFamily="2" charset="2"/>
              <a:buChar char="Ø"/>
              <a:defRPr sz="1400" b="0" i="0" kern="1200">
                <a:solidFill>
                  <a:schemeClr val="tx1">
                    <a:lumMod val="65000"/>
                    <a:lumOff val="35000"/>
                  </a:schemeClr>
                </a:solidFill>
                <a:latin typeface="Avenir Next" panose="020B0503020202020204" pitchFamily="34" charset="0"/>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pitchFamily="2" charset="2"/>
              <a:buChar char="Ø"/>
              <a:defRPr sz="1400" b="0" i="0" kern="1200">
                <a:solidFill>
                  <a:schemeClr val="tx1">
                    <a:lumMod val="65000"/>
                    <a:lumOff val="35000"/>
                  </a:schemeClr>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buFont typeface="Wingdings"/>
              <a:buChar char="Ø"/>
            </a:pPr>
            <a:r>
              <a:rPr lang="en-US" sz="1400">
                <a:latin typeface="Avenir Next Medium"/>
              </a:rPr>
              <a:t>Due to new ordinance 4.0 of the safety committee, these signs must next to hazardous materials</a:t>
            </a:r>
            <a:endParaRPr lang="en-US" sz="1400">
              <a:solidFill>
                <a:srgbClr val="000000"/>
              </a:solidFill>
            </a:endParaRPr>
          </a:p>
          <a:p>
            <a:pPr marL="88900" marR="92710" algn="just">
              <a:spcBef>
                <a:spcPts val="0"/>
              </a:spcBef>
              <a:buFont typeface="Wingdings"/>
              <a:buChar char="Ø"/>
            </a:pPr>
            <a:r>
              <a:rPr lang="en-US" sz="1400" dirty="0">
                <a:latin typeface="Corbel"/>
              </a:rPr>
              <a:t>Describe the recommended measures that should be taken to minimize or </a:t>
            </a:r>
            <a:r>
              <a:rPr lang="en-US" sz="1400">
                <a:latin typeface="Corbel"/>
              </a:rPr>
              <a:t>prevent adverse</a:t>
            </a:r>
            <a:r>
              <a:rPr lang="en-US" sz="1400" dirty="0">
                <a:latin typeface="Corbel"/>
              </a:rPr>
              <a:t> effects resulting from exposure, or improper storage or handling of </a:t>
            </a:r>
            <a:r>
              <a:rPr lang="en-US" sz="1400">
                <a:latin typeface="Corbel"/>
              </a:rPr>
              <a:t>a hazardous</a:t>
            </a:r>
            <a:r>
              <a:rPr lang="en-US" sz="1400" dirty="0">
                <a:latin typeface="Corbel"/>
              </a:rPr>
              <a:t> chemical</a:t>
            </a:r>
            <a:endParaRPr lang="en-US" sz="1400" dirty="0">
              <a:solidFill>
                <a:srgbClr val="000000"/>
              </a:solidFill>
              <a:latin typeface="Corbel"/>
            </a:endParaRPr>
          </a:p>
          <a:p>
            <a:pPr marL="88900" marR="92710" algn="just">
              <a:spcBef>
                <a:spcPts val="0"/>
              </a:spcBef>
              <a:buFont typeface="Wingdings"/>
              <a:buChar char="Ø"/>
            </a:pPr>
            <a:r>
              <a:rPr lang="en-US" sz="1400">
                <a:latin typeface="Corbel"/>
              </a:rPr>
              <a:t>GHS categorizes precautionary statements according to whether they relate to</a:t>
            </a:r>
            <a:endParaRPr lang="en-US" sz="1400">
              <a:solidFill>
                <a:srgbClr val="000000"/>
              </a:solidFill>
              <a:latin typeface="Corbel"/>
            </a:endParaRPr>
          </a:p>
          <a:p>
            <a:pPr marL="591820" marR="92710" lvl="1" indent="-285750" algn="just">
              <a:spcBef>
                <a:spcPts val="0"/>
              </a:spcBef>
              <a:buFont typeface="Wingdings"/>
              <a:buChar char="Ø"/>
            </a:pPr>
            <a:r>
              <a:rPr lang="en-US" sz="1400">
                <a:latin typeface="Corbel"/>
              </a:rPr>
              <a:t>prevention</a:t>
            </a:r>
            <a:endParaRPr lang="en-US" sz="1400">
              <a:solidFill>
                <a:srgbClr val="000000"/>
              </a:solidFill>
              <a:latin typeface="Corbel"/>
            </a:endParaRPr>
          </a:p>
          <a:p>
            <a:pPr marL="591820" marR="92710" lvl="1" indent="-285750" algn="just">
              <a:spcBef>
                <a:spcPts val="0"/>
              </a:spcBef>
              <a:buFont typeface="Wingdings"/>
              <a:buChar char="Ø"/>
            </a:pPr>
            <a:r>
              <a:rPr lang="en-US" sz="1400">
                <a:latin typeface="Corbel"/>
              </a:rPr>
              <a:t>response</a:t>
            </a:r>
            <a:endParaRPr lang="en-US" sz="1400">
              <a:solidFill>
                <a:srgbClr val="000000"/>
              </a:solidFill>
              <a:latin typeface="Corbel"/>
            </a:endParaRPr>
          </a:p>
          <a:p>
            <a:pPr marL="591820" marR="92710" lvl="1" indent="-285750" algn="just">
              <a:spcBef>
                <a:spcPts val="0"/>
              </a:spcBef>
              <a:buFont typeface="Wingdings"/>
              <a:buChar char="Ø"/>
            </a:pPr>
            <a:r>
              <a:rPr lang="en-US" sz="1400">
                <a:latin typeface="Corbel"/>
              </a:rPr>
              <a:t>storage </a:t>
            </a:r>
            <a:endParaRPr lang="en-US" sz="1400">
              <a:solidFill>
                <a:srgbClr val="000000"/>
              </a:solidFill>
              <a:latin typeface="Corbel"/>
            </a:endParaRPr>
          </a:p>
          <a:p>
            <a:pPr marL="591820" marR="92710" lvl="1" indent="-285750" algn="just">
              <a:spcBef>
                <a:spcPts val="0"/>
              </a:spcBef>
              <a:buFont typeface="Wingdings"/>
              <a:buChar char="Ø"/>
            </a:pPr>
            <a:r>
              <a:rPr lang="en-US" sz="1400">
                <a:latin typeface="Corbel"/>
              </a:rPr>
              <a:t>disposal</a:t>
            </a:r>
            <a:endParaRPr lang="en-US"/>
          </a:p>
          <a:p>
            <a:pPr marL="0" indent="0">
              <a:buNone/>
            </a:pPr>
            <a:endParaRPr lang="en-US" sz="800" dirty="0"/>
          </a:p>
          <a:p>
            <a:endParaRPr lang="en-US" sz="800" dirty="0"/>
          </a:p>
          <a:p>
            <a:endParaRPr lang="en-US"/>
          </a:p>
          <a:p>
            <a:endParaRPr lang="en-US"/>
          </a:p>
        </p:txBody>
      </p:sp>
      <p:sp>
        <p:nvSpPr>
          <p:cNvPr id="7" name="TextBox 6">
            <a:extLst>
              <a:ext uri="{FF2B5EF4-FFF2-40B4-BE49-F238E27FC236}">
                <a16:creationId xmlns:a16="http://schemas.microsoft.com/office/drawing/2014/main" id="{897B7086-E95B-33A7-4A0F-F4EF2ED46F1A}"/>
              </a:ext>
            </a:extLst>
          </p:cNvPr>
          <p:cNvSpPr txBox="1"/>
          <p:nvPr/>
        </p:nvSpPr>
        <p:spPr>
          <a:xfrm>
            <a:off x="8349975" y="2111926"/>
            <a:ext cx="2675330" cy="651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t>SAFETY NOTICE – PLEASE REVIEW</a:t>
            </a:r>
          </a:p>
        </p:txBody>
      </p:sp>
    </p:spTree>
    <p:extLst>
      <p:ext uri="{BB962C8B-B14F-4D97-AF65-F5344CB8AC3E}">
        <p14:creationId xmlns:p14="http://schemas.microsoft.com/office/powerpoint/2010/main" val="3559573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9BB9-3493-6273-10C1-4577827593C7}"/>
              </a:ext>
            </a:extLst>
          </p:cNvPr>
          <p:cNvSpPr>
            <a:spLocks noGrp="1"/>
          </p:cNvSpPr>
          <p:nvPr>
            <p:ph type="title"/>
          </p:nvPr>
        </p:nvSpPr>
        <p:spPr/>
        <p:txBody>
          <a:bodyPr/>
          <a:lstStyle/>
          <a:p>
            <a:r>
              <a:rPr lang="en-US">
                <a:latin typeface="Avenir Next Demi Bold"/>
              </a:rPr>
              <a:t>EXAMPLE CLEAR VISUALS AND DESCRIPTIONS</a:t>
            </a:r>
            <a:endParaRPr lang="en-US"/>
          </a:p>
        </p:txBody>
      </p:sp>
      <p:sp>
        <p:nvSpPr>
          <p:cNvPr id="7" name="TextBox 6">
            <a:extLst>
              <a:ext uri="{FF2B5EF4-FFF2-40B4-BE49-F238E27FC236}">
                <a16:creationId xmlns:a16="http://schemas.microsoft.com/office/drawing/2014/main" id="{CAEC085E-285E-A8F4-8BB9-4B3334405A73}"/>
              </a:ext>
            </a:extLst>
          </p:cNvPr>
          <p:cNvSpPr txBox="1"/>
          <p:nvPr/>
        </p:nvSpPr>
        <p:spPr>
          <a:xfrm>
            <a:off x="466167" y="1743945"/>
            <a:ext cx="6148435"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solidFill>
                  <a:srgbClr val="595959"/>
                </a:solidFill>
                <a:latin typeface="Avenir Next Medium"/>
                <a:ea typeface="+mn-lt"/>
                <a:cs typeface="+mn-lt"/>
              </a:rPr>
              <a:t>The last slide was too complicated</a:t>
            </a:r>
          </a:p>
          <a:p>
            <a:endParaRPr lang="en-US" sz="2200" dirty="0">
              <a:solidFill>
                <a:srgbClr val="595959"/>
              </a:solidFill>
              <a:latin typeface="Avenir Next Medium"/>
            </a:endParaRPr>
          </a:p>
          <a:p>
            <a:r>
              <a:rPr lang="en-US" sz="2200" dirty="0">
                <a:solidFill>
                  <a:srgbClr val="595959"/>
                </a:solidFill>
                <a:latin typeface="Avenir Next Medium"/>
              </a:rPr>
              <a:t>This shows the most important information all on one page in larger text. </a:t>
            </a:r>
          </a:p>
          <a:p>
            <a:endParaRPr lang="en-US" sz="2200" dirty="0">
              <a:solidFill>
                <a:srgbClr val="595959"/>
              </a:solidFill>
              <a:latin typeface="Avenir Next Medium"/>
            </a:endParaRPr>
          </a:p>
          <a:p>
            <a:r>
              <a:rPr lang="en-US" sz="2200">
                <a:solidFill>
                  <a:srgbClr val="595959"/>
                </a:solidFill>
                <a:latin typeface="Avenir Next Medium"/>
              </a:rPr>
              <a:t>There is also contact information in case employees have questions.</a:t>
            </a:r>
            <a:endParaRPr lang="en-US" sz="2200" dirty="0">
              <a:solidFill>
                <a:srgbClr val="595959"/>
              </a:solidFill>
              <a:latin typeface="Avenir Next Medium"/>
            </a:endParaRPr>
          </a:p>
          <a:p>
            <a:endParaRPr lang="en-US">
              <a:solidFill>
                <a:srgbClr val="000000"/>
              </a:solidFill>
              <a:latin typeface="Avenir Next Medium"/>
            </a:endParaRPr>
          </a:p>
        </p:txBody>
      </p:sp>
      <p:pic>
        <p:nvPicPr>
          <p:cNvPr id="3" name="Picture 2" descr="A blue sign with white text&#10;&#10;AI-generated content may be incorrect.">
            <a:extLst>
              <a:ext uri="{FF2B5EF4-FFF2-40B4-BE49-F238E27FC236}">
                <a16:creationId xmlns:a16="http://schemas.microsoft.com/office/drawing/2014/main" id="{E1DE601F-0DAB-FB8D-0F7F-E68023881571}"/>
              </a:ext>
            </a:extLst>
          </p:cNvPr>
          <p:cNvPicPr>
            <a:picLocks noChangeAspect="1"/>
          </p:cNvPicPr>
          <p:nvPr/>
        </p:nvPicPr>
        <p:blipFill>
          <a:blip r:embed="rId2"/>
          <a:stretch>
            <a:fillRect/>
          </a:stretch>
        </p:blipFill>
        <p:spPr>
          <a:xfrm>
            <a:off x="7717715" y="1483539"/>
            <a:ext cx="3499934" cy="4956372"/>
          </a:xfrm>
          <a:prstGeom prst="rect">
            <a:avLst/>
          </a:prstGeom>
        </p:spPr>
      </p:pic>
    </p:spTree>
    <p:extLst>
      <p:ext uri="{BB962C8B-B14F-4D97-AF65-F5344CB8AC3E}">
        <p14:creationId xmlns:p14="http://schemas.microsoft.com/office/powerpoint/2010/main" val="37278913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D63C9-46F2-7847-A10A-81B2897981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229CEE-ED7B-F637-333D-CFA290DA9411}"/>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C5A6186D-E5C5-7850-166D-F465687F27E8}"/>
              </a:ext>
            </a:extLst>
          </p:cNvPr>
          <p:cNvSpPr>
            <a:spLocks noGrp="1"/>
          </p:cNvSpPr>
          <p:nvPr>
            <p:ph idx="1"/>
          </p:nvPr>
        </p:nvSpPr>
        <p:spPr>
          <a:xfrm>
            <a:off x="938464" y="2331938"/>
            <a:ext cx="10299032" cy="3652810"/>
          </a:xfrm>
        </p:spPr>
        <p:txBody>
          <a:bodyPr vert="horz" lIns="91440" tIns="45720" rIns="91440" bIns="45720" rtlCol="0" anchor="ctr">
            <a:noAutofit/>
          </a:bodyPr>
          <a:lstStyle/>
          <a:p>
            <a:pPr marL="0" indent="0">
              <a:buNone/>
            </a:pPr>
            <a:endParaRPr lang="en-US" sz="2400"/>
          </a:p>
          <a:p>
            <a:r>
              <a:rPr lang="en-US" sz="2800">
                <a:latin typeface="Avenir Next Medium"/>
              </a:rPr>
              <a:t>An emergency buddy – </a:t>
            </a:r>
          </a:p>
          <a:p>
            <a:pPr lvl="1">
              <a:spcAft>
                <a:spcPts val="0"/>
              </a:spcAft>
              <a:buFont typeface="Courier New" pitchFamily="2" charset="2"/>
              <a:buChar char="o"/>
            </a:pPr>
            <a:r>
              <a:rPr lang="en-US" sz="2600">
                <a:latin typeface="Avenir Next"/>
              </a:rPr>
              <a:t>May be called something else, but the main goal is to ensure there is a trustworthy coworker for a neurodivergent employee in times of an emergency who can guide them during moments they are overwhelmed. </a:t>
            </a:r>
          </a:p>
          <a:p>
            <a:endParaRPr lang="en-US"/>
          </a:p>
          <a:p>
            <a:endParaRPr lang="en-US"/>
          </a:p>
        </p:txBody>
      </p:sp>
    </p:spTree>
    <p:extLst>
      <p:ext uri="{BB962C8B-B14F-4D97-AF65-F5344CB8AC3E}">
        <p14:creationId xmlns:p14="http://schemas.microsoft.com/office/powerpoint/2010/main" val="2408751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043D3-4343-64B4-D775-210D7013D0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923870-8077-3B2E-584E-2D0C16CA8CD5}"/>
              </a:ext>
            </a:extLst>
          </p:cNvPr>
          <p:cNvSpPr>
            <a:spLocks noGrp="1"/>
          </p:cNvSpPr>
          <p:nvPr>
            <p:ph type="title"/>
          </p:nvPr>
        </p:nvSpPr>
        <p:spPr>
          <a:xfrm>
            <a:off x="256032" y="1858617"/>
            <a:ext cx="2834640" cy="2377440"/>
          </a:xfrm>
        </p:spPr>
        <p:txBody>
          <a:bodyPr>
            <a:normAutofit/>
          </a:bodyPr>
          <a:lstStyle/>
          <a:p>
            <a:r>
              <a:rPr lang="en-US">
                <a:latin typeface="Avenir Next Demi Bold"/>
              </a:rPr>
              <a:t>ABOUT THE CONTENT</a:t>
            </a:r>
            <a:endParaRPr lang="en-US"/>
          </a:p>
        </p:txBody>
      </p:sp>
      <p:sp>
        <p:nvSpPr>
          <p:cNvPr id="3" name="Content Placeholder 2">
            <a:extLst>
              <a:ext uri="{FF2B5EF4-FFF2-40B4-BE49-F238E27FC236}">
                <a16:creationId xmlns:a16="http://schemas.microsoft.com/office/drawing/2014/main" id="{9A19590F-E400-7EA9-76AE-9D907A568DEE}"/>
              </a:ext>
            </a:extLst>
          </p:cNvPr>
          <p:cNvSpPr>
            <a:spLocks noGrp="1"/>
          </p:cNvSpPr>
          <p:nvPr>
            <p:ph idx="1"/>
          </p:nvPr>
        </p:nvSpPr>
        <p:spPr>
          <a:xfrm>
            <a:off x="3829277" y="302009"/>
            <a:ext cx="7747363" cy="6047276"/>
          </a:xfrm>
        </p:spPr>
        <p:txBody>
          <a:bodyPr>
            <a:normAutofit/>
          </a:bodyPr>
          <a:lstStyle/>
          <a:p>
            <a:pPr marL="0" indent="0">
              <a:buNone/>
            </a:pPr>
            <a:endParaRPr lang="en-US"/>
          </a:p>
          <a:p>
            <a:endParaRPr lang="en-US" b="1" i="1" dirty="0">
              <a:highlight>
                <a:srgbClr val="FFFF00"/>
              </a:highlight>
            </a:endParaRPr>
          </a:p>
          <a:p>
            <a:r>
              <a:rPr lang="en-US" sz="2400" dirty="0">
                <a:latin typeface="Avenir Next Demi Bold"/>
              </a:rPr>
              <a:t>Inclusivity is very important to us</a:t>
            </a:r>
          </a:p>
          <a:p>
            <a:r>
              <a:rPr lang="en-US" sz="2400" dirty="0">
                <a:latin typeface="Avenir Next Medium"/>
              </a:rPr>
              <a:t>This presentation is made with all needs in mind. We try to avoid using too many colors and pictures, and when we do, we describe them for low vision users</a:t>
            </a:r>
            <a:endParaRPr lang="en-US" dirty="0">
              <a:latin typeface="Avenir Next Medium"/>
            </a:endParaRPr>
          </a:p>
          <a:p>
            <a:r>
              <a:rPr lang="en-US" sz="2400" dirty="0">
                <a:latin typeface="Avenir Next Medium"/>
              </a:rPr>
              <a:t>Handouts are available on a shared drive, link will be posted in the chat</a:t>
            </a:r>
          </a:p>
        </p:txBody>
      </p:sp>
      <p:sp>
        <p:nvSpPr>
          <p:cNvPr id="4" name="Text Placeholder 3">
            <a:extLst>
              <a:ext uri="{FF2B5EF4-FFF2-40B4-BE49-F238E27FC236}">
                <a16:creationId xmlns:a16="http://schemas.microsoft.com/office/drawing/2014/main" id="{C4B4EC52-C3FC-FF5E-B542-D74B1CF31531}"/>
              </a:ext>
            </a:extLst>
          </p:cNvPr>
          <p:cNvSpPr>
            <a:spLocks noGrp="1"/>
          </p:cNvSpPr>
          <p:nvPr>
            <p:ph type="body" sz="half" idx="2"/>
          </p:nvPr>
        </p:nvSpPr>
        <p:spPr/>
        <p:txBody>
          <a:bodyPr/>
          <a:lstStyle/>
          <a:p>
            <a:endParaRPr lang="en-US"/>
          </a:p>
          <a:p>
            <a:endParaRPr lang="en-US"/>
          </a:p>
        </p:txBody>
      </p:sp>
    </p:spTree>
    <p:extLst>
      <p:ext uri="{BB962C8B-B14F-4D97-AF65-F5344CB8AC3E}">
        <p14:creationId xmlns:p14="http://schemas.microsoft.com/office/powerpoint/2010/main" val="2192831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347E3-BC10-83FA-5642-DD09C0250A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ADBC96-D89C-50EE-587C-39921BD34F3F}"/>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209E8B81-F5A4-E902-C4D2-82B6F691077B}"/>
              </a:ext>
            </a:extLst>
          </p:cNvPr>
          <p:cNvSpPr>
            <a:spLocks noGrp="1"/>
          </p:cNvSpPr>
          <p:nvPr>
            <p:ph idx="1"/>
          </p:nvPr>
        </p:nvSpPr>
        <p:spPr>
          <a:xfrm>
            <a:off x="818935" y="2704290"/>
            <a:ext cx="10299032" cy="3574301"/>
          </a:xfrm>
        </p:spPr>
        <p:txBody>
          <a:bodyPr vert="horz" lIns="91440" tIns="45720" rIns="91440" bIns="45720" rtlCol="0" anchor="ctr">
            <a:noAutofit/>
          </a:bodyPr>
          <a:lstStyle/>
          <a:p>
            <a:r>
              <a:rPr lang="en-US" sz="3000" dirty="0">
                <a:latin typeface="Avenir Next Medium"/>
              </a:rPr>
              <a:t>Proprioception: awareness of one's body</a:t>
            </a:r>
          </a:p>
          <a:p>
            <a:pPr lvl="1">
              <a:spcAft>
                <a:spcPts val="0"/>
              </a:spcAft>
              <a:buFont typeface="Courier New" pitchFamily="2" charset="2"/>
              <a:buChar char="o"/>
            </a:pPr>
            <a:r>
              <a:rPr lang="en-US" sz="2600" dirty="0">
                <a:latin typeface="Avenir Next"/>
              </a:rPr>
              <a:t>You should also consider an employee's proprioception as some neurotypes do not perceive themselves well, especially if they are hyper focused</a:t>
            </a:r>
          </a:p>
          <a:p>
            <a:pPr lvl="1">
              <a:spcAft>
                <a:spcPts val="0"/>
              </a:spcAft>
              <a:buFont typeface="Courier New" pitchFamily="2" charset="2"/>
              <a:buChar char="o"/>
            </a:pPr>
            <a:r>
              <a:rPr lang="en-US" sz="2600" dirty="0">
                <a:latin typeface="Avenir Next"/>
              </a:rPr>
              <a:t>They may work themselves too hard physically without even realizing until after a task is done </a:t>
            </a:r>
          </a:p>
          <a:p>
            <a:pPr marL="502920" lvl="1" indent="0">
              <a:spcAft>
                <a:spcPts val="0"/>
              </a:spcAft>
              <a:buNone/>
            </a:pPr>
            <a:endParaRPr lang="en-US" sz="2600" dirty="0">
              <a:latin typeface="Avenir Next"/>
            </a:endParaRPr>
          </a:p>
          <a:p>
            <a:endParaRPr lang="en-US" sz="3000">
              <a:latin typeface="Avenir Next Medium"/>
            </a:endParaRPr>
          </a:p>
          <a:p>
            <a:r>
              <a:rPr lang="en-US" sz="3000" dirty="0">
                <a:latin typeface="Avenir Next Medium"/>
              </a:rPr>
              <a:t>Be proactive with reminders of self – Todd reminds me a lot!</a:t>
            </a:r>
            <a:endParaRPr lang="en-US" sz="3000" dirty="0"/>
          </a:p>
          <a:p>
            <a:endParaRPr lang="en-US"/>
          </a:p>
          <a:p>
            <a:endParaRPr lang="en-US"/>
          </a:p>
        </p:txBody>
      </p:sp>
    </p:spTree>
    <p:extLst>
      <p:ext uri="{BB962C8B-B14F-4D97-AF65-F5344CB8AC3E}">
        <p14:creationId xmlns:p14="http://schemas.microsoft.com/office/powerpoint/2010/main" val="15003806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00374-CFB8-E6AD-746C-0F1E6F935005}"/>
              </a:ext>
            </a:extLst>
          </p:cNvPr>
          <p:cNvSpPr>
            <a:spLocks noGrp="1"/>
          </p:cNvSpPr>
          <p:nvPr>
            <p:ph type="title"/>
          </p:nvPr>
        </p:nvSpPr>
        <p:spPr/>
        <p:txBody>
          <a:bodyPr>
            <a:normAutofit/>
          </a:bodyPr>
          <a:lstStyle/>
          <a:p>
            <a:r>
              <a:rPr lang="en-US" b="0">
                <a:latin typeface="Avenir Next Demi Bold"/>
              </a:rPr>
              <a:t>TIME BUFFERED SCHEDULES</a:t>
            </a:r>
            <a:endParaRPr lang="en-US">
              <a:latin typeface="Avenir Next Demi Bold"/>
            </a:endParaRPr>
          </a:p>
        </p:txBody>
      </p:sp>
      <p:sp>
        <p:nvSpPr>
          <p:cNvPr id="3" name="Content Placeholder 2">
            <a:extLst>
              <a:ext uri="{FF2B5EF4-FFF2-40B4-BE49-F238E27FC236}">
                <a16:creationId xmlns:a16="http://schemas.microsoft.com/office/drawing/2014/main" id="{7FC79599-D3DA-9BD6-2C2F-FD48912F4689}"/>
              </a:ext>
            </a:extLst>
          </p:cNvPr>
          <p:cNvSpPr>
            <a:spLocks noGrp="1"/>
          </p:cNvSpPr>
          <p:nvPr>
            <p:ph idx="1"/>
          </p:nvPr>
        </p:nvSpPr>
        <p:spPr/>
        <p:txBody>
          <a:bodyPr/>
          <a:lstStyle/>
          <a:p>
            <a:r>
              <a:rPr lang="en-US" sz="2800" dirty="0">
                <a:latin typeface="Avenir Next Medium"/>
              </a:rPr>
              <a:t>Time-buffered schedules to allow for processing and reflection, for all neurotypes</a:t>
            </a:r>
          </a:p>
          <a:p>
            <a:r>
              <a:rPr lang="en-US" sz="2800" dirty="0">
                <a:latin typeface="Avenir Next Medium"/>
              </a:rPr>
              <a:t>Consider having breaks during long trainings, or breaks in video trainings</a:t>
            </a:r>
          </a:p>
          <a:p>
            <a:r>
              <a:rPr lang="en-US" sz="2800" dirty="0">
                <a:latin typeface="Avenir Next Medium"/>
              </a:rPr>
              <a:t>A 15-minute break for every 1-2 hours in-person or live. Be sure to break up with activities and discussions</a:t>
            </a:r>
            <a:endParaRPr lang="en-US" sz="2800" dirty="0"/>
          </a:p>
          <a:p>
            <a:endParaRPr lang="en-US"/>
          </a:p>
        </p:txBody>
      </p:sp>
    </p:spTree>
    <p:extLst>
      <p:ext uri="{BB962C8B-B14F-4D97-AF65-F5344CB8AC3E}">
        <p14:creationId xmlns:p14="http://schemas.microsoft.com/office/powerpoint/2010/main" val="13848933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9CC5E-6312-C98F-4E91-C7291A4792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B13DF5-02ED-B9EC-EA56-059794B0B083}"/>
              </a:ext>
            </a:extLst>
          </p:cNvPr>
          <p:cNvSpPr>
            <a:spLocks noGrp="1"/>
          </p:cNvSpPr>
          <p:nvPr>
            <p:ph type="title"/>
          </p:nvPr>
        </p:nvSpPr>
        <p:spPr/>
        <p:txBody>
          <a:bodyPr>
            <a:normAutofit/>
          </a:bodyPr>
          <a:lstStyle/>
          <a:p>
            <a:r>
              <a:rPr lang="en-US" b="0">
                <a:latin typeface="Avenir Next Demi Bold"/>
              </a:rPr>
              <a:t>TIME BUFFERED SCHEDULES</a:t>
            </a:r>
            <a:endParaRPr lang="en-US">
              <a:latin typeface="Avenir Next Demi Bold"/>
            </a:endParaRPr>
          </a:p>
        </p:txBody>
      </p:sp>
      <p:sp>
        <p:nvSpPr>
          <p:cNvPr id="3" name="Content Placeholder 2">
            <a:extLst>
              <a:ext uri="{FF2B5EF4-FFF2-40B4-BE49-F238E27FC236}">
                <a16:creationId xmlns:a16="http://schemas.microsoft.com/office/drawing/2014/main" id="{9440C52F-D2E4-E373-20FA-FA754EFAE8A1}"/>
              </a:ext>
            </a:extLst>
          </p:cNvPr>
          <p:cNvSpPr>
            <a:spLocks noGrp="1"/>
          </p:cNvSpPr>
          <p:nvPr>
            <p:ph idx="1"/>
          </p:nvPr>
        </p:nvSpPr>
        <p:spPr/>
        <p:txBody>
          <a:bodyPr/>
          <a:lstStyle/>
          <a:p>
            <a:pPr marL="0" indent="0">
              <a:buNone/>
            </a:pPr>
            <a:endParaRPr lang="en-US" sz="2800" dirty="0">
              <a:latin typeface="Avenir Next Medium"/>
            </a:endParaRPr>
          </a:p>
          <a:p>
            <a:r>
              <a:rPr lang="en-US" sz="2800" dirty="0">
                <a:latin typeface="Avenir Next Medium"/>
              </a:rPr>
              <a:t>An example for a live day training may look like:</a:t>
            </a:r>
            <a:endParaRPr lang="en-US" sz="2800" dirty="0"/>
          </a:p>
          <a:p>
            <a:r>
              <a:rPr lang="en-US" sz="2800" dirty="0">
                <a:latin typeface="Avenir Next Medium"/>
              </a:rPr>
              <a:t>9:30-11:00am Training with 2 breakouts</a:t>
            </a:r>
            <a:endParaRPr lang="en-US" sz="2800" dirty="0"/>
          </a:p>
          <a:p>
            <a:r>
              <a:rPr lang="en-US" sz="2800" dirty="0">
                <a:latin typeface="Avenir Next Medium"/>
              </a:rPr>
              <a:t>11:00-11:15am Break</a:t>
            </a:r>
          </a:p>
          <a:p>
            <a:r>
              <a:rPr lang="en-US" sz="2800" dirty="0">
                <a:latin typeface="Avenir Next Medium"/>
              </a:rPr>
              <a:t>11:15-12:30pm Training with 1 activity</a:t>
            </a:r>
            <a:endParaRPr lang="en-US" sz="2800" dirty="0"/>
          </a:p>
          <a:p>
            <a:r>
              <a:rPr lang="en-US" sz="2800" dirty="0">
                <a:latin typeface="Avenir Next Medium"/>
              </a:rPr>
              <a:t>12:30-1:30pm Lunch</a:t>
            </a:r>
            <a:endParaRPr lang="en-US" sz="2800" dirty="0"/>
          </a:p>
          <a:p>
            <a:r>
              <a:rPr lang="en-US" sz="2800" dirty="0">
                <a:latin typeface="Avenir Next Medium"/>
              </a:rPr>
              <a:t>1:30-3:00pm Training with 2 breakouts</a:t>
            </a:r>
            <a:endParaRPr lang="en-US" sz="2800" dirty="0"/>
          </a:p>
          <a:p>
            <a:endParaRPr lang="en-US" sz="2800" dirty="0"/>
          </a:p>
          <a:p>
            <a:endParaRPr lang="en-US" sz="2800" dirty="0"/>
          </a:p>
        </p:txBody>
      </p:sp>
    </p:spTree>
    <p:extLst>
      <p:ext uri="{BB962C8B-B14F-4D97-AF65-F5344CB8AC3E}">
        <p14:creationId xmlns:p14="http://schemas.microsoft.com/office/powerpoint/2010/main" val="27828842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08384-5BAD-1D69-91DF-9055ED5E88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8F5F05-7BF1-28FD-3808-EC794253B147}"/>
              </a:ext>
            </a:extLst>
          </p:cNvPr>
          <p:cNvSpPr>
            <a:spLocks noGrp="1"/>
          </p:cNvSpPr>
          <p:nvPr>
            <p:ph type="title"/>
          </p:nvPr>
        </p:nvSpPr>
        <p:spPr/>
        <p:txBody>
          <a:bodyPr>
            <a:normAutofit/>
          </a:bodyPr>
          <a:lstStyle/>
          <a:p>
            <a:r>
              <a:rPr lang="en-US" b="0">
                <a:latin typeface="Avenir Next Demi Bold"/>
              </a:rPr>
              <a:t>TIME BUFFERED SCHEDULES</a:t>
            </a:r>
            <a:endParaRPr lang="en-US">
              <a:latin typeface="Avenir Next Demi Bold"/>
            </a:endParaRPr>
          </a:p>
        </p:txBody>
      </p:sp>
      <p:sp>
        <p:nvSpPr>
          <p:cNvPr id="3" name="Content Placeholder 2">
            <a:extLst>
              <a:ext uri="{FF2B5EF4-FFF2-40B4-BE49-F238E27FC236}">
                <a16:creationId xmlns:a16="http://schemas.microsoft.com/office/drawing/2014/main" id="{91C26DF4-00DF-F108-A375-16E78B8A7849}"/>
              </a:ext>
            </a:extLst>
          </p:cNvPr>
          <p:cNvSpPr>
            <a:spLocks noGrp="1"/>
          </p:cNvSpPr>
          <p:nvPr>
            <p:ph idx="1"/>
          </p:nvPr>
        </p:nvSpPr>
        <p:spPr/>
        <p:txBody>
          <a:bodyPr>
            <a:normAutofit lnSpcReduction="10000"/>
          </a:bodyPr>
          <a:lstStyle/>
          <a:p>
            <a:pPr marL="0" indent="0">
              <a:buNone/>
            </a:pPr>
            <a:endParaRPr lang="en-US" sz="2800" dirty="0">
              <a:latin typeface="Avenir Next Medium"/>
            </a:endParaRPr>
          </a:p>
          <a:p>
            <a:r>
              <a:rPr lang="en-US" sz="2800" dirty="0">
                <a:latin typeface="Avenir Next Medium"/>
              </a:rPr>
              <a:t>What if you wanted to take that same roughly 6-hour training, and record it? In other words, make it on-demand/ accessible at any time. </a:t>
            </a:r>
            <a:endParaRPr lang="en-US" sz="2800" dirty="0"/>
          </a:p>
          <a:p>
            <a:r>
              <a:rPr lang="en-US" sz="2800" dirty="0">
                <a:latin typeface="Avenir Next Medium"/>
              </a:rPr>
              <a:t>That may look like:</a:t>
            </a:r>
            <a:endParaRPr lang="en-US" sz="2800" dirty="0"/>
          </a:p>
          <a:p>
            <a:r>
              <a:rPr lang="en-US" sz="2800" dirty="0">
                <a:latin typeface="Avenir Next Medium"/>
              </a:rPr>
              <a:t>15-30 minute videos, with questions in between would be best.</a:t>
            </a:r>
            <a:endParaRPr lang="en-US" sz="2800" dirty="0"/>
          </a:p>
          <a:p>
            <a:r>
              <a:rPr lang="en-US" sz="2800" dirty="0">
                <a:latin typeface="Avenir Next Medium"/>
              </a:rPr>
              <a:t>Understandably that is a lot of editing so breaking it up into hour long videos is good if there is a way for learners to pause and return to the content</a:t>
            </a:r>
            <a:endParaRPr lang="en-US" sz="2800" dirty="0"/>
          </a:p>
        </p:txBody>
      </p:sp>
    </p:spTree>
    <p:extLst>
      <p:ext uri="{BB962C8B-B14F-4D97-AF65-F5344CB8AC3E}">
        <p14:creationId xmlns:p14="http://schemas.microsoft.com/office/powerpoint/2010/main" val="601201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EFC38-BFD7-BA08-5A7A-B9482FFB55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7C91EF-5920-E6FC-7990-BD19DD603CEA}"/>
              </a:ext>
            </a:extLst>
          </p:cNvPr>
          <p:cNvSpPr>
            <a:spLocks noGrp="1"/>
          </p:cNvSpPr>
          <p:nvPr>
            <p:ph type="title"/>
          </p:nvPr>
        </p:nvSpPr>
        <p:spPr/>
        <p:txBody>
          <a:bodyPr>
            <a:normAutofit/>
          </a:bodyPr>
          <a:lstStyle/>
          <a:p>
            <a:r>
              <a:rPr lang="en-US" b="0">
                <a:latin typeface="Avenir Next Demi Bold"/>
              </a:rPr>
              <a:t>MEMORY CAPACITY</a:t>
            </a:r>
          </a:p>
        </p:txBody>
      </p:sp>
      <p:sp>
        <p:nvSpPr>
          <p:cNvPr id="3" name="Content Placeholder 2">
            <a:extLst>
              <a:ext uri="{FF2B5EF4-FFF2-40B4-BE49-F238E27FC236}">
                <a16:creationId xmlns:a16="http://schemas.microsoft.com/office/drawing/2014/main" id="{3EE0FC9C-C6B5-76DA-75A8-78572300165D}"/>
              </a:ext>
            </a:extLst>
          </p:cNvPr>
          <p:cNvSpPr>
            <a:spLocks noGrp="1"/>
          </p:cNvSpPr>
          <p:nvPr>
            <p:ph idx="1"/>
          </p:nvPr>
        </p:nvSpPr>
        <p:spPr/>
        <p:txBody>
          <a:bodyPr/>
          <a:lstStyle/>
          <a:p>
            <a:r>
              <a:rPr lang="en-US" sz="2800">
                <a:latin typeface="Avenir Next Medium"/>
              </a:rPr>
              <a:t>Even after all you can do to make a training, consider everyone's' memory capacity</a:t>
            </a:r>
            <a:endParaRPr lang="en-US" sz="2800"/>
          </a:p>
          <a:p>
            <a:r>
              <a:rPr lang="en-US" sz="2800">
                <a:latin typeface="Avenir Next Medium"/>
              </a:rPr>
              <a:t>On average, it is estimated 50% of what is learned, is immediately forgotten </a:t>
            </a:r>
            <a:endParaRPr lang="en-US" sz="2800"/>
          </a:p>
          <a:p>
            <a:r>
              <a:rPr lang="en-US" sz="2800">
                <a:latin typeface="Avenir Next Medium"/>
              </a:rPr>
              <a:t>Spaced Learning helps retain what is taught</a:t>
            </a:r>
            <a:endParaRPr lang="en-US" sz="2800"/>
          </a:p>
          <a:p>
            <a:endParaRPr lang="en-US"/>
          </a:p>
        </p:txBody>
      </p:sp>
    </p:spTree>
    <p:extLst>
      <p:ext uri="{BB962C8B-B14F-4D97-AF65-F5344CB8AC3E}">
        <p14:creationId xmlns:p14="http://schemas.microsoft.com/office/powerpoint/2010/main" val="28846627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0F14E-4D5A-5261-C914-605A4714A8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661A5F-F351-2197-176E-F1BFF3DEB739}"/>
              </a:ext>
            </a:extLst>
          </p:cNvPr>
          <p:cNvSpPr>
            <a:spLocks noGrp="1"/>
          </p:cNvSpPr>
          <p:nvPr>
            <p:ph type="title"/>
          </p:nvPr>
        </p:nvSpPr>
        <p:spPr/>
        <p:txBody>
          <a:bodyPr>
            <a:normAutofit/>
          </a:bodyPr>
          <a:lstStyle/>
          <a:p>
            <a:r>
              <a:rPr lang="en-US" b="0">
                <a:latin typeface="Avenir Next Demi Bold"/>
              </a:rPr>
              <a:t>MEMORY CAPACITY</a:t>
            </a:r>
          </a:p>
        </p:txBody>
      </p:sp>
      <p:sp>
        <p:nvSpPr>
          <p:cNvPr id="3" name="Content Placeholder 2">
            <a:extLst>
              <a:ext uri="{FF2B5EF4-FFF2-40B4-BE49-F238E27FC236}">
                <a16:creationId xmlns:a16="http://schemas.microsoft.com/office/drawing/2014/main" id="{508A2132-5F7F-B03D-3665-DDCD3F9283D6}"/>
              </a:ext>
            </a:extLst>
          </p:cNvPr>
          <p:cNvSpPr>
            <a:spLocks noGrp="1"/>
          </p:cNvSpPr>
          <p:nvPr>
            <p:ph idx="1"/>
          </p:nvPr>
        </p:nvSpPr>
        <p:spPr/>
        <p:txBody>
          <a:bodyPr/>
          <a:lstStyle/>
          <a:p>
            <a:endParaRPr lang="en-US"/>
          </a:p>
          <a:p>
            <a:endParaRPr lang="en-US"/>
          </a:p>
        </p:txBody>
      </p:sp>
      <p:pic>
        <p:nvPicPr>
          <p:cNvPr id="5" name="Picture 4">
            <a:extLst>
              <a:ext uri="{FF2B5EF4-FFF2-40B4-BE49-F238E27FC236}">
                <a16:creationId xmlns:a16="http://schemas.microsoft.com/office/drawing/2014/main" id="{34791A8F-0512-D1BC-591A-DA7D7DC6BACD}"/>
              </a:ext>
            </a:extLst>
          </p:cNvPr>
          <p:cNvPicPr>
            <a:picLocks noChangeAspect="1"/>
          </p:cNvPicPr>
          <p:nvPr/>
        </p:nvPicPr>
        <p:blipFill>
          <a:blip r:embed="rId2"/>
          <a:stretch>
            <a:fillRect/>
          </a:stretch>
        </p:blipFill>
        <p:spPr>
          <a:xfrm>
            <a:off x="1578147" y="1711476"/>
            <a:ext cx="8146707" cy="4602239"/>
          </a:xfrm>
          <a:prstGeom prst="rect">
            <a:avLst/>
          </a:prstGeom>
        </p:spPr>
      </p:pic>
    </p:spTree>
    <p:extLst>
      <p:ext uri="{BB962C8B-B14F-4D97-AF65-F5344CB8AC3E}">
        <p14:creationId xmlns:p14="http://schemas.microsoft.com/office/powerpoint/2010/main" val="39039235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DA4EC-2E42-A0E8-FDEC-392F1199EDDB}"/>
              </a:ext>
            </a:extLst>
          </p:cNvPr>
          <p:cNvSpPr>
            <a:spLocks noGrp="1"/>
          </p:cNvSpPr>
          <p:nvPr>
            <p:ph type="title"/>
          </p:nvPr>
        </p:nvSpPr>
        <p:spPr/>
        <p:txBody>
          <a:bodyPr/>
          <a:lstStyle/>
          <a:p>
            <a:r>
              <a:rPr lang="en-US">
                <a:latin typeface="Avenir Next Demi Bold"/>
              </a:rPr>
              <a:t>TRAINING LOCATION</a:t>
            </a:r>
            <a:endParaRPr lang="en-US"/>
          </a:p>
        </p:txBody>
      </p:sp>
      <p:sp>
        <p:nvSpPr>
          <p:cNvPr id="3" name="Content Placeholder 2">
            <a:extLst>
              <a:ext uri="{FF2B5EF4-FFF2-40B4-BE49-F238E27FC236}">
                <a16:creationId xmlns:a16="http://schemas.microsoft.com/office/drawing/2014/main" id="{1AF46300-3E89-73C5-B3C8-FC6888E155E5}"/>
              </a:ext>
            </a:extLst>
          </p:cNvPr>
          <p:cNvSpPr>
            <a:spLocks noGrp="1"/>
          </p:cNvSpPr>
          <p:nvPr>
            <p:ph idx="1"/>
          </p:nvPr>
        </p:nvSpPr>
        <p:spPr/>
        <p:txBody>
          <a:bodyPr/>
          <a:lstStyle/>
          <a:p>
            <a:r>
              <a:rPr lang="en-US" sz="2400">
                <a:latin typeface="Avenir Next Medium"/>
              </a:rPr>
              <a:t>There is evidence showing that information retention for all neurotypes is also affected by location</a:t>
            </a:r>
          </a:p>
          <a:p>
            <a:r>
              <a:rPr lang="en-US" sz="2400">
                <a:latin typeface="Avenir Next Medium"/>
              </a:rPr>
              <a:t>Employees are more likely to remember information in the spot they learned that information</a:t>
            </a:r>
          </a:p>
          <a:p>
            <a:r>
              <a:rPr lang="en-US" sz="2400">
                <a:latin typeface="Avenir Next Medium"/>
              </a:rPr>
              <a:t>This means that procedures should be taught in the spot they will be used</a:t>
            </a:r>
          </a:p>
        </p:txBody>
      </p:sp>
    </p:spTree>
    <p:extLst>
      <p:ext uri="{BB962C8B-B14F-4D97-AF65-F5344CB8AC3E}">
        <p14:creationId xmlns:p14="http://schemas.microsoft.com/office/powerpoint/2010/main" val="22429408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0626F-C531-CA6A-D3EF-4D5615E15B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788E6D-DCB0-D367-0997-76681D91CA60}"/>
              </a:ext>
            </a:extLst>
          </p:cNvPr>
          <p:cNvSpPr>
            <a:spLocks noGrp="1"/>
          </p:cNvSpPr>
          <p:nvPr>
            <p:ph type="title"/>
          </p:nvPr>
        </p:nvSpPr>
        <p:spPr/>
        <p:txBody>
          <a:bodyPr/>
          <a:lstStyle/>
          <a:p>
            <a:r>
              <a:rPr lang="en-US">
                <a:latin typeface="Avenir Next Demi Bold"/>
              </a:rPr>
              <a:t>WHAT CAN YOU APPLY TO YOUR TRAININGS?</a:t>
            </a:r>
            <a:endParaRPr lang="en-US"/>
          </a:p>
        </p:txBody>
      </p:sp>
      <p:sp>
        <p:nvSpPr>
          <p:cNvPr id="3" name="Content Placeholder 2">
            <a:extLst>
              <a:ext uri="{FF2B5EF4-FFF2-40B4-BE49-F238E27FC236}">
                <a16:creationId xmlns:a16="http://schemas.microsoft.com/office/drawing/2014/main" id="{68516240-9DF5-8818-C6A3-D7FAA28DED8A}"/>
              </a:ext>
            </a:extLst>
          </p:cNvPr>
          <p:cNvSpPr>
            <a:spLocks noGrp="1"/>
          </p:cNvSpPr>
          <p:nvPr>
            <p:ph idx="1"/>
          </p:nvPr>
        </p:nvSpPr>
        <p:spPr/>
        <p:txBody>
          <a:bodyPr/>
          <a:lstStyle/>
          <a:p>
            <a:r>
              <a:rPr lang="en-US" sz="2800">
                <a:latin typeface="Avenir Next Medium"/>
              </a:rPr>
              <a:t>How can you improve your safety training?</a:t>
            </a:r>
          </a:p>
          <a:p>
            <a:r>
              <a:rPr lang="en-US" sz="2800">
                <a:latin typeface="Avenir Next Medium"/>
              </a:rPr>
              <a:t>We created a checklist for you to discuss with your employees and apply to your trainings.</a:t>
            </a:r>
            <a:endParaRPr lang="en-US" sz="2800"/>
          </a:p>
        </p:txBody>
      </p:sp>
    </p:spTree>
    <p:extLst>
      <p:ext uri="{BB962C8B-B14F-4D97-AF65-F5344CB8AC3E}">
        <p14:creationId xmlns:p14="http://schemas.microsoft.com/office/powerpoint/2010/main" val="22525017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6DB68-B5C3-0838-17E5-0B1DE188CB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E40F23-B291-49C7-5323-F3BE85D11BB1}"/>
              </a:ext>
            </a:extLst>
          </p:cNvPr>
          <p:cNvSpPr>
            <a:spLocks noGrp="1"/>
          </p:cNvSpPr>
          <p:nvPr>
            <p:ph type="title"/>
          </p:nvPr>
        </p:nvSpPr>
        <p:spPr/>
        <p:txBody>
          <a:bodyPr/>
          <a:lstStyle/>
          <a:p>
            <a:r>
              <a:rPr lang="en-US">
                <a:latin typeface="Avenir Next Demi Bold"/>
              </a:rPr>
              <a:t>WHAT CAN YOU APPLY TO YOUR TRAININGS?</a:t>
            </a:r>
            <a:endParaRPr lang="en-US"/>
          </a:p>
        </p:txBody>
      </p:sp>
      <p:sp>
        <p:nvSpPr>
          <p:cNvPr id="3" name="Content Placeholder 2">
            <a:extLst>
              <a:ext uri="{FF2B5EF4-FFF2-40B4-BE49-F238E27FC236}">
                <a16:creationId xmlns:a16="http://schemas.microsoft.com/office/drawing/2014/main" id="{170E23EF-1B5D-3A8E-B342-8ADBD9599160}"/>
              </a:ext>
            </a:extLst>
          </p:cNvPr>
          <p:cNvSpPr>
            <a:spLocks noGrp="1"/>
          </p:cNvSpPr>
          <p:nvPr>
            <p:ph idx="1"/>
          </p:nvPr>
        </p:nvSpPr>
        <p:spPr/>
        <p:txBody>
          <a:bodyPr/>
          <a:lstStyle/>
          <a:p>
            <a:pPr marL="0" indent="0">
              <a:buNone/>
            </a:pPr>
            <a:endParaRPr lang="en-US" sz="2800">
              <a:latin typeface="Avenir Next Medium"/>
            </a:endParaRPr>
          </a:p>
          <a:p>
            <a:r>
              <a:rPr lang="en-US" sz="2800">
                <a:latin typeface="Avenir Next Medium"/>
              </a:rPr>
              <a:t>Is there anything specific from this training that would be beneficial for your safety trainings?</a:t>
            </a:r>
            <a:endParaRPr lang="en-US" sz="2400"/>
          </a:p>
        </p:txBody>
      </p:sp>
    </p:spTree>
    <p:extLst>
      <p:ext uri="{BB962C8B-B14F-4D97-AF65-F5344CB8AC3E}">
        <p14:creationId xmlns:p14="http://schemas.microsoft.com/office/powerpoint/2010/main" val="26766563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a:xfrm>
            <a:off x="1512000" y="492508"/>
            <a:ext cx="10168179" cy="704963"/>
          </a:xfrm>
        </p:spPr>
        <p:txBody>
          <a:bodyPr/>
          <a:lstStyle/>
          <a:p>
            <a:r>
              <a:rPr lang="en-US" dirty="0"/>
              <a:t>SUMMARY</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842480" y="2639706"/>
            <a:ext cx="10531011" cy="3170327"/>
          </a:xfrm>
        </p:spPr>
        <p:txBody>
          <a:bodyPr>
            <a:noAutofit/>
          </a:bodyPr>
          <a:lstStyle/>
          <a:p>
            <a:pPr marL="88900" marR="120015">
              <a:spcBef>
                <a:spcPts val="0"/>
              </a:spcBef>
              <a:spcAft>
                <a:spcPts val="0"/>
              </a:spcAft>
            </a:pPr>
            <a:r>
              <a:rPr lang="en-US" sz="2400" b="1" dirty="0">
                <a:effectLst/>
                <a:latin typeface="+mn-lt"/>
                <a:ea typeface="Times New Roman" panose="02020603050405020304" pitchFamily="18" charset="0"/>
              </a:rPr>
              <a:t>Where</a:t>
            </a:r>
            <a:r>
              <a:rPr lang="en-US" sz="2400" b="1" spc="-25" dirty="0">
                <a:effectLst/>
                <a:latin typeface="+mn-lt"/>
                <a:ea typeface="Times New Roman" panose="02020603050405020304" pitchFamily="18" charset="0"/>
              </a:rPr>
              <a:t> </a:t>
            </a:r>
            <a:r>
              <a:rPr lang="en-US" sz="2400" b="1" dirty="0">
                <a:effectLst/>
                <a:latin typeface="+mn-lt"/>
                <a:ea typeface="Times New Roman" panose="02020603050405020304" pitchFamily="18" charset="0"/>
              </a:rPr>
              <a:t>can</a:t>
            </a:r>
            <a:r>
              <a:rPr lang="en-US" sz="2400" b="1" spc="-10" dirty="0">
                <a:effectLst/>
                <a:latin typeface="+mn-lt"/>
                <a:ea typeface="Times New Roman" panose="02020603050405020304" pitchFamily="18" charset="0"/>
              </a:rPr>
              <a:t> </a:t>
            </a:r>
            <a:r>
              <a:rPr lang="en-US" sz="2400" b="1" dirty="0">
                <a:effectLst/>
                <a:latin typeface="+mn-lt"/>
                <a:ea typeface="Times New Roman" panose="02020603050405020304" pitchFamily="18" charset="0"/>
              </a:rPr>
              <a:t>I</a:t>
            </a:r>
            <a:r>
              <a:rPr lang="en-US" sz="2400" b="1" spc="-15" dirty="0">
                <a:effectLst/>
                <a:latin typeface="+mn-lt"/>
                <a:ea typeface="Times New Roman" panose="02020603050405020304" pitchFamily="18" charset="0"/>
              </a:rPr>
              <a:t> </a:t>
            </a:r>
            <a:r>
              <a:rPr lang="en-US" sz="2400" b="1" dirty="0">
                <a:effectLst/>
                <a:latin typeface="+mn-lt"/>
                <a:ea typeface="Times New Roman" panose="02020603050405020304" pitchFamily="18" charset="0"/>
              </a:rPr>
              <a:t>get</a:t>
            </a:r>
            <a:r>
              <a:rPr lang="en-US" sz="2400" b="1" spc="-10" dirty="0">
                <a:effectLst/>
                <a:latin typeface="+mn-lt"/>
                <a:ea typeface="Times New Roman" panose="02020603050405020304" pitchFamily="18" charset="0"/>
              </a:rPr>
              <a:t> </a:t>
            </a:r>
            <a:r>
              <a:rPr lang="en-US" sz="2400" b="1" dirty="0">
                <a:effectLst/>
                <a:latin typeface="+mn-lt"/>
                <a:ea typeface="Times New Roman" panose="02020603050405020304" pitchFamily="18" charset="0"/>
              </a:rPr>
              <a:t>hazard</a:t>
            </a:r>
            <a:r>
              <a:rPr lang="en-US" sz="2400" b="1" spc="-5" dirty="0">
                <a:effectLst/>
                <a:latin typeface="+mn-lt"/>
                <a:ea typeface="Times New Roman" panose="02020603050405020304" pitchFamily="18" charset="0"/>
              </a:rPr>
              <a:t> </a:t>
            </a:r>
            <a:r>
              <a:rPr lang="en-US" sz="2400" b="1" dirty="0">
                <a:effectLst/>
                <a:latin typeface="+mn-lt"/>
                <a:ea typeface="Times New Roman" panose="02020603050405020304" pitchFamily="18" charset="0"/>
              </a:rPr>
              <a:t>information?</a:t>
            </a:r>
            <a:r>
              <a:rPr lang="en-US" sz="2400" b="1" spc="25" dirty="0">
                <a:effectLst/>
                <a:latin typeface="+mn-lt"/>
                <a:ea typeface="Times New Roman" panose="02020603050405020304" pitchFamily="18" charset="0"/>
              </a:rPr>
              <a:t> </a:t>
            </a:r>
          </a:p>
          <a:p>
            <a:pPr marL="0" marR="120015" indent="0">
              <a:spcBef>
                <a:spcPts val="0"/>
              </a:spcBef>
              <a:spcAft>
                <a:spcPts val="0"/>
              </a:spcAft>
              <a:buNone/>
            </a:pPr>
            <a:endParaRPr lang="en-US" sz="2400" b="1" spc="25" dirty="0">
              <a:effectLst/>
              <a:latin typeface="+mn-lt"/>
              <a:ea typeface="Times New Roman" panose="02020603050405020304" pitchFamily="18" charset="0"/>
            </a:endParaRPr>
          </a:p>
          <a:p>
            <a:pPr marL="88900" marR="120015">
              <a:spcBef>
                <a:spcPts val="0"/>
              </a:spcBef>
              <a:spcAft>
                <a:spcPts val="0"/>
              </a:spcAft>
            </a:pPr>
            <a:r>
              <a:rPr lang="en-US" sz="2400" dirty="0">
                <a:effectLst/>
                <a:latin typeface="+mn-lt"/>
                <a:ea typeface="Times New Roman" panose="02020603050405020304" pitchFamily="18" charset="0"/>
              </a:rPr>
              <a:t>Employees have the “Right to Know”</a:t>
            </a:r>
          </a:p>
          <a:p>
            <a:pPr marL="88900" marR="120015">
              <a:spcBef>
                <a:spcPts val="0"/>
              </a:spcBef>
              <a:spcAft>
                <a:spcPts val="0"/>
              </a:spcAft>
            </a:pPr>
            <a:r>
              <a:rPr lang="en-US" sz="2400" dirty="0">
                <a:effectLst/>
                <a:latin typeface="+mn-lt"/>
                <a:ea typeface="Times New Roman" panose="02020603050405020304" pitchFamily="18" charset="0"/>
              </a:rPr>
              <a:t>Workers</a:t>
            </a:r>
            <a:r>
              <a:rPr lang="en-US" sz="2400" spc="-20" dirty="0">
                <a:effectLst/>
                <a:latin typeface="+mn-lt"/>
                <a:ea typeface="Times New Roman" panose="02020603050405020304" pitchFamily="18" charset="0"/>
              </a:rPr>
              <a:t> </a:t>
            </a:r>
            <a:r>
              <a:rPr lang="en-US" sz="2400" dirty="0">
                <a:effectLst/>
                <a:latin typeface="+mn-lt"/>
                <a:ea typeface="Times New Roman" panose="02020603050405020304" pitchFamily="18" charset="0"/>
              </a:rPr>
              <a:t>should demonstrate</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that</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they</a:t>
            </a:r>
            <a:r>
              <a:rPr lang="en-US" sz="2400" spc="-15" dirty="0">
                <a:effectLst/>
                <a:latin typeface="+mn-lt"/>
                <a:ea typeface="Times New Roman" panose="02020603050405020304" pitchFamily="18" charset="0"/>
              </a:rPr>
              <a:t> </a:t>
            </a:r>
            <a:r>
              <a:rPr lang="en-US" sz="2400" dirty="0">
                <a:effectLst/>
                <a:latin typeface="+mn-lt"/>
                <a:ea typeface="Times New Roman" panose="02020603050405020304" pitchFamily="18" charset="0"/>
              </a:rPr>
              <a:t>know</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how</a:t>
            </a:r>
            <a:r>
              <a:rPr lang="en-US" sz="2400" spc="-285" dirty="0">
                <a:effectLst/>
                <a:latin typeface="+mn-lt"/>
                <a:ea typeface="Times New Roman" panose="02020603050405020304" pitchFamily="18" charset="0"/>
              </a:rPr>
              <a:t> </a:t>
            </a:r>
            <a:r>
              <a:rPr lang="en-US" sz="2400" dirty="0">
                <a:effectLst/>
                <a:latin typeface="+mn-lt"/>
                <a:ea typeface="Times New Roman" panose="02020603050405020304" pitchFamily="18" charset="0"/>
              </a:rPr>
              <a:t>to get the information provided by the labels and SDS </a:t>
            </a:r>
          </a:p>
          <a:p>
            <a:pPr marL="88900" marR="120015">
              <a:spcBef>
                <a:spcPts val="0"/>
              </a:spcBef>
              <a:spcAft>
                <a:spcPts val="0"/>
              </a:spcAft>
            </a:pPr>
            <a:r>
              <a:rPr lang="en-US" sz="2400" dirty="0">
                <a:effectLst/>
                <a:latin typeface="+mn-lt"/>
                <a:ea typeface="Times New Roman" panose="02020603050405020304" pitchFamily="18" charset="0"/>
              </a:rPr>
              <a:t>They should know about the</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supplier</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and workplace</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labels and</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other ways used</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to identify the</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products and</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what</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these labels mean </a:t>
            </a:r>
          </a:p>
          <a:p>
            <a:pPr marL="88900" marR="120015">
              <a:spcBef>
                <a:spcPts val="0"/>
              </a:spcBef>
              <a:spcAft>
                <a:spcPts val="0"/>
              </a:spcAft>
            </a:pPr>
            <a:r>
              <a:rPr lang="en-US" sz="2400" dirty="0">
                <a:effectLst/>
                <a:latin typeface="+mn-lt"/>
                <a:ea typeface="Times New Roman" panose="02020603050405020304" pitchFamily="18" charset="0"/>
              </a:rPr>
              <a:t>They</a:t>
            </a:r>
            <a:r>
              <a:rPr lang="en-US" sz="2400" spc="15" dirty="0">
                <a:effectLst/>
                <a:latin typeface="+mn-lt"/>
                <a:ea typeface="Times New Roman" panose="02020603050405020304" pitchFamily="18" charset="0"/>
              </a:rPr>
              <a:t> </a:t>
            </a:r>
            <a:r>
              <a:rPr lang="en-US" sz="2400" dirty="0">
                <a:effectLst/>
                <a:latin typeface="+mn-lt"/>
                <a:ea typeface="Times New Roman" panose="02020603050405020304" pitchFamily="18" charset="0"/>
              </a:rPr>
              <a:t>must</a:t>
            </a:r>
            <a:r>
              <a:rPr lang="en-US" sz="2400" spc="15" dirty="0">
                <a:effectLst/>
                <a:latin typeface="+mn-lt"/>
                <a:ea typeface="Times New Roman" panose="02020603050405020304" pitchFamily="18" charset="0"/>
              </a:rPr>
              <a:t> </a:t>
            </a:r>
            <a:r>
              <a:rPr lang="en-US" sz="2400" dirty="0">
                <a:effectLst/>
                <a:latin typeface="+mn-lt"/>
                <a:ea typeface="Times New Roman" panose="02020603050405020304" pitchFamily="18" charset="0"/>
              </a:rPr>
              <a:t>also know</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how</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to</a:t>
            </a:r>
            <a:r>
              <a:rPr lang="en-US" sz="2400" spc="15" dirty="0">
                <a:effectLst/>
                <a:latin typeface="+mn-lt"/>
                <a:ea typeface="Times New Roman" panose="02020603050405020304" pitchFamily="18" charset="0"/>
              </a:rPr>
              <a:t> </a:t>
            </a:r>
            <a:r>
              <a:rPr lang="en-US" sz="2400" dirty="0">
                <a:effectLst/>
                <a:latin typeface="+mn-lt"/>
                <a:ea typeface="Times New Roman" panose="02020603050405020304" pitchFamily="18" charset="0"/>
              </a:rPr>
              <a:t>get</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the</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SDS (either</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by</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the binder</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location or by accessing a computer) so that they have a way to obtain information</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significant to his or her health and safety</a:t>
            </a:r>
          </a:p>
          <a:p>
            <a:pPr marL="88900" marR="120015">
              <a:spcBef>
                <a:spcPts val="0"/>
              </a:spcBef>
              <a:spcAft>
                <a:spcPts val="0"/>
              </a:spcAft>
            </a:pPr>
            <a:r>
              <a:rPr lang="en-US" sz="2400" dirty="0">
                <a:effectLst/>
                <a:latin typeface="+mn-lt"/>
                <a:ea typeface="Times New Roman" panose="02020603050405020304" pitchFamily="18" charset="0"/>
              </a:rPr>
              <a:t>SDS must be in a location readily available to</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employees</a:t>
            </a:r>
          </a:p>
        </p:txBody>
      </p:sp>
    </p:spTree>
    <p:extLst>
      <p:ext uri="{BB962C8B-B14F-4D97-AF65-F5344CB8AC3E}">
        <p14:creationId xmlns:p14="http://schemas.microsoft.com/office/powerpoint/2010/main" val="3225878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lstStyle/>
          <a:p>
            <a:r>
              <a:rPr lang="en-US">
                <a:latin typeface="Avenir Next Demi Bold"/>
              </a:rPr>
              <a:t>Safety Included 2026</a:t>
            </a:r>
            <a:endParaRPr lang="en-US"/>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489776" y="2059083"/>
            <a:ext cx="10919903" cy="4115885"/>
          </a:xfrm>
        </p:spPr>
        <p:txBody>
          <a:bodyPr>
            <a:noAutofit/>
          </a:bodyPr>
          <a:lstStyle/>
          <a:p>
            <a:r>
              <a:rPr lang="en-US" sz="3200" dirty="0">
                <a:latin typeface="Avenir Next Medium"/>
              </a:rPr>
              <a:t>OSHA’s recommended practices for safety and health programs present a step-by-step approach to implementing a safety and health program, built around seven core elements that make up a successful program.</a:t>
            </a:r>
          </a:p>
          <a:p>
            <a:r>
              <a:rPr lang="en-US" sz="3200" dirty="0">
                <a:latin typeface="Avenir Next Medium"/>
              </a:rPr>
              <a:t>The main goal of safety and health programs is to prevent workplace injuries, illnesses, and deaths, as well as the suffering and financial hardship these events can cause for workers, their families, and employers</a:t>
            </a:r>
            <a:r>
              <a:rPr lang="en-US" dirty="0">
                <a:latin typeface="Avenir Next Medium"/>
              </a:rPr>
              <a:t>.</a:t>
            </a:r>
            <a:r>
              <a:rPr lang="en-US" dirty="0">
                <a:solidFill>
                  <a:schemeClr val="tx2">
                    <a:lumMod val="76000"/>
                  </a:schemeClr>
                </a:solidFill>
                <a:latin typeface="Avenir Next Medium"/>
              </a:rPr>
              <a:t> </a:t>
            </a:r>
            <a:endParaRPr lang="en-US" sz="2200" dirty="0">
              <a:solidFill>
                <a:schemeClr val="tx2">
                  <a:lumMod val="76000"/>
                </a:schemeClr>
              </a:solidFill>
              <a:latin typeface="Avenir Next Medium"/>
            </a:endParaRPr>
          </a:p>
        </p:txBody>
      </p:sp>
    </p:spTree>
    <p:extLst>
      <p:ext uri="{BB962C8B-B14F-4D97-AF65-F5344CB8AC3E}">
        <p14:creationId xmlns:p14="http://schemas.microsoft.com/office/powerpoint/2010/main" val="7178226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a:xfrm>
            <a:off x="1512000" y="492508"/>
            <a:ext cx="10168179" cy="704963"/>
          </a:xfrm>
        </p:spPr>
        <p:txBody>
          <a:bodyPr/>
          <a:lstStyle/>
          <a:p>
            <a:r>
              <a:rPr lang="en-US" dirty="0"/>
              <a:t>SUMMARY</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616448" y="2639706"/>
            <a:ext cx="10757043" cy="3170327"/>
          </a:xfrm>
        </p:spPr>
        <p:txBody>
          <a:bodyPr>
            <a:noAutofit/>
          </a:bodyPr>
          <a:lstStyle/>
          <a:p>
            <a:pPr marL="88900" marR="120015">
              <a:spcBef>
                <a:spcPts val="0"/>
              </a:spcBef>
              <a:spcAft>
                <a:spcPts val="0"/>
              </a:spcAft>
            </a:pPr>
            <a:r>
              <a:rPr lang="en-US" sz="2400" b="1" dirty="0">
                <a:effectLst/>
                <a:latin typeface="+mn-lt"/>
                <a:ea typeface="Times New Roman" panose="02020603050405020304" pitchFamily="18" charset="0"/>
              </a:rPr>
              <a:t>What are the hazards of the controlled product? </a:t>
            </a:r>
          </a:p>
          <a:p>
            <a:pPr marL="88900" marR="120015">
              <a:spcBef>
                <a:spcPts val="0"/>
              </a:spcBef>
              <a:spcAft>
                <a:spcPts val="0"/>
              </a:spcAft>
            </a:pPr>
            <a:r>
              <a:rPr lang="en-US" sz="2400" dirty="0">
                <a:effectLst/>
                <a:latin typeface="+mn-lt"/>
                <a:ea typeface="Times New Roman" panose="02020603050405020304" pitchFamily="18" charset="0"/>
              </a:rPr>
              <a:t>The worker should be able to read</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and</a:t>
            </a:r>
            <a:r>
              <a:rPr lang="en-US" sz="2400" spc="-15" dirty="0">
                <a:effectLst/>
                <a:latin typeface="+mn-lt"/>
                <a:ea typeface="Times New Roman" panose="02020603050405020304" pitchFamily="18" charset="0"/>
              </a:rPr>
              <a:t> </a:t>
            </a:r>
            <a:r>
              <a:rPr lang="en-US" sz="2400" dirty="0">
                <a:effectLst/>
                <a:latin typeface="+mn-lt"/>
                <a:ea typeface="Times New Roman" panose="02020603050405020304" pitchFamily="18" charset="0"/>
              </a:rPr>
              <a:t>understand</a:t>
            </a:r>
            <a:r>
              <a:rPr lang="en-US" sz="2400" spc="-15" dirty="0">
                <a:effectLst/>
                <a:latin typeface="+mn-lt"/>
                <a:ea typeface="Times New Roman" panose="02020603050405020304" pitchFamily="18" charset="0"/>
              </a:rPr>
              <a:t> </a:t>
            </a:r>
            <a:r>
              <a:rPr lang="en-US" sz="2400" dirty="0">
                <a:effectLst/>
                <a:latin typeface="+mn-lt"/>
                <a:ea typeface="Times New Roman" panose="02020603050405020304" pitchFamily="18" charset="0"/>
              </a:rPr>
              <a:t>the</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label and</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SDS</a:t>
            </a:r>
            <a:r>
              <a:rPr lang="en-US" sz="2400" spc="-15" dirty="0">
                <a:effectLst/>
                <a:latin typeface="+mn-lt"/>
                <a:ea typeface="Times New Roman" panose="02020603050405020304" pitchFamily="18" charset="0"/>
              </a:rPr>
              <a:t> </a:t>
            </a:r>
            <a:r>
              <a:rPr lang="en-US" sz="2400" dirty="0">
                <a:effectLst/>
                <a:latin typeface="+mn-lt"/>
                <a:ea typeface="Times New Roman" panose="02020603050405020304" pitchFamily="18" charset="0"/>
              </a:rPr>
              <a:t>as</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well as</a:t>
            </a:r>
            <a:r>
              <a:rPr lang="en-US" sz="2400" spc="-20" dirty="0">
                <a:effectLst/>
                <a:latin typeface="+mn-lt"/>
                <a:ea typeface="Times New Roman" panose="02020603050405020304" pitchFamily="18" charset="0"/>
              </a:rPr>
              <a:t> </a:t>
            </a:r>
            <a:r>
              <a:rPr lang="en-US" sz="2400" dirty="0">
                <a:effectLst/>
                <a:latin typeface="+mn-lt"/>
                <a:ea typeface="Times New Roman" panose="02020603050405020304" pitchFamily="18" charset="0"/>
              </a:rPr>
              <a:t>be</a:t>
            </a:r>
            <a:r>
              <a:rPr lang="en-US" sz="2400" spc="-15" dirty="0">
                <a:effectLst/>
                <a:latin typeface="+mn-lt"/>
                <a:ea typeface="Times New Roman" panose="02020603050405020304" pitchFamily="18" charset="0"/>
              </a:rPr>
              <a:t> </a:t>
            </a:r>
            <a:r>
              <a:rPr lang="en-US" sz="2400" dirty="0">
                <a:effectLst/>
                <a:latin typeface="+mn-lt"/>
                <a:ea typeface="Times New Roman" panose="02020603050405020304" pitchFamily="18" charset="0"/>
              </a:rPr>
              <a:t>aware</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of</a:t>
            </a:r>
            <a:r>
              <a:rPr lang="en-US" sz="2400" spc="-15" dirty="0">
                <a:effectLst/>
                <a:latin typeface="+mn-lt"/>
                <a:ea typeface="Times New Roman" panose="02020603050405020304" pitchFamily="18" charset="0"/>
              </a:rPr>
              <a:t> </a:t>
            </a:r>
            <a:r>
              <a:rPr lang="en-US" sz="2400" dirty="0">
                <a:effectLst/>
                <a:latin typeface="+mn-lt"/>
                <a:ea typeface="Times New Roman" panose="02020603050405020304" pitchFamily="18" charset="0"/>
              </a:rPr>
              <a:t>any</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possible</a:t>
            </a:r>
            <a:r>
              <a:rPr lang="en-US" sz="2400" spc="-15" dirty="0">
                <a:effectLst/>
                <a:latin typeface="+mn-lt"/>
                <a:ea typeface="Times New Roman" panose="02020603050405020304" pitchFamily="18" charset="0"/>
              </a:rPr>
              <a:t> </a:t>
            </a:r>
            <a:r>
              <a:rPr lang="en-US" sz="2400" dirty="0">
                <a:effectLst/>
                <a:latin typeface="+mn-lt"/>
                <a:ea typeface="Times New Roman" panose="02020603050405020304" pitchFamily="18" charset="0"/>
              </a:rPr>
              <a:t>harmful</a:t>
            </a:r>
            <a:r>
              <a:rPr lang="en-US" sz="2400" spc="-15" dirty="0">
                <a:effectLst/>
                <a:latin typeface="+mn-lt"/>
                <a:ea typeface="Times New Roman" panose="02020603050405020304" pitchFamily="18" charset="0"/>
              </a:rPr>
              <a:t> </a:t>
            </a:r>
            <a:r>
              <a:rPr lang="en-US" sz="2400" dirty="0">
                <a:effectLst/>
                <a:latin typeface="+mn-lt"/>
                <a:ea typeface="Times New Roman" panose="02020603050405020304" pitchFamily="18" charset="0"/>
              </a:rPr>
              <a:t>effects</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of</a:t>
            </a:r>
            <a:r>
              <a:rPr lang="en-US" sz="2400" spc="-285" dirty="0">
                <a:effectLst/>
                <a:latin typeface="+mn-lt"/>
                <a:ea typeface="Times New Roman" panose="02020603050405020304" pitchFamily="18" charset="0"/>
              </a:rPr>
              <a:t> </a:t>
            </a:r>
            <a:r>
              <a:rPr lang="en-US" sz="2400" dirty="0">
                <a:effectLst/>
                <a:latin typeface="+mn-lt"/>
                <a:ea typeface="Times New Roman" panose="02020603050405020304" pitchFamily="18" charset="0"/>
              </a:rPr>
              <a:t>the</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material</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in</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question</a:t>
            </a:r>
          </a:p>
          <a:p>
            <a:pPr marL="0" marR="0">
              <a:spcBef>
                <a:spcPts val="0"/>
              </a:spcBef>
              <a:spcAft>
                <a:spcPts val="0"/>
              </a:spcAft>
            </a:pPr>
            <a:endParaRPr lang="en-US" sz="2400" dirty="0">
              <a:effectLst/>
              <a:latin typeface="+mn-lt"/>
              <a:ea typeface="Times New Roman" panose="02020603050405020304" pitchFamily="18" charset="0"/>
            </a:endParaRPr>
          </a:p>
          <a:p>
            <a:pPr marL="88900" marR="167005">
              <a:spcBef>
                <a:spcPts val="5"/>
              </a:spcBef>
              <a:spcAft>
                <a:spcPts val="0"/>
              </a:spcAft>
            </a:pPr>
            <a:r>
              <a:rPr lang="en-US" sz="2400" b="1" dirty="0">
                <a:effectLst/>
                <a:latin typeface="+mn-lt"/>
                <a:ea typeface="Times New Roman" panose="02020603050405020304" pitchFamily="18" charset="0"/>
              </a:rPr>
              <a:t>How</a:t>
            </a:r>
            <a:r>
              <a:rPr lang="en-US" sz="2400" b="1" spc="-15" dirty="0">
                <a:effectLst/>
                <a:latin typeface="+mn-lt"/>
                <a:ea typeface="Times New Roman" panose="02020603050405020304" pitchFamily="18" charset="0"/>
              </a:rPr>
              <a:t> </a:t>
            </a:r>
            <a:r>
              <a:rPr lang="en-US" sz="2400" b="1" dirty="0">
                <a:effectLst/>
                <a:latin typeface="+mn-lt"/>
                <a:ea typeface="Times New Roman" panose="02020603050405020304" pitchFamily="18" charset="0"/>
              </a:rPr>
              <a:t>am I</a:t>
            </a:r>
            <a:r>
              <a:rPr lang="en-US" sz="2400" b="1" spc="-15" dirty="0">
                <a:effectLst/>
                <a:latin typeface="+mn-lt"/>
                <a:ea typeface="Times New Roman" panose="02020603050405020304" pitchFamily="18" charset="0"/>
              </a:rPr>
              <a:t> </a:t>
            </a:r>
            <a:r>
              <a:rPr lang="en-US" sz="2400" b="1" dirty="0">
                <a:effectLst/>
                <a:latin typeface="+mn-lt"/>
                <a:ea typeface="Times New Roman" panose="02020603050405020304" pitchFamily="18" charset="0"/>
              </a:rPr>
              <a:t>protected from those</a:t>
            </a:r>
            <a:r>
              <a:rPr lang="en-US" sz="2400" b="1" spc="-5" dirty="0">
                <a:effectLst/>
                <a:latin typeface="+mn-lt"/>
                <a:ea typeface="Times New Roman" panose="02020603050405020304" pitchFamily="18" charset="0"/>
              </a:rPr>
              <a:t> </a:t>
            </a:r>
            <a:r>
              <a:rPr lang="en-US" sz="2400" b="1" dirty="0">
                <a:effectLst/>
                <a:latin typeface="+mn-lt"/>
                <a:ea typeface="Times New Roman" panose="02020603050405020304" pitchFamily="18" charset="0"/>
              </a:rPr>
              <a:t>hazards?</a:t>
            </a:r>
            <a:r>
              <a:rPr lang="en-US" sz="2400" b="1" spc="25" dirty="0">
                <a:effectLst/>
                <a:latin typeface="+mn-lt"/>
                <a:ea typeface="Times New Roman" panose="02020603050405020304" pitchFamily="18" charset="0"/>
              </a:rPr>
              <a:t> </a:t>
            </a:r>
          </a:p>
          <a:p>
            <a:pPr marL="88900" marR="167005">
              <a:spcBef>
                <a:spcPts val="5"/>
              </a:spcBef>
              <a:spcAft>
                <a:spcPts val="0"/>
              </a:spcAft>
            </a:pPr>
            <a:r>
              <a:rPr lang="en-US" sz="2400" dirty="0">
                <a:effectLst/>
                <a:latin typeface="+mn-lt"/>
                <a:ea typeface="Times New Roman" panose="02020603050405020304" pitchFamily="18" charset="0"/>
              </a:rPr>
              <a:t>An</a:t>
            </a:r>
            <a:r>
              <a:rPr lang="en-US" sz="2400" spc="-15" dirty="0">
                <a:effectLst/>
                <a:latin typeface="+mn-lt"/>
                <a:ea typeface="Times New Roman" panose="02020603050405020304" pitchFamily="18" charset="0"/>
              </a:rPr>
              <a:t> </a:t>
            </a:r>
            <a:r>
              <a:rPr lang="en-US" sz="2400" dirty="0">
                <a:effectLst/>
                <a:latin typeface="+mn-lt"/>
                <a:ea typeface="Times New Roman" panose="02020603050405020304" pitchFamily="18" charset="0"/>
              </a:rPr>
              <a:t>understanding</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of</a:t>
            </a:r>
            <a:r>
              <a:rPr lang="en-US" sz="2400" spc="-15" dirty="0">
                <a:effectLst/>
                <a:latin typeface="+mn-lt"/>
                <a:ea typeface="Times New Roman" panose="02020603050405020304" pitchFamily="18" charset="0"/>
              </a:rPr>
              <a:t> </a:t>
            </a:r>
            <a:r>
              <a:rPr lang="en-US" sz="2400" dirty="0">
                <a:effectLst/>
                <a:latin typeface="+mn-lt"/>
                <a:ea typeface="Times New Roman" panose="02020603050405020304" pitchFamily="18" charset="0"/>
              </a:rPr>
              <a:t>the</a:t>
            </a:r>
            <a:r>
              <a:rPr lang="en-US" sz="2400" spc="-20" dirty="0">
                <a:effectLst/>
                <a:latin typeface="+mn-lt"/>
                <a:ea typeface="Times New Roman" panose="02020603050405020304" pitchFamily="18" charset="0"/>
              </a:rPr>
              <a:t> </a:t>
            </a:r>
            <a:r>
              <a:rPr lang="en-US" sz="2400" dirty="0">
                <a:effectLst/>
                <a:latin typeface="+mn-lt"/>
                <a:ea typeface="Times New Roman" panose="02020603050405020304" pitchFamily="18" charset="0"/>
              </a:rPr>
              <a:t>controls</a:t>
            </a:r>
            <a:r>
              <a:rPr lang="en-US" sz="2400" spc="-15" dirty="0">
                <a:effectLst/>
                <a:latin typeface="+mn-lt"/>
                <a:ea typeface="Times New Roman" panose="02020603050405020304" pitchFamily="18" charset="0"/>
              </a:rPr>
              <a:t> </a:t>
            </a:r>
            <a:r>
              <a:rPr lang="en-US" sz="2400" dirty="0">
                <a:effectLst/>
                <a:latin typeface="+mn-lt"/>
                <a:ea typeface="Times New Roman" panose="02020603050405020304" pitchFamily="18" charset="0"/>
              </a:rPr>
              <a:t>used</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in</a:t>
            </a:r>
            <a:r>
              <a:rPr lang="en-US" sz="2400" spc="-15" dirty="0">
                <a:effectLst/>
                <a:latin typeface="+mn-lt"/>
                <a:ea typeface="Times New Roman" panose="02020603050405020304" pitchFamily="18" charset="0"/>
              </a:rPr>
              <a:t> </a:t>
            </a:r>
            <a:r>
              <a:rPr lang="en-US" sz="2400" dirty="0">
                <a:effectLst/>
                <a:latin typeface="+mn-lt"/>
                <a:ea typeface="Times New Roman" panose="02020603050405020304" pitchFamily="18" charset="0"/>
              </a:rPr>
              <a:t>the</a:t>
            </a:r>
            <a:r>
              <a:rPr lang="en-US" sz="2400" spc="-285" dirty="0">
                <a:effectLst/>
                <a:latin typeface="+mn-lt"/>
                <a:ea typeface="Times New Roman" panose="02020603050405020304" pitchFamily="18" charset="0"/>
              </a:rPr>
              <a:t> </a:t>
            </a:r>
            <a:r>
              <a:rPr lang="en-US" sz="2400" dirty="0">
                <a:effectLst/>
                <a:latin typeface="+mn-lt"/>
                <a:ea typeface="Times New Roman" panose="02020603050405020304" pitchFamily="18" charset="0"/>
              </a:rPr>
              <a:t>workplace is necessary, whether by means of the</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engineering,</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administration,</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or</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PPE</a:t>
            </a:r>
          </a:p>
          <a:p>
            <a:pPr marL="88900" marR="167005">
              <a:spcBef>
                <a:spcPts val="5"/>
              </a:spcBef>
              <a:spcAft>
                <a:spcPts val="0"/>
              </a:spcAft>
            </a:pPr>
            <a:r>
              <a:rPr lang="en-US" sz="2400" dirty="0">
                <a:latin typeface="+mn-lt"/>
                <a:ea typeface="Times New Roman" panose="02020603050405020304" pitchFamily="18" charset="0"/>
              </a:rPr>
              <a:t>Remember the hierarchy of controls</a:t>
            </a:r>
            <a:endParaRPr lang="en-US" sz="2400" dirty="0">
              <a:effectLst/>
              <a:latin typeface="+mn-lt"/>
              <a:ea typeface="Times New Roman" panose="02020603050405020304" pitchFamily="18" charset="0"/>
            </a:endParaRPr>
          </a:p>
          <a:p>
            <a:pPr marL="0" marR="0" indent="0">
              <a:spcBef>
                <a:spcPts val="55"/>
              </a:spcBef>
              <a:spcAft>
                <a:spcPts val="0"/>
              </a:spcAft>
              <a:buNone/>
            </a:pPr>
            <a:endParaRPr lang="en-US" sz="2400" dirty="0">
              <a:effectLst/>
              <a:latin typeface="+mn-lt"/>
              <a:ea typeface="Times New Roman" panose="02020603050405020304" pitchFamily="18" charset="0"/>
            </a:endParaRPr>
          </a:p>
        </p:txBody>
      </p:sp>
    </p:spTree>
    <p:extLst>
      <p:ext uri="{BB962C8B-B14F-4D97-AF65-F5344CB8AC3E}">
        <p14:creationId xmlns:p14="http://schemas.microsoft.com/office/powerpoint/2010/main" val="26331586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a:xfrm>
            <a:off x="1512000" y="492508"/>
            <a:ext cx="10168179" cy="704963"/>
          </a:xfrm>
        </p:spPr>
        <p:txBody>
          <a:bodyPr/>
          <a:lstStyle/>
          <a:p>
            <a:r>
              <a:rPr lang="en-US" dirty="0"/>
              <a:t>SUMMARY</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616448" y="2639706"/>
            <a:ext cx="10757043" cy="3170327"/>
          </a:xfrm>
        </p:spPr>
        <p:txBody>
          <a:bodyPr>
            <a:noAutofit/>
          </a:bodyPr>
          <a:lstStyle/>
          <a:p>
            <a:pPr marL="0" marR="0" indent="0">
              <a:spcBef>
                <a:spcPts val="55"/>
              </a:spcBef>
              <a:spcAft>
                <a:spcPts val="0"/>
              </a:spcAft>
              <a:buNone/>
            </a:pPr>
            <a:endParaRPr lang="en-US" sz="2400" dirty="0">
              <a:effectLst/>
              <a:latin typeface="+mn-lt"/>
              <a:ea typeface="Times New Roman" panose="02020603050405020304" pitchFamily="18" charset="0"/>
            </a:endParaRPr>
          </a:p>
          <a:p>
            <a:pPr marL="88900" marR="150495">
              <a:spcBef>
                <a:spcPts val="0"/>
              </a:spcBef>
              <a:spcAft>
                <a:spcPts val="0"/>
              </a:spcAft>
            </a:pPr>
            <a:r>
              <a:rPr lang="en-US" sz="2400" b="1" dirty="0">
                <a:effectLst/>
                <a:latin typeface="+mn-lt"/>
                <a:ea typeface="Times New Roman" panose="02020603050405020304" pitchFamily="18" charset="0"/>
              </a:rPr>
              <a:t>What</a:t>
            </a:r>
            <a:r>
              <a:rPr lang="en-US" sz="2400" b="1" spc="-15" dirty="0">
                <a:effectLst/>
                <a:latin typeface="+mn-lt"/>
                <a:ea typeface="Times New Roman" panose="02020603050405020304" pitchFamily="18" charset="0"/>
              </a:rPr>
              <a:t> </a:t>
            </a:r>
            <a:r>
              <a:rPr lang="en-US" sz="2400" b="1" dirty="0">
                <a:effectLst/>
                <a:latin typeface="+mn-lt"/>
                <a:ea typeface="Times New Roman" panose="02020603050405020304" pitchFamily="18" charset="0"/>
              </a:rPr>
              <a:t>do</a:t>
            </a:r>
            <a:r>
              <a:rPr lang="en-US" sz="2400" b="1" spc="5" dirty="0">
                <a:effectLst/>
                <a:latin typeface="+mn-lt"/>
                <a:ea typeface="Times New Roman" panose="02020603050405020304" pitchFamily="18" charset="0"/>
              </a:rPr>
              <a:t> </a:t>
            </a:r>
            <a:r>
              <a:rPr lang="en-US" sz="2400" b="1" dirty="0">
                <a:effectLst/>
                <a:latin typeface="+mn-lt"/>
                <a:ea typeface="Times New Roman" panose="02020603050405020304" pitchFamily="18" charset="0"/>
              </a:rPr>
              <a:t>I</a:t>
            </a:r>
            <a:r>
              <a:rPr lang="en-US" sz="2400" b="1" spc="-10" dirty="0">
                <a:effectLst/>
                <a:latin typeface="+mn-lt"/>
                <a:ea typeface="Times New Roman" panose="02020603050405020304" pitchFamily="18" charset="0"/>
              </a:rPr>
              <a:t> </a:t>
            </a:r>
            <a:r>
              <a:rPr lang="en-US" sz="2400" b="1" dirty="0">
                <a:effectLst/>
                <a:latin typeface="+mn-lt"/>
                <a:ea typeface="Times New Roman" panose="02020603050405020304" pitchFamily="18" charset="0"/>
              </a:rPr>
              <a:t>do</a:t>
            </a:r>
            <a:r>
              <a:rPr lang="en-US" sz="2400" b="1" spc="-15" dirty="0">
                <a:effectLst/>
                <a:latin typeface="+mn-lt"/>
                <a:ea typeface="Times New Roman" panose="02020603050405020304" pitchFamily="18" charset="0"/>
              </a:rPr>
              <a:t> </a:t>
            </a:r>
            <a:r>
              <a:rPr lang="en-US" sz="2400" b="1" dirty="0">
                <a:effectLst/>
                <a:latin typeface="+mn-lt"/>
                <a:ea typeface="Times New Roman" panose="02020603050405020304" pitchFamily="18" charset="0"/>
              </a:rPr>
              <a:t>in</a:t>
            </a:r>
            <a:r>
              <a:rPr lang="en-US" sz="2400" b="1" spc="5" dirty="0">
                <a:effectLst/>
                <a:latin typeface="+mn-lt"/>
                <a:ea typeface="Times New Roman" panose="02020603050405020304" pitchFamily="18" charset="0"/>
              </a:rPr>
              <a:t> </a:t>
            </a:r>
            <a:r>
              <a:rPr lang="en-US" sz="2400" b="1" dirty="0">
                <a:effectLst/>
                <a:latin typeface="+mn-lt"/>
                <a:ea typeface="Times New Roman" panose="02020603050405020304" pitchFamily="18" charset="0"/>
              </a:rPr>
              <a:t>the</a:t>
            </a:r>
            <a:r>
              <a:rPr lang="en-US" sz="2400" b="1" spc="-10" dirty="0">
                <a:effectLst/>
                <a:latin typeface="+mn-lt"/>
                <a:ea typeface="Times New Roman" panose="02020603050405020304" pitchFamily="18" charset="0"/>
              </a:rPr>
              <a:t> </a:t>
            </a:r>
            <a:r>
              <a:rPr lang="en-US" sz="2400" b="1" dirty="0">
                <a:effectLst/>
                <a:latin typeface="+mn-lt"/>
                <a:ea typeface="Times New Roman" panose="02020603050405020304" pitchFamily="18" charset="0"/>
              </a:rPr>
              <a:t>case</a:t>
            </a:r>
            <a:r>
              <a:rPr lang="en-US" sz="2400" b="1" spc="-25" dirty="0">
                <a:effectLst/>
                <a:latin typeface="+mn-lt"/>
                <a:ea typeface="Times New Roman" panose="02020603050405020304" pitchFamily="18" charset="0"/>
              </a:rPr>
              <a:t> </a:t>
            </a:r>
            <a:r>
              <a:rPr lang="en-US" sz="2400" b="1" dirty="0">
                <a:effectLst/>
                <a:latin typeface="+mn-lt"/>
                <a:ea typeface="Times New Roman" panose="02020603050405020304" pitchFamily="18" charset="0"/>
              </a:rPr>
              <a:t>of</a:t>
            </a:r>
            <a:r>
              <a:rPr lang="en-US" sz="2400" b="1" spc="-10" dirty="0">
                <a:effectLst/>
                <a:latin typeface="+mn-lt"/>
                <a:ea typeface="Times New Roman" panose="02020603050405020304" pitchFamily="18" charset="0"/>
              </a:rPr>
              <a:t> </a:t>
            </a:r>
            <a:r>
              <a:rPr lang="en-US" sz="2400" b="1" dirty="0">
                <a:effectLst/>
                <a:latin typeface="+mn-lt"/>
                <a:ea typeface="Times New Roman" panose="02020603050405020304" pitchFamily="18" charset="0"/>
              </a:rPr>
              <a:t>an</a:t>
            </a:r>
            <a:r>
              <a:rPr lang="en-US" sz="2400" b="1" spc="-10" dirty="0">
                <a:effectLst/>
                <a:latin typeface="+mn-lt"/>
                <a:ea typeface="Times New Roman" panose="02020603050405020304" pitchFamily="18" charset="0"/>
              </a:rPr>
              <a:t> </a:t>
            </a:r>
            <a:r>
              <a:rPr lang="en-US" sz="2400" b="1" dirty="0">
                <a:effectLst/>
                <a:latin typeface="+mn-lt"/>
                <a:ea typeface="Times New Roman" panose="02020603050405020304" pitchFamily="18" charset="0"/>
              </a:rPr>
              <a:t>emergency?</a:t>
            </a:r>
            <a:r>
              <a:rPr lang="en-US" sz="2400" b="1" spc="20" dirty="0">
                <a:effectLst/>
                <a:latin typeface="+mn-lt"/>
                <a:ea typeface="Times New Roman" panose="02020603050405020304" pitchFamily="18" charset="0"/>
              </a:rPr>
              <a:t> </a:t>
            </a:r>
          </a:p>
          <a:p>
            <a:pPr marL="88900" marR="150495">
              <a:spcBef>
                <a:spcPts val="0"/>
              </a:spcBef>
              <a:spcAft>
                <a:spcPts val="0"/>
              </a:spcAft>
            </a:pPr>
            <a:r>
              <a:rPr lang="en-US" sz="2400" dirty="0">
                <a:effectLst/>
                <a:latin typeface="+mn-lt"/>
                <a:ea typeface="Times New Roman" panose="02020603050405020304" pitchFamily="18" charset="0"/>
              </a:rPr>
              <a:t>Understanding</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the</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procedures</a:t>
            </a:r>
            <a:r>
              <a:rPr lang="en-US" sz="2400" spc="-15" dirty="0">
                <a:effectLst/>
                <a:latin typeface="+mn-lt"/>
                <a:ea typeface="Times New Roman" panose="02020603050405020304" pitchFamily="18" charset="0"/>
              </a:rPr>
              <a:t> </a:t>
            </a:r>
            <a:r>
              <a:rPr lang="en-US" sz="2400" dirty="0">
                <a:effectLst/>
                <a:latin typeface="+mn-lt"/>
                <a:ea typeface="Times New Roman" panose="02020603050405020304" pitchFamily="18" charset="0"/>
              </a:rPr>
              <a:t>to</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follow</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in</a:t>
            </a:r>
            <a:r>
              <a:rPr lang="en-US" sz="2400" spc="-285" dirty="0">
                <a:effectLst/>
                <a:latin typeface="+mn-lt"/>
                <a:ea typeface="Times New Roman" panose="02020603050405020304" pitchFamily="18" charset="0"/>
              </a:rPr>
              <a:t> </a:t>
            </a:r>
            <a:r>
              <a:rPr lang="en-US" sz="2400" dirty="0">
                <a:effectLst/>
                <a:latin typeface="+mn-lt"/>
                <a:ea typeface="Times New Roman" panose="02020603050405020304" pitchFamily="18" charset="0"/>
              </a:rPr>
              <a:t>the event of a spill, release, fire or poisoning involving a controlled product is required.</a:t>
            </a:r>
            <a:r>
              <a:rPr lang="en-US" sz="2400" spc="5" dirty="0">
                <a:effectLst/>
                <a:latin typeface="+mn-lt"/>
                <a:ea typeface="Times New Roman" panose="02020603050405020304" pitchFamily="18" charset="0"/>
              </a:rPr>
              <a:t> </a:t>
            </a:r>
          </a:p>
          <a:p>
            <a:pPr marL="88900" marR="150495">
              <a:spcBef>
                <a:spcPts val="0"/>
              </a:spcBef>
              <a:spcAft>
                <a:spcPts val="0"/>
              </a:spcAft>
            </a:pPr>
            <a:r>
              <a:rPr lang="en-US" sz="2400" dirty="0">
                <a:effectLst/>
                <a:latin typeface="+mn-lt"/>
                <a:ea typeface="Times New Roman" panose="02020603050405020304" pitchFamily="18" charset="0"/>
              </a:rPr>
              <a:t>Included in the understanding is the use of personal protective equipment that may be</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necessary</a:t>
            </a:r>
            <a:r>
              <a:rPr lang="en-US" sz="2400" spc="-20" dirty="0">
                <a:effectLst/>
                <a:latin typeface="+mn-lt"/>
                <a:ea typeface="Times New Roman" panose="02020603050405020304" pitchFamily="18" charset="0"/>
              </a:rPr>
              <a:t> </a:t>
            </a:r>
            <a:r>
              <a:rPr lang="en-US" sz="2400" dirty="0">
                <a:effectLst/>
                <a:latin typeface="+mn-lt"/>
                <a:ea typeface="Times New Roman" panose="02020603050405020304" pitchFamily="18" charset="0"/>
              </a:rPr>
              <a:t>only</a:t>
            </a:r>
            <a:r>
              <a:rPr lang="en-US" sz="2400" spc="10" dirty="0">
                <a:effectLst/>
                <a:latin typeface="+mn-lt"/>
                <a:ea typeface="Times New Roman" panose="02020603050405020304" pitchFamily="18" charset="0"/>
              </a:rPr>
              <a:t> </a:t>
            </a:r>
            <a:r>
              <a:rPr lang="en-US" sz="2400" dirty="0">
                <a:effectLst/>
                <a:latin typeface="+mn-lt"/>
                <a:ea typeface="Times New Roman" panose="02020603050405020304" pitchFamily="18" charset="0"/>
              </a:rPr>
              <a:t>in</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the</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case</a:t>
            </a:r>
            <a:r>
              <a:rPr lang="en-US" sz="2400" spc="5" dirty="0">
                <a:effectLst/>
                <a:latin typeface="+mn-lt"/>
                <a:ea typeface="Times New Roman" panose="02020603050405020304" pitchFamily="18" charset="0"/>
              </a:rPr>
              <a:t> </a:t>
            </a:r>
            <a:r>
              <a:rPr lang="en-US" sz="2400" dirty="0">
                <a:effectLst/>
                <a:latin typeface="+mn-lt"/>
                <a:ea typeface="Times New Roman" panose="02020603050405020304" pitchFamily="18" charset="0"/>
              </a:rPr>
              <a:t>of</a:t>
            </a:r>
            <a:r>
              <a:rPr lang="en-US" sz="2400" spc="-15" dirty="0">
                <a:effectLst/>
                <a:latin typeface="+mn-lt"/>
                <a:ea typeface="Times New Roman" panose="02020603050405020304" pitchFamily="18" charset="0"/>
              </a:rPr>
              <a:t> </a:t>
            </a:r>
            <a:r>
              <a:rPr lang="en-US" sz="2400" dirty="0">
                <a:effectLst/>
                <a:latin typeface="+mn-lt"/>
                <a:ea typeface="Times New Roman" panose="02020603050405020304" pitchFamily="18" charset="0"/>
              </a:rPr>
              <a:t>emergency</a:t>
            </a:r>
          </a:p>
          <a:p>
            <a:pPr marL="88900" marR="150495">
              <a:spcBef>
                <a:spcPts val="0"/>
              </a:spcBef>
              <a:spcAft>
                <a:spcPts val="0"/>
              </a:spcAft>
            </a:pPr>
            <a:r>
              <a:rPr lang="en-US" sz="2400" dirty="0">
                <a:latin typeface="+mn-lt"/>
                <a:ea typeface="Times New Roman" panose="02020603050405020304" pitchFamily="18" charset="0"/>
              </a:rPr>
              <a:t>In the event medical treatment is required for an exposure, it is helpful to have a copy of the SDS available to the care provider</a:t>
            </a:r>
            <a:endParaRPr lang="en-US" sz="2400" dirty="0">
              <a:effectLst/>
              <a:latin typeface="+mn-lt"/>
              <a:ea typeface="Times New Roman" panose="02020603050405020304" pitchFamily="18" charset="0"/>
            </a:endParaRPr>
          </a:p>
        </p:txBody>
      </p:sp>
    </p:spTree>
    <p:extLst>
      <p:ext uri="{BB962C8B-B14F-4D97-AF65-F5344CB8AC3E}">
        <p14:creationId xmlns:p14="http://schemas.microsoft.com/office/powerpoint/2010/main" val="12614606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79D5F-947A-B93A-42EE-5C14EEFC0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A9AE8E-FFD0-D23E-EAA4-274A5C357042}"/>
              </a:ext>
            </a:extLst>
          </p:cNvPr>
          <p:cNvSpPr>
            <a:spLocks noGrp="1"/>
          </p:cNvSpPr>
          <p:nvPr>
            <p:ph type="title"/>
          </p:nvPr>
        </p:nvSpPr>
        <p:spPr>
          <a:xfrm>
            <a:off x="1512000" y="492508"/>
            <a:ext cx="10168179" cy="704963"/>
          </a:xfrm>
        </p:spPr>
        <p:txBody>
          <a:bodyPr/>
          <a:lstStyle/>
          <a:p>
            <a:r>
              <a:rPr lang="en-US"/>
              <a:t>SUMMARY</a:t>
            </a:r>
          </a:p>
        </p:txBody>
      </p:sp>
      <p:sp>
        <p:nvSpPr>
          <p:cNvPr id="3" name="Content Placeholder 2">
            <a:extLst>
              <a:ext uri="{FF2B5EF4-FFF2-40B4-BE49-F238E27FC236}">
                <a16:creationId xmlns:a16="http://schemas.microsoft.com/office/drawing/2014/main" id="{ED229EC1-2713-7C64-522D-3E4982B3DA7C}"/>
              </a:ext>
            </a:extLst>
          </p:cNvPr>
          <p:cNvSpPr>
            <a:spLocks noGrp="1"/>
          </p:cNvSpPr>
          <p:nvPr>
            <p:ph idx="1"/>
          </p:nvPr>
        </p:nvSpPr>
        <p:spPr>
          <a:xfrm>
            <a:off x="873110" y="1235262"/>
            <a:ext cx="10445780" cy="4404885"/>
          </a:xfrm>
        </p:spPr>
        <p:txBody>
          <a:bodyPr>
            <a:noAutofit/>
          </a:bodyPr>
          <a:lstStyle/>
          <a:p>
            <a:pPr marL="0" indent="0">
              <a:buNone/>
            </a:pPr>
            <a:endParaRPr lang="en-US" sz="2800">
              <a:latin typeface="Avenir Next" panose="020B0503020202020204" pitchFamily="34" charset="0"/>
            </a:endParaRPr>
          </a:p>
          <a:p>
            <a:r>
              <a:rPr lang="en-US" sz="2800">
                <a:latin typeface="Avenir Next"/>
              </a:rPr>
              <a:t>Remember all considerations </a:t>
            </a:r>
            <a:r>
              <a:rPr lang="en-US" sz="2800" dirty="0">
                <a:latin typeface="Avenir Next"/>
              </a:rPr>
              <a:t>and accommodations supporting a diverse workforce</a:t>
            </a:r>
          </a:p>
          <a:p>
            <a:r>
              <a:rPr lang="en-US" sz="2800" dirty="0">
                <a:latin typeface="Avenir Next"/>
              </a:rPr>
              <a:t>When creating trainings, remember to consider the needs of all your employees to improve retention</a:t>
            </a:r>
            <a:endParaRPr lang="en-US" sz="2800" dirty="0">
              <a:latin typeface="Avenir Next" panose="020B0503020202020204" pitchFamily="34" charset="0"/>
            </a:endParaRPr>
          </a:p>
        </p:txBody>
      </p:sp>
    </p:spTree>
    <p:extLst>
      <p:ext uri="{BB962C8B-B14F-4D97-AF65-F5344CB8AC3E}">
        <p14:creationId xmlns:p14="http://schemas.microsoft.com/office/powerpoint/2010/main" val="21897092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6918E-2658-4F43-8A12-0AF35FEED0A2}"/>
              </a:ext>
            </a:extLst>
          </p:cNvPr>
          <p:cNvSpPr>
            <a:spLocks noGrp="1"/>
          </p:cNvSpPr>
          <p:nvPr>
            <p:ph type="title"/>
          </p:nvPr>
        </p:nvSpPr>
        <p:spPr/>
        <p:txBody>
          <a:bodyPr/>
          <a:lstStyle/>
          <a:p>
            <a:r>
              <a:rPr lang="en-US"/>
              <a:t>Thank You </a:t>
            </a:r>
            <a:r>
              <a:rPr lang="mr-IN"/>
              <a:t>–</a:t>
            </a:r>
            <a:r>
              <a:rPr lang="en-US"/>
              <a:t> stay safe and healthy!</a:t>
            </a:r>
          </a:p>
        </p:txBody>
      </p:sp>
      <p:pic>
        <p:nvPicPr>
          <p:cNvPr id="5" name="Picture Placeholder 4" descr="incompass with tagline cmyk.png"/>
          <p:cNvPicPr>
            <a:picLocks noGrp="1" noChangeAspect="1"/>
          </p:cNvPicPr>
          <p:nvPr>
            <p:ph type="pic" idx="1"/>
          </p:nvPr>
        </p:nvPicPr>
        <p:blipFill>
          <a:blip r:embed="rId2">
            <a:extLst>
              <a:ext uri="{28A0092B-C50C-407E-A947-70E740481C1C}">
                <a14:useLocalDpi xmlns:a14="http://schemas.microsoft.com/office/drawing/2010/main" val="0"/>
              </a:ext>
            </a:extLst>
          </a:blip>
          <a:srcRect t="-32385" b="-32385"/>
          <a:stretch>
            <a:fillRect/>
          </a:stretch>
        </p:blipFill>
        <p:spPr>
          <a:xfrm>
            <a:off x="3865208" y="911978"/>
            <a:ext cx="7663501" cy="5034045"/>
          </a:xfrm>
        </p:spPr>
      </p:pic>
      <p:sp>
        <p:nvSpPr>
          <p:cNvPr id="4" name="Text Placeholder 3">
            <a:extLst>
              <a:ext uri="{FF2B5EF4-FFF2-40B4-BE49-F238E27FC236}">
                <a16:creationId xmlns:a16="http://schemas.microsoft.com/office/drawing/2014/main" id="{6A13B772-3EE1-5249-87B3-B86711C34282}"/>
              </a:ext>
            </a:extLst>
          </p:cNvPr>
          <p:cNvSpPr>
            <a:spLocks noGrp="1"/>
          </p:cNvSpPr>
          <p:nvPr>
            <p:ph type="body" sz="half" idx="2"/>
          </p:nvPr>
        </p:nvSpPr>
        <p:spPr/>
        <p:txBody>
          <a:bodyPr/>
          <a:lstStyle/>
          <a:p>
            <a:endParaRPr lang="en-US"/>
          </a:p>
          <a:p>
            <a:r>
              <a:rPr lang="en-US"/>
              <a:t>Incompass Michigan remains committed to being a trusted resource for getting connected and staying informed.</a:t>
            </a:r>
          </a:p>
        </p:txBody>
      </p:sp>
    </p:spTree>
    <p:extLst>
      <p:ext uri="{BB962C8B-B14F-4D97-AF65-F5344CB8AC3E}">
        <p14:creationId xmlns:p14="http://schemas.microsoft.com/office/powerpoint/2010/main" val="8276561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80F2-8901-154B-BC18-F3888A887E99}"/>
              </a:ext>
            </a:extLst>
          </p:cNvPr>
          <p:cNvSpPr>
            <a:spLocks noGrp="1"/>
          </p:cNvSpPr>
          <p:nvPr>
            <p:ph type="title"/>
          </p:nvPr>
        </p:nvSpPr>
        <p:spPr>
          <a:xfrm>
            <a:off x="256032" y="1361660"/>
            <a:ext cx="2834640" cy="2377440"/>
          </a:xfrm>
        </p:spPr>
        <p:txBody>
          <a:bodyPr>
            <a:normAutofit/>
          </a:bodyPr>
          <a:lstStyle/>
          <a:p>
            <a:r>
              <a:rPr lang="en-US" dirty="0"/>
              <a:t>MIOSHA</a:t>
            </a:r>
            <a:br>
              <a:rPr lang="en-US" dirty="0"/>
            </a:br>
            <a:r>
              <a:rPr lang="en-US" dirty="0"/>
              <a:t>RESOURCE CITATIONS</a:t>
            </a:r>
          </a:p>
        </p:txBody>
      </p:sp>
      <p:sp>
        <p:nvSpPr>
          <p:cNvPr id="3" name="Content Placeholder 2">
            <a:extLst>
              <a:ext uri="{FF2B5EF4-FFF2-40B4-BE49-F238E27FC236}">
                <a16:creationId xmlns:a16="http://schemas.microsoft.com/office/drawing/2014/main" id="{0B03FFD3-6292-F340-ADFC-3CE4DBEBF682}"/>
              </a:ext>
            </a:extLst>
          </p:cNvPr>
          <p:cNvSpPr>
            <a:spLocks noGrp="1"/>
          </p:cNvSpPr>
          <p:nvPr>
            <p:ph idx="1"/>
          </p:nvPr>
        </p:nvSpPr>
        <p:spPr>
          <a:xfrm>
            <a:off x="3822651" y="405362"/>
            <a:ext cx="7607349" cy="6047276"/>
          </a:xfrm>
        </p:spPr>
        <p:txBody>
          <a:bodyPr>
            <a:normAutofit/>
          </a:bodyPr>
          <a:lstStyle/>
          <a:p>
            <a:pPr marL="0" indent="0">
              <a:buNone/>
            </a:pPr>
            <a:endParaRPr lang="en-US" dirty="0"/>
          </a:p>
          <a:p>
            <a:pPr>
              <a:buFont typeface="Arial" panose="020B0604020202020204" pitchFamily="34" charset="0"/>
              <a:buChar char="•"/>
            </a:pPr>
            <a:r>
              <a:rPr lang="en-US" sz="2400" dirty="0"/>
              <a:t>Hazard Communication Example Fill In the Blank  Plan (MS Word) (</a:t>
            </a:r>
            <a:r>
              <a:rPr lang="en-US" sz="2400" dirty="0">
                <a:hlinkClick r:id="rId2"/>
              </a:rPr>
              <a:t>CET-5530</a:t>
            </a:r>
            <a:r>
              <a:rPr lang="en-US" sz="2400" dirty="0"/>
              <a:t>)</a:t>
            </a:r>
          </a:p>
          <a:p>
            <a:pPr>
              <a:buFont typeface="Arial" panose="020B0604020202020204" pitchFamily="34" charset="0"/>
              <a:buChar char="•"/>
            </a:pPr>
            <a:r>
              <a:rPr lang="en-US" sz="2400" dirty="0"/>
              <a:t>Right To Know Hazard Communication Compliance Guide (</a:t>
            </a:r>
            <a:r>
              <a:rPr lang="en-US" sz="2400" dirty="0">
                <a:hlinkClick r:id="rId3"/>
              </a:rPr>
              <a:t>SP-22</a:t>
            </a:r>
            <a:r>
              <a:rPr lang="en-US" sz="2400" dirty="0"/>
              <a:t>)</a:t>
            </a:r>
          </a:p>
          <a:p>
            <a:pPr>
              <a:buFont typeface="Arial" panose="020B0604020202020204" pitchFamily="34" charset="0"/>
              <a:buChar char="•"/>
            </a:pPr>
            <a:r>
              <a:rPr lang="en-US" sz="2400" dirty="0"/>
              <a:t>Safety Data Sheet (SDS) Location Poster (</a:t>
            </a:r>
            <a:r>
              <a:rPr lang="en-US" sz="2400" dirty="0">
                <a:hlinkClick r:id="rId4"/>
              </a:rPr>
              <a:t>CET-2105</a:t>
            </a:r>
            <a:r>
              <a:rPr lang="en-US" sz="2400" dirty="0"/>
              <a:t>)</a:t>
            </a:r>
          </a:p>
          <a:p>
            <a:pPr>
              <a:buFont typeface="Arial" panose="020B0604020202020204" pitchFamily="34" charset="0"/>
              <a:buChar char="•"/>
            </a:pPr>
            <a:r>
              <a:rPr lang="en-US" sz="2400" dirty="0"/>
              <a:t>New/Revised Safety Data Sheet (SDS) Poster (</a:t>
            </a:r>
            <a:r>
              <a:rPr lang="en-US" sz="2400" dirty="0">
                <a:hlinkClick r:id="rId5"/>
              </a:rPr>
              <a:t>CET-2106</a:t>
            </a:r>
            <a:r>
              <a:rPr lang="en-US" sz="2400" dirty="0"/>
              <a:t>)</a:t>
            </a:r>
          </a:p>
          <a:p>
            <a:pPr lvl="1"/>
            <a:endParaRPr lang="en-US" sz="2800" dirty="0"/>
          </a:p>
        </p:txBody>
      </p:sp>
      <p:sp>
        <p:nvSpPr>
          <p:cNvPr id="4" name="Text Placeholder 3">
            <a:extLst>
              <a:ext uri="{FF2B5EF4-FFF2-40B4-BE49-F238E27FC236}">
                <a16:creationId xmlns:a16="http://schemas.microsoft.com/office/drawing/2014/main" id="{6671C96C-0FDD-7044-9863-2AA13B48E186}"/>
              </a:ext>
            </a:extLst>
          </p:cNvPr>
          <p:cNvSpPr>
            <a:spLocks noGrp="1"/>
          </p:cNvSpPr>
          <p:nvPr>
            <p:ph type="body" sz="half" idx="2"/>
          </p:nvPr>
        </p:nvSpPr>
        <p:spPr/>
        <p:txBody>
          <a:bodyPr/>
          <a:lstStyle/>
          <a:p>
            <a:endParaRPr lang="en-US" dirty="0"/>
          </a:p>
          <a:p>
            <a:endParaRPr lang="en-US" dirty="0"/>
          </a:p>
        </p:txBody>
      </p:sp>
    </p:spTree>
    <p:extLst>
      <p:ext uri="{BB962C8B-B14F-4D97-AF65-F5344CB8AC3E}">
        <p14:creationId xmlns:p14="http://schemas.microsoft.com/office/powerpoint/2010/main" val="30370752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80F2-8901-154B-BC18-F3888A887E99}"/>
              </a:ext>
            </a:extLst>
          </p:cNvPr>
          <p:cNvSpPr>
            <a:spLocks noGrp="1"/>
          </p:cNvSpPr>
          <p:nvPr>
            <p:ph type="title"/>
          </p:nvPr>
        </p:nvSpPr>
        <p:spPr>
          <a:xfrm>
            <a:off x="256032" y="1361660"/>
            <a:ext cx="2834640" cy="2377440"/>
          </a:xfrm>
        </p:spPr>
        <p:txBody>
          <a:bodyPr>
            <a:normAutofit/>
          </a:bodyPr>
          <a:lstStyle/>
          <a:p>
            <a:r>
              <a:rPr lang="en-US" dirty="0"/>
              <a:t>OSHA / CDC</a:t>
            </a:r>
            <a:br>
              <a:rPr lang="en-US" dirty="0"/>
            </a:br>
            <a:r>
              <a:rPr lang="en-US" dirty="0"/>
              <a:t>RESOURCE CITATIONS</a:t>
            </a:r>
          </a:p>
        </p:txBody>
      </p:sp>
      <p:sp>
        <p:nvSpPr>
          <p:cNvPr id="3" name="Content Placeholder 2">
            <a:extLst>
              <a:ext uri="{FF2B5EF4-FFF2-40B4-BE49-F238E27FC236}">
                <a16:creationId xmlns:a16="http://schemas.microsoft.com/office/drawing/2014/main" id="{0B03FFD3-6292-F340-ADFC-3CE4DBEBF682}"/>
              </a:ext>
            </a:extLst>
          </p:cNvPr>
          <p:cNvSpPr>
            <a:spLocks noGrp="1"/>
          </p:cNvSpPr>
          <p:nvPr>
            <p:ph idx="1"/>
          </p:nvPr>
        </p:nvSpPr>
        <p:spPr>
          <a:xfrm>
            <a:off x="3822651" y="405362"/>
            <a:ext cx="7607349" cy="6047276"/>
          </a:xfrm>
        </p:spPr>
        <p:txBody>
          <a:bodyPr>
            <a:normAutofit fontScale="92500" lnSpcReduction="10000"/>
          </a:bodyPr>
          <a:lstStyle/>
          <a:p>
            <a:pPr marL="0" indent="0">
              <a:buNone/>
            </a:pPr>
            <a:endParaRPr lang="en-US" dirty="0"/>
          </a:p>
          <a:p>
            <a:r>
              <a:rPr lang="en-US" sz="2400" dirty="0"/>
              <a:t>OSHA Brief - </a:t>
            </a:r>
            <a:r>
              <a:rPr lang="en-US" sz="2400" dirty="0">
                <a:hlinkClick r:id="rId2"/>
              </a:rPr>
              <a:t>Hazard Communication Standard: Labels &amp; Pictograms</a:t>
            </a:r>
            <a:r>
              <a:rPr lang="en-US" sz="2400" dirty="0"/>
              <a:t> </a:t>
            </a:r>
          </a:p>
          <a:p>
            <a:r>
              <a:rPr lang="en-US" sz="2400" dirty="0"/>
              <a:t>OSHA Fact Sheet -</a:t>
            </a:r>
            <a:r>
              <a:rPr lang="en-US" sz="2400" dirty="0">
                <a:hlinkClick r:id="rId3"/>
              </a:rPr>
              <a:t>Training Requirements for the Revised Hazard Communication Standard</a:t>
            </a:r>
            <a:r>
              <a:rPr lang="en-US" sz="2400" dirty="0"/>
              <a:t> (December 1, 2013) </a:t>
            </a:r>
          </a:p>
          <a:p>
            <a:r>
              <a:rPr lang="en-US" sz="2400" dirty="0"/>
              <a:t>OSHA Publication 3695 - </a:t>
            </a:r>
            <a:r>
              <a:rPr lang="en-US" sz="2400" dirty="0">
                <a:hlinkClick r:id="rId4"/>
              </a:rPr>
              <a:t>Hazard Communication: Small Entity Compliance Guide for Employers That Use Hazardous Chemicals</a:t>
            </a:r>
            <a:r>
              <a:rPr lang="en-US" sz="2400" dirty="0"/>
              <a:t> (March 2014) </a:t>
            </a:r>
          </a:p>
          <a:p>
            <a:r>
              <a:rPr lang="en-US" sz="2400" dirty="0"/>
              <a:t>OSHA Publication FS-3696 - </a:t>
            </a:r>
            <a:r>
              <a:rPr lang="en-US" sz="2400" dirty="0">
                <a:hlinkClick r:id="rId5"/>
              </a:rPr>
              <a:t>Steps to an Effective Hazardous Communication Program for Employers That Use Hazardous Chemicals</a:t>
            </a:r>
            <a:r>
              <a:rPr lang="en-US" sz="2400" dirty="0"/>
              <a:t> (March 2014) </a:t>
            </a:r>
          </a:p>
          <a:p>
            <a:r>
              <a:rPr lang="en-US" sz="2400" dirty="0"/>
              <a:t>OSHA Publication 3844 </a:t>
            </a:r>
            <a:r>
              <a:rPr lang="en-US" sz="2400" dirty="0">
                <a:hlinkClick r:id="rId6"/>
              </a:rPr>
              <a:t>Hazard Communication: Hazard Classification Guide for Manufacturers, Importers, and Employers</a:t>
            </a:r>
            <a:endParaRPr lang="en-US" sz="2400" dirty="0"/>
          </a:p>
          <a:p>
            <a:r>
              <a:rPr lang="en-US" sz="2400" dirty="0"/>
              <a:t>Center for Disease Control and Prevention – About Hierarch of Controls - </a:t>
            </a:r>
            <a:r>
              <a:rPr lang="en-US" sz="2400" dirty="0">
                <a:solidFill>
                  <a:schemeClr val="accent1"/>
                </a:solidFill>
              </a:rPr>
              <a:t>https://</a:t>
            </a:r>
            <a:r>
              <a:rPr lang="en-US" sz="2400" dirty="0" err="1">
                <a:solidFill>
                  <a:schemeClr val="accent1"/>
                </a:solidFill>
              </a:rPr>
              <a:t>www.cdc.gov</a:t>
            </a:r>
            <a:r>
              <a:rPr lang="en-US" sz="2400" dirty="0">
                <a:solidFill>
                  <a:schemeClr val="accent1"/>
                </a:solidFill>
              </a:rPr>
              <a:t>/</a:t>
            </a:r>
            <a:r>
              <a:rPr lang="en-US" sz="2400" dirty="0" err="1">
                <a:solidFill>
                  <a:schemeClr val="accent1"/>
                </a:solidFill>
              </a:rPr>
              <a:t>niosh</a:t>
            </a:r>
            <a:r>
              <a:rPr lang="en-US" sz="2400" dirty="0">
                <a:solidFill>
                  <a:schemeClr val="accent1"/>
                </a:solidFill>
              </a:rPr>
              <a:t>/hierarchy-of-controls/about</a:t>
            </a:r>
            <a:endParaRPr lang="en-US" sz="2800" dirty="0">
              <a:solidFill>
                <a:schemeClr val="accent1"/>
              </a:solidFill>
            </a:endParaRPr>
          </a:p>
        </p:txBody>
      </p:sp>
      <p:sp>
        <p:nvSpPr>
          <p:cNvPr id="4" name="Text Placeholder 3">
            <a:extLst>
              <a:ext uri="{FF2B5EF4-FFF2-40B4-BE49-F238E27FC236}">
                <a16:creationId xmlns:a16="http://schemas.microsoft.com/office/drawing/2014/main" id="{6671C96C-0FDD-7044-9863-2AA13B48E186}"/>
              </a:ext>
            </a:extLst>
          </p:cNvPr>
          <p:cNvSpPr>
            <a:spLocks noGrp="1"/>
          </p:cNvSpPr>
          <p:nvPr>
            <p:ph type="body" sz="half" idx="2"/>
          </p:nvPr>
        </p:nvSpPr>
        <p:spPr/>
        <p:txBody>
          <a:bodyPr/>
          <a:lstStyle/>
          <a:p>
            <a:endParaRPr lang="en-US" dirty="0"/>
          </a:p>
          <a:p>
            <a:endParaRPr lang="en-US" dirty="0"/>
          </a:p>
        </p:txBody>
      </p:sp>
    </p:spTree>
    <p:extLst>
      <p:ext uri="{BB962C8B-B14F-4D97-AF65-F5344CB8AC3E}">
        <p14:creationId xmlns:p14="http://schemas.microsoft.com/office/powerpoint/2010/main" val="10225442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80F2-8901-154B-BC18-F3888A887E99}"/>
              </a:ext>
            </a:extLst>
          </p:cNvPr>
          <p:cNvSpPr>
            <a:spLocks noGrp="1"/>
          </p:cNvSpPr>
          <p:nvPr>
            <p:ph type="title"/>
          </p:nvPr>
        </p:nvSpPr>
        <p:spPr>
          <a:xfrm>
            <a:off x="256032" y="1361660"/>
            <a:ext cx="2834640" cy="2377440"/>
          </a:xfrm>
        </p:spPr>
        <p:txBody>
          <a:bodyPr>
            <a:normAutofit/>
          </a:bodyPr>
          <a:lstStyle/>
          <a:p>
            <a:r>
              <a:rPr lang="en-US" dirty="0"/>
              <a:t>ADDITIONAL</a:t>
            </a:r>
            <a:br>
              <a:rPr lang="en-US" dirty="0"/>
            </a:br>
            <a:r>
              <a:rPr lang="en-US" dirty="0"/>
              <a:t>RESOURCE CITATIONS</a:t>
            </a:r>
          </a:p>
        </p:txBody>
      </p:sp>
      <p:sp>
        <p:nvSpPr>
          <p:cNvPr id="3" name="Content Placeholder 2">
            <a:extLst>
              <a:ext uri="{FF2B5EF4-FFF2-40B4-BE49-F238E27FC236}">
                <a16:creationId xmlns:a16="http://schemas.microsoft.com/office/drawing/2014/main" id="{0B03FFD3-6292-F340-ADFC-3CE4DBEBF682}"/>
              </a:ext>
            </a:extLst>
          </p:cNvPr>
          <p:cNvSpPr>
            <a:spLocks noGrp="1"/>
          </p:cNvSpPr>
          <p:nvPr>
            <p:ph idx="1"/>
          </p:nvPr>
        </p:nvSpPr>
        <p:spPr>
          <a:xfrm>
            <a:off x="3822651" y="405362"/>
            <a:ext cx="7607349" cy="6047276"/>
          </a:xfrm>
        </p:spPr>
        <p:txBody>
          <a:bodyPr>
            <a:normAutofit/>
          </a:bodyPr>
          <a:lstStyle/>
          <a:p>
            <a:pPr marL="0" indent="0">
              <a:buNone/>
            </a:pPr>
            <a:endParaRPr lang="en-US" dirty="0"/>
          </a:p>
          <a:p>
            <a:r>
              <a:rPr lang="en-US" sz="2400" dirty="0"/>
              <a:t>Safety and Health Field Guide for Professional Cleaners, 1</a:t>
            </a:r>
            <a:r>
              <a:rPr lang="en-US" sz="2400" baseline="30000" dirty="0"/>
              <a:t>st</a:t>
            </a:r>
            <a:r>
              <a:rPr lang="en-US" sz="2400" dirty="0"/>
              <a:t> ed. – Institute of Inspection Cleaning and Restoration Certification (IICRC), 2022</a:t>
            </a:r>
            <a:endParaRPr lang="en-US" sz="2800" dirty="0"/>
          </a:p>
        </p:txBody>
      </p:sp>
      <p:sp>
        <p:nvSpPr>
          <p:cNvPr id="4" name="Text Placeholder 3">
            <a:extLst>
              <a:ext uri="{FF2B5EF4-FFF2-40B4-BE49-F238E27FC236}">
                <a16:creationId xmlns:a16="http://schemas.microsoft.com/office/drawing/2014/main" id="{6671C96C-0FDD-7044-9863-2AA13B48E186}"/>
              </a:ext>
            </a:extLst>
          </p:cNvPr>
          <p:cNvSpPr>
            <a:spLocks noGrp="1"/>
          </p:cNvSpPr>
          <p:nvPr>
            <p:ph type="body" sz="half" idx="2"/>
          </p:nvPr>
        </p:nvSpPr>
        <p:spPr/>
        <p:txBody>
          <a:bodyPr/>
          <a:lstStyle/>
          <a:p>
            <a:endParaRPr lang="en-US" dirty="0"/>
          </a:p>
          <a:p>
            <a:endParaRPr lang="en-US" dirty="0"/>
          </a:p>
        </p:txBody>
      </p:sp>
    </p:spTree>
    <p:extLst>
      <p:ext uri="{BB962C8B-B14F-4D97-AF65-F5344CB8AC3E}">
        <p14:creationId xmlns:p14="http://schemas.microsoft.com/office/powerpoint/2010/main" val="31685640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46E56-35E9-AD5C-2A29-BA05CB3C24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F51743-524F-4969-EC41-AA0EAB738A41}"/>
              </a:ext>
            </a:extLst>
          </p:cNvPr>
          <p:cNvSpPr>
            <a:spLocks noGrp="1"/>
          </p:cNvSpPr>
          <p:nvPr>
            <p:ph type="title"/>
          </p:nvPr>
        </p:nvSpPr>
        <p:spPr>
          <a:xfrm>
            <a:off x="256032" y="1361660"/>
            <a:ext cx="2834640" cy="2377440"/>
          </a:xfrm>
        </p:spPr>
        <p:txBody>
          <a:bodyPr>
            <a:normAutofit/>
          </a:bodyPr>
          <a:lstStyle/>
          <a:p>
            <a:r>
              <a:rPr lang="en-US"/>
              <a:t>RESOURCE CITATIONS</a:t>
            </a:r>
          </a:p>
        </p:txBody>
      </p:sp>
      <p:sp>
        <p:nvSpPr>
          <p:cNvPr id="3" name="Content Placeholder 2">
            <a:extLst>
              <a:ext uri="{FF2B5EF4-FFF2-40B4-BE49-F238E27FC236}">
                <a16:creationId xmlns:a16="http://schemas.microsoft.com/office/drawing/2014/main" id="{77EE82C8-E2B8-A306-E3E6-C1BA3D2769F1}"/>
              </a:ext>
            </a:extLst>
          </p:cNvPr>
          <p:cNvSpPr>
            <a:spLocks noGrp="1"/>
          </p:cNvSpPr>
          <p:nvPr>
            <p:ph idx="1"/>
          </p:nvPr>
        </p:nvSpPr>
        <p:spPr>
          <a:xfrm>
            <a:off x="3822651" y="581973"/>
            <a:ext cx="7747363" cy="6047276"/>
          </a:xfrm>
        </p:spPr>
        <p:txBody>
          <a:bodyPr>
            <a:normAutofit/>
          </a:bodyPr>
          <a:lstStyle/>
          <a:p>
            <a:pPr marL="0" indent="0">
              <a:buNone/>
            </a:pPr>
            <a:endParaRPr lang="en-US"/>
          </a:p>
          <a:p>
            <a:r>
              <a:rPr lang="en-US">
                <a:latin typeface="Avenir Next Medium"/>
              </a:rPr>
              <a:t>Honeybourne, Victoria. (2020). The Neurodiverse Workplace: An Employer’s Guide to Managing and Working with Neurodivergent Employees, Clients and Customers. Jessica Kingsley Publishers: London &amp; Philadelphia, PA.</a:t>
            </a:r>
            <a:endParaRPr lang="en-US"/>
          </a:p>
          <a:p>
            <a:r>
              <a:rPr lang="en-US" err="1">
                <a:latin typeface="Avenir Next Medium"/>
              </a:rPr>
              <a:t>Praslova</a:t>
            </a:r>
            <a:r>
              <a:rPr lang="en-US">
                <a:latin typeface="Avenir Next Medium"/>
              </a:rPr>
              <a:t>, Ludmila N. (2024). The Canary Code: A Guide to Neurodiversity, Dignity, And Intersectional Belonging At Work. Berrett-Koehler Publishers, Inc.: Oakland, CA.</a:t>
            </a:r>
            <a:endParaRPr lang="en-US"/>
          </a:p>
          <a:p>
            <a:r>
              <a:rPr lang="en-US">
                <a:latin typeface="Avenir Next Medium"/>
              </a:rPr>
              <a:t>Thompson, E. (2023) A Hidden Force: Unlocking the Potential of Neurodiversity at Work. Fast Company Press: New York. </a:t>
            </a:r>
          </a:p>
          <a:p>
            <a:r>
              <a:rPr lang="en-US">
                <a:latin typeface="Avenir Next Medium"/>
                <a:hlinkClick r:id="rId2"/>
              </a:rPr>
              <a:t>https://www.cnsnevada.com/what-is-the-memory-capacity-of-a-human-brain/</a:t>
            </a:r>
          </a:p>
          <a:p>
            <a:pPr marL="0" indent="0">
              <a:buNone/>
            </a:pPr>
            <a:br>
              <a:rPr lang="en-US"/>
            </a:br>
            <a:endParaRPr lang="en-US"/>
          </a:p>
          <a:p>
            <a:r>
              <a:rPr lang="en-US">
                <a:latin typeface="Avenir Next Medium"/>
              </a:rPr>
              <a:t> NEUROINCLUSIVE LEARNING QUICK START PACKET BY TRACEY KING</a:t>
            </a:r>
            <a:endParaRPr lang="en-US"/>
          </a:p>
          <a:p>
            <a:endParaRPr lang="en-US">
              <a:latin typeface="Avenir Next Medium"/>
            </a:endParaRPr>
          </a:p>
          <a:p>
            <a:endParaRPr lang="en-US">
              <a:latin typeface="Avenir Next Medium"/>
            </a:endParaRPr>
          </a:p>
        </p:txBody>
      </p:sp>
      <p:sp>
        <p:nvSpPr>
          <p:cNvPr id="4" name="Text Placeholder 3">
            <a:extLst>
              <a:ext uri="{FF2B5EF4-FFF2-40B4-BE49-F238E27FC236}">
                <a16:creationId xmlns:a16="http://schemas.microsoft.com/office/drawing/2014/main" id="{340BBF73-7D07-6FD0-263C-87D9C04DFA8B}"/>
              </a:ext>
            </a:extLst>
          </p:cNvPr>
          <p:cNvSpPr>
            <a:spLocks noGrp="1"/>
          </p:cNvSpPr>
          <p:nvPr>
            <p:ph type="body" sz="half" idx="2"/>
          </p:nvPr>
        </p:nvSpPr>
        <p:spPr/>
        <p:txBody>
          <a:bodyPr/>
          <a:lstStyle/>
          <a:p>
            <a:endParaRPr lang="en-US"/>
          </a:p>
          <a:p>
            <a:endParaRPr lang="en-US"/>
          </a:p>
        </p:txBody>
      </p:sp>
    </p:spTree>
    <p:extLst>
      <p:ext uri="{BB962C8B-B14F-4D97-AF65-F5344CB8AC3E}">
        <p14:creationId xmlns:p14="http://schemas.microsoft.com/office/powerpoint/2010/main" val="1200709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80F2-8901-154B-BC18-F3888A887E99}"/>
              </a:ext>
            </a:extLst>
          </p:cNvPr>
          <p:cNvSpPr>
            <a:spLocks noGrp="1"/>
          </p:cNvSpPr>
          <p:nvPr>
            <p:ph type="title"/>
          </p:nvPr>
        </p:nvSpPr>
        <p:spPr>
          <a:xfrm>
            <a:off x="256032" y="2585010"/>
            <a:ext cx="2834640" cy="2377440"/>
          </a:xfrm>
        </p:spPr>
        <p:txBody>
          <a:bodyPr>
            <a:normAutofit fontScale="90000"/>
          </a:bodyPr>
          <a:lstStyle/>
          <a:p>
            <a:r>
              <a:rPr lang="en-US" dirty="0"/>
              <a:t>SAFETY</a:t>
            </a:r>
            <a:br>
              <a:rPr lang="en-US" dirty="0"/>
            </a:br>
            <a:r>
              <a:rPr lang="en-US" dirty="0"/>
              <a:t>INCLUDED</a:t>
            </a:r>
            <a:br>
              <a:rPr lang="en-US" dirty="0"/>
            </a:br>
            <a:br>
              <a:rPr lang="en-US" dirty="0"/>
            </a:br>
            <a:r>
              <a:rPr lang="en-US" dirty="0"/>
              <a:t>Training Project in Partnership with MIOSHA CET Division</a:t>
            </a:r>
          </a:p>
        </p:txBody>
      </p:sp>
      <p:sp>
        <p:nvSpPr>
          <p:cNvPr id="3" name="Content Placeholder 2">
            <a:extLst>
              <a:ext uri="{FF2B5EF4-FFF2-40B4-BE49-F238E27FC236}">
                <a16:creationId xmlns:a16="http://schemas.microsoft.com/office/drawing/2014/main" id="{0B03FFD3-6292-F340-ADFC-3CE4DBEBF682}"/>
              </a:ext>
            </a:extLst>
          </p:cNvPr>
          <p:cNvSpPr>
            <a:spLocks noGrp="1"/>
          </p:cNvSpPr>
          <p:nvPr>
            <p:ph idx="1"/>
          </p:nvPr>
        </p:nvSpPr>
        <p:spPr>
          <a:xfrm>
            <a:off x="3829277" y="302009"/>
            <a:ext cx="7747363" cy="6047276"/>
          </a:xfrm>
        </p:spPr>
        <p:txBody>
          <a:bodyPr>
            <a:normAutofit/>
          </a:bodyPr>
          <a:lstStyle/>
          <a:p>
            <a:pPr marL="0" indent="0">
              <a:buNone/>
            </a:pPr>
            <a:endParaRPr lang="en-US" dirty="0"/>
          </a:p>
          <a:p>
            <a:r>
              <a:rPr lang="en-US" sz="2400" dirty="0"/>
              <a:t>This material was prepared under a Consultation Education and Training (CET) Grant, awarded by the Michigan Occupational Safety and Health Administration (MIOSHA).  </a:t>
            </a:r>
          </a:p>
          <a:p>
            <a:r>
              <a:rPr lang="en-US" sz="2400" dirty="0"/>
              <a:t>MIOSHA is a part of the Department of Labor and Economic Opportunity (LEO).  </a:t>
            </a:r>
          </a:p>
          <a:p>
            <a:r>
              <a:rPr lang="en-US" sz="2400" dirty="0"/>
              <a:t>Points of view or opinions stated in this document do not necessarily reflect the view or policies of LEO.</a:t>
            </a:r>
            <a:endParaRPr lang="en-US" b="1" i="1" dirty="0"/>
          </a:p>
        </p:txBody>
      </p:sp>
      <p:sp>
        <p:nvSpPr>
          <p:cNvPr id="4" name="Text Placeholder 3">
            <a:extLst>
              <a:ext uri="{FF2B5EF4-FFF2-40B4-BE49-F238E27FC236}">
                <a16:creationId xmlns:a16="http://schemas.microsoft.com/office/drawing/2014/main" id="{6671C96C-0FDD-7044-9863-2AA13B48E186}"/>
              </a:ext>
            </a:extLst>
          </p:cNvPr>
          <p:cNvSpPr>
            <a:spLocks noGrp="1"/>
          </p:cNvSpPr>
          <p:nvPr>
            <p:ph type="body" sz="half" idx="2"/>
          </p:nvPr>
        </p:nvSpPr>
        <p:spPr/>
        <p:txBody>
          <a:bodyPr/>
          <a:lstStyle/>
          <a:p>
            <a:endParaRPr lang="en-US" dirty="0"/>
          </a:p>
          <a:p>
            <a:endParaRPr lang="en-US" dirty="0"/>
          </a:p>
        </p:txBody>
      </p:sp>
    </p:spTree>
    <p:extLst>
      <p:ext uri="{BB962C8B-B14F-4D97-AF65-F5344CB8AC3E}">
        <p14:creationId xmlns:p14="http://schemas.microsoft.com/office/powerpoint/2010/main" val="1539794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0D21D-8652-9C3C-C3A0-440DA9177A7C}"/>
              </a:ext>
            </a:extLst>
          </p:cNvPr>
          <p:cNvSpPr>
            <a:spLocks noGrp="1"/>
          </p:cNvSpPr>
          <p:nvPr>
            <p:ph type="title"/>
          </p:nvPr>
        </p:nvSpPr>
        <p:spPr/>
        <p:txBody>
          <a:bodyPr/>
          <a:lstStyle/>
          <a:p>
            <a:r>
              <a:rPr lang="en-US">
                <a:latin typeface="Avenir Next Demi Bold"/>
              </a:rPr>
              <a:t>Schedule a free training with us!</a:t>
            </a:r>
            <a:endParaRPr lang="en-US"/>
          </a:p>
        </p:txBody>
      </p:sp>
      <p:sp>
        <p:nvSpPr>
          <p:cNvPr id="3" name="Content Placeholder 2">
            <a:extLst>
              <a:ext uri="{FF2B5EF4-FFF2-40B4-BE49-F238E27FC236}">
                <a16:creationId xmlns:a16="http://schemas.microsoft.com/office/drawing/2014/main" id="{83634F84-4402-A0F8-D73D-00ADA4251DD1}"/>
              </a:ext>
            </a:extLst>
          </p:cNvPr>
          <p:cNvSpPr>
            <a:spLocks noGrp="1"/>
          </p:cNvSpPr>
          <p:nvPr>
            <p:ph idx="1"/>
          </p:nvPr>
        </p:nvSpPr>
        <p:spPr/>
        <p:txBody>
          <a:bodyPr/>
          <a:lstStyle/>
          <a:p>
            <a:r>
              <a:rPr lang="en-US">
                <a:latin typeface="Avenir Next Medium"/>
              </a:rPr>
              <a:t>Contact us if you wish to have Todd and Katie conduct a free training!</a:t>
            </a:r>
          </a:p>
          <a:p>
            <a:r>
              <a:rPr lang="en-US">
                <a:latin typeface="Avenir Next Medium"/>
              </a:rPr>
              <a:t>Let us know the following information</a:t>
            </a:r>
          </a:p>
          <a:p>
            <a:pPr lvl="1">
              <a:spcAft>
                <a:spcPts val="0"/>
              </a:spcAft>
              <a:buFont typeface="Courier New" pitchFamily="18" charset="2"/>
              <a:buChar char="o"/>
            </a:pPr>
            <a:r>
              <a:rPr lang="en-US">
                <a:latin typeface="Avenir Next Medium"/>
              </a:rPr>
              <a:t>Date, time and length of training</a:t>
            </a:r>
          </a:p>
          <a:p>
            <a:pPr lvl="1">
              <a:buFont typeface="Courier New" pitchFamily="18" charset="2"/>
              <a:buChar char="o"/>
            </a:pPr>
            <a:r>
              <a:rPr lang="en-US">
                <a:latin typeface="Avenir Next Medium"/>
              </a:rPr>
              <a:t>Desired training content </a:t>
            </a:r>
          </a:p>
          <a:p>
            <a:pPr lvl="1">
              <a:buFont typeface="Courier New" pitchFamily="18" charset="2"/>
              <a:buChar char="o"/>
            </a:pPr>
            <a:r>
              <a:rPr lang="en-US">
                <a:latin typeface="Avenir Next Medium"/>
              </a:rPr>
              <a:t>How many attendees will be at this training</a:t>
            </a:r>
          </a:p>
          <a:p>
            <a:r>
              <a:rPr lang="en-US">
                <a:latin typeface="Avenir Next Medium"/>
              </a:rPr>
              <a:t>Katie Kinde – </a:t>
            </a:r>
            <a:r>
              <a:rPr lang="en-US">
                <a:latin typeface="Avenir Next Medium"/>
                <a:hlinkClick r:id="rId2"/>
              </a:rPr>
              <a:t>kkinde@incompassmi.org</a:t>
            </a:r>
            <a:r>
              <a:rPr lang="en-US">
                <a:latin typeface="Avenir Next Medium"/>
              </a:rPr>
              <a:t> </a:t>
            </a:r>
            <a:endParaRPr lang="en-US"/>
          </a:p>
        </p:txBody>
      </p:sp>
    </p:spTree>
    <p:extLst>
      <p:ext uri="{BB962C8B-B14F-4D97-AF65-F5344CB8AC3E}">
        <p14:creationId xmlns:p14="http://schemas.microsoft.com/office/powerpoint/2010/main" val="2413411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lstStyle/>
          <a:p>
            <a:r>
              <a:rPr lang="en-US" b="0">
                <a:latin typeface="Avenir Next Demi Bold"/>
              </a:rPr>
              <a:t>Safety Included 2026</a:t>
            </a:r>
            <a:endParaRPr lang="en-US"/>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511370" y="2343563"/>
            <a:ext cx="10919903" cy="4115885"/>
          </a:xfrm>
        </p:spPr>
        <p:txBody>
          <a:bodyPr>
            <a:noAutofit/>
          </a:bodyPr>
          <a:lstStyle/>
          <a:p>
            <a:r>
              <a:rPr lang="en-US" sz="3200" dirty="0">
                <a:latin typeface="Avenir Next Medium"/>
              </a:rPr>
              <a:t>The recommended practices use a proactive approach to managing workplace safety and health. </a:t>
            </a:r>
          </a:p>
          <a:p>
            <a:r>
              <a:rPr lang="en-US" sz="3200" dirty="0">
                <a:latin typeface="Avenir Next Medium"/>
              </a:rPr>
              <a:t>Traditional approaches are often reactive – problems are addressed only after a worker is injured or becomes sick, a new standard or regulation is published, or an outside inspection finds a problem that must be fixed. </a:t>
            </a:r>
          </a:p>
          <a:p>
            <a:r>
              <a:rPr lang="en-US" sz="3200" dirty="0">
                <a:latin typeface="Avenir Next Medium"/>
              </a:rPr>
              <a:t>These recommended practices recognize that finding and fixing hazards before they cause injury or illness is a far more effective approach.</a:t>
            </a:r>
          </a:p>
          <a:p>
            <a:pPr marL="502920" lvl="1" indent="0">
              <a:buNone/>
            </a:pPr>
            <a:endParaRPr lang="en-US" sz="3200"/>
          </a:p>
        </p:txBody>
      </p:sp>
    </p:spTree>
    <p:extLst>
      <p:ext uri="{BB962C8B-B14F-4D97-AF65-F5344CB8AC3E}">
        <p14:creationId xmlns:p14="http://schemas.microsoft.com/office/powerpoint/2010/main" val="3399261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lstStyle/>
          <a:p>
            <a:r>
              <a:rPr lang="en-US" b="0">
                <a:latin typeface="Avenir Next Demi Bold"/>
              </a:rPr>
              <a:t>Safety Included 2026</a:t>
            </a:r>
            <a:endParaRPr lang="en-US"/>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511370" y="2343563"/>
            <a:ext cx="10919903" cy="4115885"/>
          </a:xfrm>
        </p:spPr>
        <p:txBody>
          <a:bodyPr>
            <a:noAutofit/>
          </a:bodyPr>
          <a:lstStyle/>
          <a:p>
            <a:r>
              <a:rPr lang="en-US" sz="3200" dirty="0">
                <a:latin typeface="Avenir Next Medium"/>
              </a:rPr>
              <a:t>The most rigorous preventive safety program takes the view that there is ALWAYS something about an incident leading to injury that could have been different.</a:t>
            </a:r>
          </a:p>
          <a:p>
            <a:r>
              <a:rPr lang="en-US" sz="3200" dirty="0">
                <a:latin typeface="Avenir Next Medium"/>
              </a:rPr>
              <a:t>Accidents don’t “just happen.”</a:t>
            </a:r>
          </a:p>
          <a:p>
            <a:r>
              <a:rPr lang="en-US" sz="3200" dirty="0">
                <a:latin typeface="Avenir Next Medium"/>
              </a:rPr>
              <a:t>It is incumbent upon us to continuously assess the landscape to identify the potential for a problem, and fix it before one occurs.</a:t>
            </a:r>
          </a:p>
          <a:p>
            <a:r>
              <a:rPr lang="en-US" sz="3200" dirty="0">
                <a:latin typeface="Avenir Next Medium"/>
              </a:rPr>
              <a:t>That’s what this presentation is all about, providing a framework for effective safety programs that promote prevention.</a:t>
            </a:r>
          </a:p>
          <a:p>
            <a:pPr marL="502920" lvl="1" indent="0">
              <a:buNone/>
            </a:pPr>
            <a:endParaRPr lang="en-US" sz="3200"/>
          </a:p>
        </p:txBody>
      </p:sp>
    </p:spTree>
    <p:extLst>
      <p:ext uri="{BB962C8B-B14F-4D97-AF65-F5344CB8AC3E}">
        <p14:creationId xmlns:p14="http://schemas.microsoft.com/office/powerpoint/2010/main" val="2851911589"/>
      </p:ext>
    </p:extLst>
  </p:cSld>
  <p:clrMapOvr>
    <a:masterClrMapping/>
  </p:clrMapOvr>
</p:sld>
</file>

<file path=ppt/theme/theme1.xml><?xml version="1.0" encoding="utf-8"?>
<a:theme xmlns:a="http://schemas.openxmlformats.org/drawingml/2006/main" name="Frame">
  <a:themeElements>
    <a:clrScheme name="Incompass Palette">
      <a:dk1>
        <a:srgbClr val="000000"/>
      </a:dk1>
      <a:lt1>
        <a:srgbClr val="FFFFFF"/>
      </a:lt1>
      <a:dk2>
        <a:srgbClr val="8B8C90"/>
      </a:dk2>
      <a:lt2>
        <a:srgbClr val="F1F2F2"/>
      </a:lt2>
      <a:accent1>
        <a:srgbClr val="00A19B"/>
      </a:accent1>
      <a:accent2>
        <a:srgbClr val="9A1C20"/>
      </a:accent2>
      <a:accent3>
        <a:srgbClr val="98C33C"/>
      </a:accent3>
      <a:accent4>
        <a:srgbClr val="F37722"/>
      </a:accent4>
      <a:accent5>
        <a:srgbClr val="5C3895"/>
      </a:accent5>
      <a:accent6>
        <a:srgbClr val="085159"/>
      </a:accent6>
      <a:hlink>
        <a:srgbClr val="00A19B"/>
      </a:hlink>
      <a:folHlink>
        <a:srgbClr val="F37722"/>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fd8a901-67f3-4c79-8c3b-bf547a3a4419" xsi:nil="true"/>
    <lcf76f155ced4ddcb4097134ff3c332f xmlns="417a14a6-451b-43f5-b65e-570830bc9f0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A09011D89A01344A6FC0E1BD768620C" ma:contentTypeVersion="18" ma:contentTypeDescription="Create a new document." ma:contentTypeScope="" ma:versionID="b21b0c2ce721200a540a3d485b381169">
  <xsd:schema xmlns:xsd="http://www.w3.org/2001/XMLSchema" xmlns:xs="http://www.w3.org/2001/XMLSchema" xmlns:p="http://schemas.microsoft.com/office/2006/metadata/properties" xmlns:ns2="417a14a6-451b-43f5-b65e-570830bc9f0a" xmlns:ns3="dfd8a901-67f3-4c79-8c3b-bf547a3a4419" targetNamespace="http://schemas.microsoft.com/office/2006/metadata/properties" ma:root="true" ma:fieldsID="bfd52baeca9296e1b73ca585a6206449" ns2:_="" ns3:_="">
    <xsd:import namespace="417a14a6-451b-43f5-b65e-570830bc9f0a"/>
    <xsd:import namespace="dfd8a901-67f3-4c79-8c3b-bf547a3a4419"/>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DateTaken"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7a14a6-451b-43f5-b65e-570830bc9f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0347158-0d79-4369-b5ea-42415fdafd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d8a901-67f3-4c79-8c3b-bf547a3a441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27e4c78-3b55-4279-b332-812c467e36f3}" ma:internalName="TaxCatchAll" ma:showField="CatchAllData" ma:web="dfd8a901-67f3-4c79-8c3b-bf547a3a44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EDBD1F-FFE2-4654-BB19-86B6B6246E08}">
  <ds:schemaRefs>
    <ds:schemaRef ds:uri="http://schemas.microsoft.com/office/2006/metadata/properties"/>
    <ds:schemaRef ds:uri="http://schemas.microsoft.com/office/infopath/2007/PartnerControls"/>
    <ds:schemaRef ds:uri="dfd8a901-67f3-4c79-8c3b-bf547a3a4419"/>
    <ds:schemaRef ds:uri="417a14a6-451b-43f5-b65e-570830bc9f0a"/>
  </ds:schemaRefs>
</ds:datastoreItem>
</file>

<file path=customXml/itemProps2.xml><?xml version="1.0" encoding="utf-8"?>
<ds:datastoreItem xmlns:ds="http://schemas.openxmlformats.org/officeDocument/2006/customXml" ds:itemID="{03F6C26E-2AF3-4989-B1E7-1666CD09BFB7}">
  <ds:schemaRefs>
    <ds:schemaRef ds:uri="http://schemas.microsoft.com/sharepoint/v3/contenttype/forms"/>
  </ds:schemaRefs>
</ds:datastoreItem>
</file>

<file path=customXml/itemProps3.xml><?xml version="1.0" encoding="utf-8"?>
<ds:datastoreItem xmlns:ds="http://schemas.openxmlformats.org/officeDocument/2006/customXml" ds:itemID="{A7E0E75B-19DE-4FD4-BC7F-66AF83F653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7a14a6-451b-43f5-b65e-570830bc9f0a"/>
    <ds:schemaRef ds:uri="dfd8a901-67f3-4c79-8c3b-bf547a3a44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{FDC35CBE-4D40-5A4F-A966-288A24324A42}tf10001124</Template>
  <TotalTime>69776</TotalTime>
  <Words>1728</Words>
  <Application>Microsoft Office PowerPoint</Application>
  <PresentationFormat>Widescreen</PresentationFormat>
  <Paragraphs>177</Paragraphs>
  <Slides>79</Slides>
  <Notes>12</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Frame</vt:lpstr>
      <vt:lpstr>PowerPoint Presentation</vt:lpstr>
      <vt:lpstr>Hazard Communication</vt:lpstr>
      <vt:lpstr>SAFETY INCLUDED  Training Project in Partnership with MIOSHA CET Division</vt:lpstr>
      <vt:lpstr>ABOUT YOUR PRESENTERS:  Todd Culver</vt:lpstr>
      <vt:lpstr>ABOUT YOUR PRESENTERS:  Katie Kinde</vt:lpstr>
      <vt:lpstr>ABOUT THE CONTENT</vt:lpstr>
      <vt:lpstr>Safety Included 2026</vt:lpstr>
      <vt:lpstr>Safety Included 2026</vt:lpstr>
      <vt:lpstr>Safety Included 2026</vt:lpstr>
      <vt:lpstr>Safety Included 2026</vt:lpstr>
      <vt:lpstr>A SAFE WORKPLACE IS SOUND BUSINESS –  FOR EVERYBODY REGARDLESS OF NEUROTYPE</vt:lpstr>
      <vt:lpstr>Hazard Communication (HazCom) – Training Objectives</vt:lpstr>
      <vt:lpstr>Training Objectives Continued</vt:lpstr>
      <vt:lpstr>MIOSHA (Part 42, 92, and 430) – Hazard Communication</vt:lpstr>
      <vt:lpstr>Who does the standard apply to?</vt:lpstr>
      <vt:lpstr>Chemical Labeling</vt:lpstr>
      <vt:lpstr>Chemical Labeling</vt:lpstr>
      <vt:lpstr>Product Identifier</vt:lpstr>
      <vt:lpstr>Signal Word</vt:lpstr>
      <vt:lpstr>Key Differences in Hazard Communication</vt:lpstr>
      <vt:lpstr>Hazard Statements</vt:lpstr>
      <vt:lpstr>Pictograms</vt:lpstr>
      <vt:lpstr>Precautionary Statements</vt:lpstr>
      <vt:lpstr>Manufacturer Information</vt:lpstr>
      <vt:lpstr>Labels, in summary</vt:lpstr>
      <vt:lpstr>Safety Data Sheets</vt:lpstr>
      <vt:lpstr>SDS – Key Sections (8 &amp; 10)</vt:lpstr>
      <vt:lpstr>Hierarchy of Controls</vt:lpstr>
      <vt:lpstr>REMEMBER:</vt:lpstr>
      <vt:lpstr>REMEMBER:</vt:lpstr>
      <vt:lpstr>How to Train Effectively </vt:lpstr>
      <vt:lpstr>CONSIDERATIONS FOR NEURODIVERSE EMPLOYEES</vt:lpstr>
      <vt:lpstr>CONSIDERATIONS FOR NEURODIVERSE EMPLOYEES</vt:lpstr>
      <vt:lpstr>CONSIDERATIONS FOR NEURODIVERSE EMPLOYEES</vt:lpstr>
      <vt:lpstr>Conversation Example</vt:lpstr>
      <vt:lpstr>CONSIDERATIONS FOR NEURODIVERSE EMPLOYEES</vt:lpstr>
      <vt:lpstr>UNIVERSAL DESIGN METHODS</vt:lpstr>
      <vt:lpstr>SENSORY OVERLOAD</vt:lpstr>
      <vt:lpstr>SENSORY OVERLOAD</vt:lpstr>
      <vt:lpstr>CONSIDERATIONS FOR NEURODIVERSE EMPLOYEES</vt:lpstr>
      <vt:lpstr>CONSIDERATIONS FOR NEURODIVERSE EMPLOYEES</vt:lpstr>
      <vt:lpstr>CONSIDERATIONS FOR NEURODIVERSE EMPLOYEES</vt:lpstr>
      <vt:lpstr>CONSIDERATIONS FOR NEURODIVERSE EMPLOYEES</vt:lpstr>
      <vt:lpstr>CONSIDERATIONS FOR NEURODIVERSE EMPLOYEES</vt:lpstr>
      <vt:lpstr>CONSIDERATIONS FOR NEURODIVERSE EMPLOYEES</vt:lpstr>
      <vt:lpstr>CONSIDERATIONS FOR NEURODIVERSE EMPLOYEES</vt:lpstr>
      <vt:lpstr>CONSIDERATIONS FOR NEURODIVERSE EMPLOYEES</vt:lpstr>
      <vt:lpstr>CONSIDERATIONS FOR NEURODIVERSE EMPLOYEES</vt:lpstr>
      <vt:lpstr>CONSIDERATIONS FOR NEURODIVERSE EMPLOYEES</vt:lpstr>
      <vt:lpstr>CONSIDERATIONS FOR NEURODIVERSE EMPLOYEES</vt:lpstr>
      <vt:lpstr>CONSIDERATIONS FOR NEURODIVERSE EMPLOYEES</vt:lpstr>
      <vt:lpstr>CONSIDERATIONS FOR NEURODIVERSE EMPLOYEES</vt:lpstr>
      <vt:lpstr>VERBAL AND NON-VERBAL  </vt:lpstr>
      <vt:lpstr>VERBAL AND NON-VERBAL  </vt:lpstr>
      <vt:lpstr>VERBAL AND NON-VERBAL  </vt:lpstr>
      <vt:lpstr>VERBAL AND NON-VERBAL  </vt:lpstr>
      <vt:lpstr>EXAMPLE UNCLEAR </vt:lpstr>
      <vt:lpstr>EXAMPLE CLEAR VISUALS AND DESCRIPTIONS</vt:lpstr>
      <vt:lpstr>CONSIDERATIONS FOR NEURODIVERSE EMPLOYEES</vt:lpstr>
      <vt:lpstr>CONSIDERATIONS FOR NEURODIVERSE EMPLOYEES</vt:lpstr>
      <vt:lpstr>TIME BUFFERED SCHEDULES</vt:lpstr>
      <vt:lpstr>TIME BUFFERED SCHEDULES</vt:lpstr>
      <vt:lpstr>TIME BUFFERED SCHEDULES</vt:lpstr>
      <vt:lpstr>MEMORY CAPACITY</vt:lpstr>
      <vt:lpstr>MEMORY CAPACITY</vt:lpstr>
      <vt:lpstr>TRAINING LOCATION</vt:lpstr>
      <vt:lpstr>WHAT CAN YOU APPLY TO YOUR TRAININGS?</vt:lpstr>
      <vt:lpstr>WHAT CAN YOU APPLY TO YOUR TRAININGS?</vt:lpstr>
      <vt:lpstr>SUMMARY</vt:lpstr>
      <vt:lpstr>SUMMARY</vt:lpstr>
      <vt:lpstr>SUMMARY</vt:lpstr>
      <vt:lpstr>SUMMARY</vt:lpstr>
      <vt:lpstr>Thank You – stay safe and healthy!</vt:lpstr>
      <vt:lpstr>MIOSHA RESOURCE CITATIONS</vt:lpstr>
      <vt:lpstr>OSHA / CDC RESOURCE CITATIONS</vt:lpstr>
      <vt:lpstr>ADDITIONAL RESOURCE CITATIONS</vt:lpstr>
      <vt:lpstr>RESOURCE CITATIONS</vt:lpstr>
      <vt:lpstr>SAFETY INCLUDED  Training Project in Partnership with MIOSHA CET Division</vt:lpstr>
      <vt:lpstr>Schedule a free training with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560</cp:revision>
  <cp:lastPrinted>2023-09-30T16:32:26Z</cp:lastPrinted>
  <dcterms:created xsi:type="dcterms:W3CDTF">2019-11-13T17:36:20Z</dcterms:created>
  <dcterms:modified xsi:type="dcterms:W3CDTF">2026-06-22T22:26:41Z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0x010100CA09011D89A01344A6FC0E1BD768620C</vt:lpwstr>
  </property>
  <property fmtid="{D5CDD505-2E9C-101B-9397-08002B2CF9AE}" pid="3" name="MediaServiceImageTags">
    <vt:lpwstr/>
  </property>
</Properties>
</file>