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58"/>
  </p:notesMasterIdLst>
  <p:handoutMasterIdLst>
    <p:handoutMasterId r:id="rId59"/>
  </p:handoutMasterIdLst>
  <p:sldIdLst>
    <p:sldId id="265" r:id="rId5"/>
    <p:sldId id="256" r:id="rId6"/>
    <p:sldId id="444" r:id="rId7"/>
    <p:sldId id="336" r:id="rId8"/>
    <p:sldId id="485" r:id="rId9"/>
    <p:sldId id="446" r:id="rId10"/>
    <p:sldId id="447" r:id="rId11"/>
    <p:sldId id="449" r:id="rId12"/>
    <p:sldId id="310" r:id="rId13"/>
    <p:sldId id="450" r:id="rId14"/>
    <p:sldId id="433" r:id="rId15"/>
    <p:sldId id="415" r:id="rId16"/>
    <p:sldId id="460" r:id="rId17"/>
    <p:sldId id="481" r:id="rId18"/>
    <p:sldId id="440" r:id="rId19"/>
    <p:sldId id="461" r:id="rId20"/>
    <p:sldId id="421" r:id="rId21"/>
    <p:sldId id="407" r:id="rId22"/>
    <p:sldId id="469" r:id="rId23"/>
    <p:sldId id="463" r:id="rId24"/>
    <p:sldId id="422" r:id="rId25"/>
    <p:sldId id="411" r:id="rId26"/>
    <p:sldId id="464" r:id="rId27"/>
    <p:sldId id="423" r:id="rId28"/>
    <p:sldId id="465" r:id="rId29"/>
    <p:sldId id="424" r:id="rId30"/>
    <p:sldId id="425" r:id="rId31"/>
    <p:sldId id="342" r:id="rId32"/>
    <p:sldId id="486" r:id="rId33"/>
    <p:sldId id="487" r:id="rId34"/>
    <p:sldId id="466" r:id="rId35"/>
    <p:sldId id="406" r:id="rId36"/>
    <p:sldId id="482" r:id="rId37"/>
    <p:sldId id="467" r:id="rId38"/>
    <p:sldId id="468" r:id="rId39"/>
    <p:sldId id="452" r:id="rId40"/>
    <p:sldId id="484" r:id="rId41"/>
    <p:sldId id="338" r:id="rId42"/>
    <p:sldId id="348" r:id="rId43"/>
    <p:sldId id="470" r:id="rId44"/>
    <p:sldId id="471" r:id="rId45"/>
    <p:sldId id="349" r:id="rId46"/>
    <p:sldId id="350" r:id="rId47"/>
    <p:sldId id="426" r:id="rId48"/>
    <p:sldId id="427" r:id="rId49"/>
    <p:sldId id="339" r:id="rId50"/>
    <p:sldId id="474" r:id="rId51"/>
    <p:sldId id="264" r:id="rId52"/>
    <p:sldId id="319" r:id="rId53"/>
    <p:sldId id="413" r:id="rId54"/>
    <p:sldId id="408" r:id="rId55"/>
    <p:sldId id="337" r:id="rId56"/>
    <p:sldId id="47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53B12-25EB-9DB4-5388-339C0DCB0B09}" v="69" dt="2026-05-18T17:10:48.098"/>
    <p1510:client id="{A4BD52E5-79F0-A3AC-0479-CEBC853E57E4}" v="44" dt="2026-05-17T17:36:09.659"/>
    <p1510:client id="{AFDD9F33-26AC-5C83-ABFA-95BDF138FE4F}" v="839" dt="2026-05-18T16:58:24.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Kinde" userId="S::kkinde@incompassmi.org::de150f13-2f84-43af-89be-e5dc988c63b1" providerId="AD" clId="Web-{AFDD9F33-26AC-5C83-ABFA-95BDF138FE4F}"/>
    <pc:docChg chg="addSld delSld modSld sldOrd">
      <pc:chgData name="Katie Kinde" userId="S::kkinde@incompassmi.org::de150f13-2f84-43af-89be-e5dc988c63b1" providerId="AD" clId="Web-{AFDD9F33-26AC-5C83-ABFA-95BDF138FE4F}" dt="2026-05-18T16:58:24.189" v="846" actId="20577"/>
      <pc:docMkLst>
        <pc:docMk/>
      </pc:docMkLst>
      <pc:sldChg chg="modSp">
        <pc:chgData name="Katie Kinde" userId="S::kkinde@incompassmi.org::de150f13-2f84-43af-89be-e5dc988c63b1" providerId="AD" clId="Web-{AFDD9F33-26AC-5C83-ABFA-95BDF138FE4F}" dt="2026-05-18T16:57:39.033" v="836" actId="20577"/>
        <pc:sldMkLst>
          <pc:docMk/>
          <pc:sldMk cId="1829738798" sldId="256"/>
        </pc:sldMkLst>
        <pc:spChg chg="mod">
          <ac:chgData name="Katie Kinde" userId="S::kkinde@incompassmi.org::de150f13-2f84-43af-89be-e5dc988c63b1" providerId="AD" clId="Web-{AFDD9F33-26AC-5C83-ABFA-95BDF138FE4F}" dt="2026-05-11T15:09:11.943" v="2" actId="20577"/>
          <ac:spMkLst>
            <pc:docMk/>
            <pc:sldMk cId="1829738798" sldId="256"/>
            <ac:spMk id="2" creationId="{E24E78F5-3FD4-4F4F-A2D2-781196E8B8A9}"/>
          </ac:spMkLst>
        </pc:spChg>
        <pc:spChg chg="mod">
          <ac:chgData name="Katie Kinde" userId="S::kkinde@incompassmi.org::de150f13-2f84-43af-89be-e5dc988c63b1" providerId="AD" clId="Web-{AFDD9F33-26AC-5C83-ABFA-95BDF138FE4F}" dt="2026-05-18T16:57:39.033" v="836" actId="20577"/>
          <ac:spMkLst>
            <pc:docMk/>
            <pc:sldMk cId="1829738798" sldId="256"/>
            <ac:spMk id="3" creationId="{BDD766F0-A5F2-4348-ACEF-329784F34022}"/>
          </ac:spMkLst>
        </pc:spChg>
      </pc:sldChg>
      <pc:sldChg chg="modSp">
        <pc:chgData name="Katie Kinde" userId="S::kkinde@incompassmi.org::de150f13-2f84-43af-89be-e5dc988c63b1" providerId="AD" clId="Web-{AFDD9F33-26AC-5C83-ABFA-95BDF138FE4F}" dt="2026-05-15T18:54:15.627" v="357" actId="20577"/>
        <pc:sldMkLst>
          <pc:docMk/>
          <pc:sldMk cId="2371691033" sldId="310"/>
        </pc:sldMkLst>
        <pc:spChg chg="mod">
          <ac:chgData name="Katie Kinde" userId="S::kkinde@incompassmi.org::de150f13-2f84-43af-89be-e5dc988c63b1" providerId="AD" clId="Web-{AFDD9F33-26AC-5C83-ABFA-95BDF138FE4F}" dt="2026-05-11T15:10:23.443" v="12" actId="20577"/>
          <ac:spMkLst>
            <pc:docMk/>
            <pc:sldMk cId="2371691033" sldId="310"/>
            <ac:spMk id="2" creationId="{37B3C42C-3AAC-C940-8B09-64B6EBAA6FAD}"/>
          </ac:spMkLst>
        </pc:spChg>
        <pc:spChg chg="mod">
          <ac:chgData name="Katie Kinde" userId="S::kkinde@incompassmi.org::de150f13-2f84-43af-89be-e5dc988c63b1" providerId="AD" clId="Web-{AFDD9F33-26AC-5C83-ABFA-95BDF138FE4F}" dt="2026-05-15T18:54:15.627" v="357" actId="20577"/>
          <ac:spMkLst>
            <pc:docMk/>
            <pc:sldMk cId="2371691033" sldId="310"/>
            <ac:spMk id="3" creationId="{5AF944E1-FE1F-214C-90C2-9A98B1591EF3}"/>
          </ac:spMkLst>
        </pc:spChg>
      </pc:sldChg>
      <pc:sldChg chg="modSp">
        <pc:chgData name="Katie Kinde" userId="S::kkinde@incompassmi.org::de150f13-2f84-43af-89be-e5dc988c63b1" providerId="AD" clId="Web-{AFDD9F33-26AC-5C83-ABFA-95BDF138FE4F}" dt="2026-05-15T18:42:03.719" v="69" actId="20577"/>
        <pc:sldMkLst>
          <pc:docMk/>
          <pc:sldMk cId="3037075241" sldId="319"/>
        </pc:sldMkLst>
        <pc:spChg chg="mod">
          <ac:chgData name="Katie Kinde" userId="S::kkinde@incompassmi.org::de150f13-2f84-43af-89be-e5dc988c63b1" providerId="AD" clId="Web-{AFDD9F33-26AC-5C83-ABFA-95BDF138FE4F}" dt="2026-05-15T18:42:03.719" v="69" actId="20577"/>
          <ac:spMkLst>
            <pc:docMk/>
            <pc:sldMk cId="3037075241" sldId="319"/>
            <ac:spMk id="3" creationId="{0B03FFD3-6292-F340-ADFC-3CE4DBEBF682}"/>
          </ac:spMkLst>
        </pc:spChg>
      </pc:sldChg>
      <pc:sldChg chg="modSp">
        <pc:chgData name="Katie Kinde" userId="S::kkinde@incompassmi.org::de150f13-2f84-43af-89be-e5dc988c63b1" providerId="AD" clId="Web-{AFDD9F33-26AC-5C83-ABFA-95BDF138FE4F}" dt="2026-05-15T18:40:44.032" v="45" actId="20577"/>
        <pc:sldMkLst>
          <pc:docMk/>
          <pc:sldMk cId="18173335" sldId="336"/>
        </pc:sldMkLst>
        <pc:spChg chg="mod">
          <ac:chgData name="Katie Kinde" userId="S::kkinde@incompassmi.org::de150f13-2f84-43af-89be-e5dc988c63b1" providerId="AD" clId="Web-{AFDD9F33-26AC-5C83-ABFA-95BDF138FE4F}" dt="2026-05-15T18:40:30.688" v="37" actId="20577"/>
          <ac:spMkLst>
            <pc:docMk/>
            <pc:sldMk cId="18173335" sldId="336"/>
            <ac:spMk id="2" creationId="{DE519A63-C6C2-28E0-3FD6-0E70E2773A41}"/>
          </ac:spMkLst>
        </pc:spChg>
        <pc:spChg chg="mod">
          <ac:chgData name="Katie Kinde" userId="S::kkinde@incompassmi.org::de150f13-2f84-43af-89be-e5dc988c63b1" providerId="AD" clId="Web-{AFDD9F33-26AC-5C83-ABFA-95BDF138FE4F}" dt="2026-05-15T18:40:44.032" v="45" actId="20577"/>
          <ac:spMkLst>
            <pc:docMk/>
            <pc:sldMk cId="18173335" sldId="336"/>
            <ac:spMk id="3" creationId="{9B9D0451-4F9E-231E-2D2E-4B713755F83C}"/>
          </ac:spMkLst>
        </pc:spChg>
      </pc:sldChg>
      <pc:sldChg chg="delSp modSp">
        <pc:chgData name="Katie Kinde" userId="S::kkinde@incompassmi.org::de150f13-2f84-43af-89be-e5dc988c63b1" providerId="AD" clId="Web-{AFDD9F33-26AC-5C83-ABFA-95BDF138FE4F}" dt="2026-05-15T19:03:35.987" v="726" actId="20577"/>
        <pc:sldMkLst>
          <pc:docMk/>
          <pc:sldMk cId="3225878556" sldId="339"/>
        </pc:sldMkLst>
        <pc:spChg chg="mod">
          <ac:chgData name="Katie Kinde" userId="S::kkinde@incompassmi.org::de150f13-2f84-43af-89be-e5dc988c63b1" providerId="AD" clId="Web-{AFDD9F33-26AC-5C83-ABFA-95BDF138FE4F}" dt="2026-05-15T19:03:35.987" v="726" actId="20577"/>
          <ac:spMkLst>
            <pc:docMk/>
            <pc:sldMk cId="3225878556" sldId="339"/>
            <ac:spMk id="2" creationId="{37B3C42C-3AAC-C940-8B09-64B6EBAA6FAD}"/>
          </ac:spMkLst>
        </pc:spChg>
        <pc:spChg chg="mod">
          <ac:chgData name="Katie Kinde" userId="S::kkinde@incompassmi.org::de150f13-2f84-43af-89be-e5dc988c63b1" providerId="AD" clId="Web-{AFDD9F33-26AC-5C83-ABFA-95BDF138FE4F}" dt="2026-05-15T19:03:32.081" v="725" actId="20577"/>
          <ac:spMkLst>
            <pc:docMk/>
            <pc:sldMk cId="3225878556" sldId="339"/>
            <ac:spMk id="3" creationId="{5AF944E1-FE1F-214C-90C2-9A98B1591EF3}"/>
          </ac:spMkLst>
        </pc:spChg>
      </pc:sldChg>
      <pc:sldChg chg="modSp">
        <pc:chgData name="Katie Kinde" userId="S::kkinde@incompassmi.org::de150f13-2f84-43af-89be-e5dc988c63b1" providerId="AD" clId="Web-{AFDD9F33-26AC-5C83-ABFA-95BDF138FE4F}" dt="2026-05-15T19:05:24.035" v="821" actId="20577"/>
        <pc:sldMkLst>
          <pc:docMk/>
          <pc:sldMk cId="2252501730" sldId="427"/>
        </pc:sldMkLst>
        <pc:spChg chg="mod">
          <ac:chgData name="Katie Kinde" userId="S::kkinde@incompassmi.org::de150f13-2f84-43af-89be-e5dc988c63b1" providerId="AD" clId="Web-{AFDD9F33-26AC-5C83-ABFA-95BDF138FE4F}" dt="2026-05-15T19:05:24.035" v="821" actId="20577"/>
          <ac:spMkLst>
            <pc:docMk/>
            <pc:sldMk cId="2252501730" sldId="427"/>
            <ac:spMk id="2" creationId="{25788E6D-DCB0-D367-0997-76681D91CA60}"/>
          </ac:spMkLst>
        </pc:spChg>
        <pc:spChg chg="mod">
          <ac:chgData name="Katie Kinde" userId="S::kkinde@incompassmi.org::de150f13-2f84-43af-89be-e5dc988c63b1" providerId="AD" clId="Web-{AFDD9F33-26AC-5C83-ABFA-95BDF138FE4F}" dt="2026-05-15T19:05:04.925" v="811" actId="20577"/>
          <ac:spMkLst>
            <pc:docMk/>
            <pc:sldMk cId="2252501730" sldId="427"/>
            <ac:spMk id="3" creationId="{68516240-9DF5-8818-C6A3-D7FAA28DED8A}"/>
          </ac:spMkLst>
        </pc:spChg>
      </pc:sldChg>
      <pc:sldChg chg="addSp delSp modSp">
        <pc:chgData name="Katie Kinde" userId="S::kkinde@incompassmi.org::de150f13-2f84-43af-89be-e5dc988c63b1" providerId="AD" clId="Web-{AFDD9F33-26AC-5C83-ABFA-95BDF138FE4F}" dt="2026-05-15T18:46:38.751" v="328" actId="20577"/>
        <pc:sldMkLst>
          <pc:docMk/>
          <pc:sldMk cId="480977338" sldId="440"/>
        </pc:sldMkLst>
        <pc:spChg chg="mod">
          <ac:chgData name="Katie Kinde" userId="S::kkinde@incompassmi.org::de150f13-2f84-43af-89be-e5dc988c63b1" providerId="AD" clId="Web-{AFDD9F33-26AC-5C83-ABFA-95BDF138FE4F}" dt="2026-05-15T18:46:38.751" v="328" actId="20577"/>
          <ac:spMkLst>
            <pc:docMk/>
            <pc:sldMk cId="480977338" sldId="440"/>
            <ac:spMk id="3" creationId="{0C62E9F8-07FD-F89B-8931-BFF3397CCA8E}"/>
          </ac:spMkLst>
        </pc:spChg>
        <pc:picChg chg="add mod">
          <ac:chgData name="Katie Kinde" userId="S::kkinde@incompassmi.org::de150f13-2f84-43af-89be-e5dc988c63b1" providerId="AD" clId="Web-{AFDD9F33-26AC-5C83-ABFA-95BDF138FE4F}" dt="2026-05-15T18:43:18.907" v="72" actId="1076"/>
          <ac:picMkLst>
            <pc:docMk/>
            <pc:sldMk cId="480977338" sldId="440"/>
            <ac:picMk id="4" creationId="{624B06D7-CC2B-CDAC-E05C-12FB48693778}"/>
          </ac:picMkLst>
        </pc:picChg>
      </pc:sldChg>
      <pc:sldChg chg="modSp add del ord">
        <pc:chgData name="Katie Kinde" userId="S::kkinde@incompassmi.org::de150f13-2f84-43af-89be-e5dc988c63b1" providerId="AD" clId="Web-{AFDD9F33-26AC-5C83-ABFA-95BDF138FE4F}" dt="2026-05-15T19:04:46.566" v="809" actId="20577"/>
        <pc:sldMkLst>
          <pc:docMk/>
          <pc:sldMk cId="2676656382" sldId="472"/>
        </pc:sldMkLst>
        <pc:spChg chg="mod">
          <ac:chgData name="Katie Kinde" userId="S::kkinde@incompassmi.org::de150f13-2f84-43af-89be-e5dc988c63b1" providerId="AD" clId="Web-{AFDD9F33-26AC-5C83-ABFA-95BDF138FE4F}" dt="2026-05-15T19:04:19.722" v="763" actId="20577"/>
          <ac:spMkLst>
            <pc:docMk/>
            <pc:sldMk cId="2676656382" sldId="472"/>
            <ac:spMk id="2" creationId="{63E40F23-B291-49C7-5323-F3BE85D11BB1}"/>
          </ac:spMkLst>
        </pc:spChg>
        <pc:spChg chg="mod">
          <ac:chgData name="Katie Kinde" userId="S::kkinde@incompassmi.org::de150f13-2f84-43af-89be-e5dc988c63b1" providerId="AD" clId="Web-{AFDD9F33-26AC-5C83-ABFA-95BDF138FE4F}" dt="2026-05-15T19:04:46.566" v="809" actId="20577"/>
          <ac:spMkLst>
            <pc:docMk/>
            <pc:sldMk cId="2676656382" sldId="472"/>
            <ac:spMk id="3" creationId="{170E23EF-1B5D-3A8E-B342-8ADBD9599160}"/>
          </ac:spMkLst>
        </pc:spChg>
      </pc:sldChg>
      <pc:sldChg chg="addSp delSp modSp mod setBg">
        <pc:chgData name="Katie Kinde" userId="S::kkinde@incompassmi.org::de150f13-2f84-43af-89be-e5dc988c63b1" providerId="AD" clId="Web-{AFDD9F33-26AC-5C83-ABFA-95BDF138FE4F}" dt="2026-05-15T19:02:04.769" v="704" actId="20577"/>
        <pc:sldMkLst>
          <pc:docMk/>
          <pc:sldMk cId="3727891325" sldId="484"/>
        </pc:sldMkLst>
        <pc:spChg chg="mod">
          <ac:chgData name="Katie Kinde" userId="S::kkinde@incompassmi.org::de150f13-2f84-43af-89be-e5dc988c63b1" providerId="AD" clId="Web-{AFDD9F33-26AC-5C83-ABFA-95BDF138FE4F}" dt="2026-05-15T19:01:55.144" v="701"/>
          <ac:spMkLst>
            <pc:docMk/>
            <pc:sldMk cId="3727891325" sldId="484"/>
            <ac:spMk id="2" creationId="{75EB9BB9-3493-6273-10C1-4577827593C7}"/>
          </ac:spMkLst>
        </pc:spChg>
        <pc:spChg chg="mod">
          <ac:chgData name="Katie Kinde" userId="S::kkinde@incompassmi.org::de150f13-2f84-43af-89be-e5dc988c63b1" providerId="AD" clId="Web-{AFDD9F33-26AC-5C83-ABFA-95BDF138FE4F}" dt="2026-05-15T19:02:04.769" v="704" actId="20577"/>
          <ac:spMkLst>
            <pc:docMk/>
            <pc:sldMk cId="3727891325" sldId="484"/>
            <ac:spMk id="7" creationId="{CAEC085E-285E-A8F4-8BB9-4B3334405A73}"/>
          </ac:spMkLst>
        </pc:spChg>
        <pc:spChg chg="add">
          <ac:chgData name="Katie Kinde" userId="S::kkinde@incompassmi.org::de150f13-2f84-43af-89be-e5dc988c63b1" providerId="AD" clId="Web-{AFDD9F33-26AC-5C83-ABFA-95BDF138FE4F}" dt="2026-05-15T19:01:55.144" v="701"/>
          <ac:spMkLst>
            <pc:docMk/>
            <pc:sldMk cId="3727891325" sldId="484"/>
            <ac:spMk id="9" creationId="{A35CBD63-8F8F-47DC-9CE7-159E6161D872}"/>
          </ac:spMkLst>
        </pc:spChg>
        <pc:spChg chg="add">
          <ac:chgData name="Katie Kinde" userId="S::kkinde@incompassmi.org::de150f13-2f84-43af-89be-e5dc988c63b1" providerId="AD" clId="Web-{AFDD9F33-26AC-5C83-ABFA-95BDF138FE4F}" dt="2026-05-15T19:01:55.144" v="701"/>
          <ac:spMkLst>
            <pc:docMk/>
            <pc:sldMk cId="3727891325" sldId="484"/>
            <ac:spMk id="10" creationId="{CA0E3486-FD49-4921-B4F4-E5BB5C88AC79}"/>
          </ac:spMkLst>
        </pc:spChg>
        <pc:spChg chg="add">
          <ac:chgData name="Katie Kinde" userId="S::kkinde@incompassmi.org::de150f13-2f84-43af-89be-e5dc988c63b1" providerId="AD" clId="Web-{AFDD9F33-26AC-5C83-ABFA-95BDF138FE4F}" dt="2026-05-15T19:01:55.144" v="701"/>
          <ac:spMkLst>
            <pc:docMk/>
            <pc:sldMk cId="3727891325" sldId="484"/>
            <ac:spMk id="11" creationId="{83B4A72C-2924-4CE2-8674-7E02E182ED6D}"/>
          </ac:spMkLst>
        </pc:spChg>
        <pc:picChg chg="add mod">
          <ac:chgData name="Katie Kinde" userId="S::kkinde@incompassmi.org::de150f13-2f84-43af-89be-e5dc988c63b1" providerId="AD" clId="Web-{AFDD9F33-26AC-5C83-ABFA-95BDF138FE4F}" dt="2026-05-15T19:01:55.144" v="701"/>
          <ac:picMkLst>
            <pc:docMk/>
            <pc:sldMk cId="3727891325" sldId="484"/>
            <ac:picMk id="3" creationId="{70FC4E22-1EC1-C63B-A918-C4624DF7AA78}"/>
          </ac:picMkLst>
        </pc:picChg>
      </pc:sldChg>
      <pc:sldChg chg="modSp add replId">
        <pc:chgData name="Katie Kinde" userId="S::kkinde@incompassmi.org::de150f13-2f84-43af-89be-e5dc988c63b1" providerId="AD" clId="Web-{AFDD9F33-26AC-5C83-ABFA-95BDF138FE4F}" dt="2026-05-18T16:58:24.189" v="846" actId="20577"/>
        <pc:sldMkLst>
          <pc:docMk/>
          <pc:sldMk cId="1631782686" sldId="485"/>
        </pc:sldMkLst>
        <pc:spChg chg="mod">
          <ac:chgData name="Katie Kinde" userId="S::kkinde@incompassmi.org::de150f13-2f84-43af-89be-e5dc988c63b1" providerId="AD" clId="Web-{AFDD9F33-26AC-5C83-ABFA-95BDF138FE4F}" dt="2026-05-18T16:58:24.189" v="846" actId="20577"/>
          <ac:spMkLst>
            <pc:docMk/>
            <pc:sldMk cId="1631782686" sldId="485"/>
            <ac:spMk id="3" creationId="{5F2C7A6A-77A0-DD5A-6D7A-6BA41C78AF1B}"/>
          </ac:spMkLst>
        </pc:spChg>
      </pc:sldChg>
      <pc:sldChg chg="modSp add replId">
        <pc:chgData name="Katie Kinde" userId="S::kkinde@incompassmi.org::de150f13-2f84-43af-89be-e5dc988c63b1" providerId="AD" clId="Web-{AFDD9F33-26AC-5C83-ABFA-95BDF138FE4F}" dt="2026-05-15T18:56:32.174" v="591" actId="20577"/>
        <pc:sldMkLst>
          <pc:docMk/>
          <pc:sldMk cId="2185231945" sldId="486"/>
        </pc:sldMkLst>
        <pc:spChg chg="mod">
          <ac:chgData name="Katie Kinde" userId="S::kkinde@incompassmi.org::de150f13-2f84-43af-89be-e5dc988c63b1" providerId="AD" clId="Web-{AFDD9F33-26AC-5C83-ABFA-95BDF138FE4F}" dt="2026-05-15T18:51:11.986" v="350" actId="20577"/>
          <ac:spMkLst>
            <pc:docMk/>
            <pc:sldMk cId="2185231945" sldId="486"/>
            <ac:spMk id="2" creationId="{44D69605-6805-657F-98E9-612D1EE8BE1E}"/>
          </ac:spMkLst>
        </pc:spChg>
        <pc:spChg chg="mod">
          <ac:chgData name="Katie Kinde" userId="S::kkinde@incompassmi.org::de150f13-2f84-43af-89be-e5dc988c63b1" providerId="AD" clId="Web-{AFDD9F33-26AC-5C83-ABFA-95BDF138FE4F}" dt="2026-05-15T18:56:32.174" v="591" actId="20577"/>
          <ac:spMkLst>
            <pc:docMk/>
            <pc:sldMk cId="2185231945" sldId="486"/>
            <ac:spMk id="3" creationId="{D6F95240-9C43-C728-9932-E56FD167FEE1}"/>
          </ac:spMkLst>
        </pc:spChg>
      </pc:sldChg>
      <pc:sldChg chg="modSp add replId">
        <pc:chgData name="Katie Kinde" userId="S::kkinde@incompassmi.org::de150f13-2f84-43af-89be-e5dc988c63b1" providerId="AD" clId="Web-{AFDD9F33-26AC-5C83-ABFA-95BDF138FE4F}" dt="2026-05-15T18:59:38.081" v="696" actId="20577"/>
        <pc:sldMkLst>
          <pc:docMk/>
          <pc:sldMk cId="1941326197" sldId="487"/>
        </pc:sldMkLst>
        <pc:spChg chg="mod">
          <ac:chgData name="Katie Kinde" userId="S::kkinde@incompassmi.org::de150f13-2f84-43af-89be-e5dc988c63b1" providerId="AD" clId="Web-{AFDD9F33-26AC-5C83-ABFA-95BDF138FE4F}" dt="2026-05-15T18:59:38.081" v="696" actId="20577"/>
          <ac:spMkLst>
            <pc:docMk/>
            <pc:sldMk cId="1941326197" sldId="487"/>
            <ac:spMk id="3" creationId="{3729AE47-9BA0-5275-2359-2CE966131CF2}"/>
          </ac:spMkLst>
        </pc:spChg>
      </pc:sldChg>
    </pc:docChg>
  </pc:docChgLst>
  <pc:docChgLst>
    <pc:chgData name="Todd Culver" userId="S::tculver@incompassmi.org::d7ecb241-ca92-4e30-b4e1-e076922add7c" providerId="AD" clId="Web-{A4BD52E5-79F0-A3AC-0479-CEBC853E57E4}"/>
    <pc:docChg chg="modSld">
      <pc:chgData name="Todd Culver" userId="S::tculver@incompassmi.org::d7ecb241-ca92-4e30-b4e1-e076922add7c" providerId="AD" clId="Web-{A4BD52E5-79F0-A3AC-0479-CEBC853E57E4}" dt="2026-05-17T17:36:09.659" v="43" actId="20577"/>
      <pc:docMkLst>
        <pc:docMk/>
      </pc:docMkLst>
      <pc:sldChg chg="modSp">
        <pc:chgData name="Todd Culver" userId="S::tculver@incompassmi.org::d7ecb241-ca92-4e30-b4e1-e076922add7c" providerId="AD" clId="Web-{A4BD52E5-79F0-A3AC-0479-CEBC853E57E4}" dt="2026-05-17T17:36:09.659" v="43" actId="20577"/>
        <pc:sldMkLst>
          <pc:docMk/>
          <pc:sldMk cId="3037075241" sldId="319"/>
        </pc:sldMkLst>
        <pc:spChg chg="mod">
          <ac:chgData name="Todd Culver" userId="S::tculver@incompassmi.org::d7ecb241-ca92-4e30-b4e1-e076922add7c" providerId="AD" clId="Web-{A4BD52E5-79F0-A3AC-0479-CEBC853E57E4}" dt="2026-05-17T17:36:09.659" v="43" actId="20577"/>
          <ac:spMkLst>
            <pc:docMk/>
            <pc:sldMk cId="3037075241" sldId="319"/>
            <ac:spMk id="3" creationId="{0B03FFD3-6292-F340-ADFC-3CE4DBEBF682}"/>
          </ac:spMkLst>
        </pc:spChg>
      </pc:sldChg>
    </pc:docChg>
  </pc:docChgLst>
  <pc:docChgLst>
    <pc:chgData name="Todd Culver" userId="S::tculver@incompassmi.org::d7ecb241-ca92-4e30-b4e1-e076922add7c" providerId="AD" clId="Web-{41C53B12-25EB-9DB4-5388-339C0DCB0B09}"/>
    <pc:docChg chg="delSld modSld">
      <pc:chgData name="Todd Culver" userId="S::tculver@incompassmi.org::d7ecb241-ca92-4e30-b4e1-e076922add7c" providerId="AD" clId="Web-{41C53B12-25EB-9DB4-5388-339C0DCB0B09}" dt="2026-05-18T17:10:48.098" v="69"/>
      <pc:docMkLst>
        <pc:docMk/>
      </pc:docMkLst>
      <pc:sldChg chg="del">
        <pc:chgData name="Todd Culver" userId="S::tculver@incompassmi.org::d7ecb241-ca92-4e30-b4e1-e076922add7c" providerId="AD" clId="Web-{41C53B12-25EB-9DB4-5388-339C0DCB0B09}" dt="2026-05-18T17:09:17.327" v="8"/>
        <pc:sldMkLst>
          <pc:docMk/>
          <pc:sldMk cId="2851911589" sldId="334"/>
        </pc:sldMkLst>
      </pc:sldChg>
      <pc:sldChg chg="del">
        <pc:chgData name="Todd Culver" userId="S::tculver@incompassmi.org::d7ecb241-ca92-4e30-b4e1-e076922add7c" providerId="AD" clId="Web-{41C53B12-25EB-9DB4-5388-339C0DCB0B09}" dt="2026-05-18T17:10:48.098" v="69"/>
        <pc:sldMkLst>
          <pc:docMk/>
          <pc:sldMk cId="783290534" sldId="409"/>
        </pc:sldMkLst>
      </pc:sldChg>
      <pc:sldChg chg="modSp">
        <pc:chgData name="Todd Culver" userId="S::tculver@incompassmi.org::d7ecb241-ca92-4e30-b4e1-e076922add7c" providerId="AD" clId="Web-{41C53B12-25EB-9DB4-5388-339C0DCB0B09}" dt="2026-05-18T17:06:34.988" v="7" actId="20577"/>
        <pc:sldMkLst>
          <pc:docMk/>
          <pc:sldMk cId="717822634" sldId="447"/>
        </pc:sldMkLst>
        <pc:spChg chg="mod">
          <ac:chgData name="Todd Culver" userId="S::tculver@incompassmi.org::d7ecb241-ca92-4e30-b4e1-e076922add7c" providerId="AD" clId="Web-{41C53B12-25EB-9DB4-5388-339C0DCB0B09}" dt="2026-05-18T17:06:34.988" v="7" actId="20577"/>
          <ac:spMkLst>
            <pc:docMk/>
            <pc:sldMk cId="717822634" sldId="447"/>
            <ac:spMk id="3" creationId="{5AF944E1-FE1F-214C-90C2-9A98B1591EF3}"/>
          </ac:spMkLst>
        </pc:spChg>
      </pc:sldChg>
      <pc:sldChg chg="del">
        <pc:chgData name="Todd Culver" userId="S::tculver@incompassmi.org::d7ecb241-ca92-4e30-b4e1-e076922add7c" providerId="AD" clId="Web-{41C53B12-25EB-9DB4-5388-339C0DCB0B09}" dt="2026-05-18T17:09:22.015" v="9"/>
        <pc:sldMkLst>
          <pc:docMk/>
          <pc:sldMk cId="3399261771" sldId="448"/>
        </pc:sldMkLst>
      </pc:sldChg>
      <pc:sldChg chg="modSp">
        <pc:chgData name="Todd Culver" userId="S::tculver@incompassmi.org::d7ecb241-ca92-4e30-b4e1-e076922add7c" providerId="AD" clId="Web-{41C53B12-25EB-9DB4-5388-339C0DCB0B09}" dt="2026-05-18T17:10:41.394" v="68" actId="20577"/>
        <pc:sldMkLst>
          <pc:docMk/>
          <pc:sldMk cId="2800872225" sldId="449"/>
        </pc:sldMkLst>
        <pc:spChg chg="mod">
          <ac:chgData name="Todd Culver" userId="S::tculver@incompassmi.org::d7ecb241-ca92-4e30-b4e1-e076922add7c" providerId="AD" clId="Web-{41C53B12-25EB-9DB4-5388-339C0DCB0B09}" dt="2026-05-18T17:10:41.394" v="68" actId="20577"/>
          <ac:spMkLst>
            <pc:docMk/>
            <pc:sldMk cId="2800872225" sldId="449"/>
            <ac:spMk id="2" creationId="{3A9F7026-39C7-CFD0-7F7C-5378CB2AF1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7BA79-8328-FC49-898D-020545C6ECEE}" type="datetimeFigureOut">
              <a:rPr lang="en-US" smtClean="0"/>
              <a:t>5/18/2026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A831E-35B9-3943-B34C-03F122C82B8A}" type="slidenum">
              <a:rPr lang="en-US" smtClean="0"/>
              <a:t>‹#›</a:t>
            </a:fld>
            <a:endParaRPr lang="en-US"/>
          </a:p>
        </p:txBody>
      </p:sp>
    </p:spTree>
    <p:extLst>
      <p:ext uri="{BB962C8B-B14F-4D97-AF65-F5344CB8AC3E}">
        <p14:creationId xmlns:p14="http://schemas.microsoft.com/office/powerpoint/2010/main" val="449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BC5DE-F2A5-8149-A45E-3B443E210CB1}" type="datetimeFigureOut">
              <a:rPr lang="en-US" smtClean="0"/>
              <a:t>5/18/2026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20866-B769-8A49-931D-9DF88A11E7C1}" type="slidenum">
              <a:rPr lang="en-US" smtClean="0"/>
              <a:t>‹#›</a:t>
            </a:fld>
            <a:endParaRPr lang="en-US"/>
          </a:p>
        </p:txBody>
      </p:sp>
    </p:spTree>
    <p:extLst>
      <p:ext uri="{BB962C8B-B14F-4D97-AF65-F5344CB8AC3E}">
        <p14:creationId xmlns:p14="http://schemas.microsoft.com/office/powerpoint/2010/main" val="747532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CB3A488-1E80-E64E-9819-E4CD20B0B970}"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pic>
        <p:nvPicPr>
          <p:cNvPr id="11" name="Picture 10">
            <a:extLst>
              <a:ext uri="{FF2B5EF4-FFF2-40B4-BE49-F238E27FC236}">
                <a16:creationId xmlns:a16="http://schemas.microsoft.com/office/drawing/2014/main" id="{4BD70500-6FA0-6443-88AA-F694DB132741}"/>
              </a:ext>
              <a:ext uri="{C183D7F6-B498-43B3-948B-1728B52AA6E4}">
                <adec:decorative xmlns:adec="http://schemas.microsoft.com/office/drawing/2017/decorative" val="1"/>
              </a:ext>
            </a:extLst>
          </p:cNvPr>
          <p:cNvPicPr>
            <a:picLocks noChangeAspect="1"/>
          </p:cNvPicPr>
          <p:nvPr userDrawn="1"/>
        </p:nvPicPr>
        <p:blipFill rotWithShape="1">
          <a:blip r:embed="rId2"/>
          <a:srcRect l="24631" t="3968" r="51442" b="18977"/>
          <a:stretch/>
        </p:blipFill>
        <p:spPr>
          <a:xfrm>
            <a:off x="9141619" y="-1"/>
            <a:ext cx="3050383" cy="6356351"/>
          </a:xfrm>
          <a:prstGeom prst="rect">
            <a:avLst/>
          </a:prstGeom>
        </p:spPr>
      </p:pic>
    </p:spTree>
    <p:extLst>
      <p:ext uri="{BB962C8B-B14F-4D97-AF65-F5344CB8AC3E}">
        <p14:creationId xmlns:p14="http://schemas.microsoft.com/office/powerpoint/2010/main" val="211743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5/18/2026</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243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A488-1E80-E64E-9819-E4CD20B0B970}"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56124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A488-1E80-E64E-9819-E4CD20B0B970}"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77673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B0BF5-6C93-3B4B-81AA-BC6769B74A35}"/>
              </a:ext>
            </a:extLst>
          </p:cNvPr>
          <p:cNvSpPr/>
          <p:nvPr userDrawn="1"/>
        </p:nvSpPr>
        <p:spPr>
          <a:xfrm>
            <a:off x="0" y="2"/>
            <a:ext cx="12192000" cy="1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466" y="492508"/>
            <a:ext cx="11417713" cy="704963"/>
          </a:xfrm>
        </p:spPr>
        <p:txBody>
          <a:bodyPr/>
          <a:lstStyle/>
          <a:p>
            <a:r>
              <a:rPr lang="en-US"/>
              <a:t>Click to edit Master title style</a:t>
            </a:r>
          </a:p>
        </p:txBody>
      </p:sp>
      <p:sp>
        <p:nvSpPr>
          <p:cNvPr id="3" name="Content Placeholder 2"/>
          <p:cNvSpPr>
            <a:spLocks noGrp="1"/>
          </p:cNvSpPr>
          <p:nvPr>
            <p:ph idx="1"/>
          </p:nvPr>
        </p:nvSpPr>
        <p:spPr>
          <a:xfrm>
            <a:off x="938464" y="1708484"/>
            <a:ext cx="10299032" cy="4276264"/>
          </a:xfrm>
        </p:spPr>
        <p:txBody>
          <a:bodyPr/>
          <a:lstStyle>
            <a:lvl1pPr marL="182880" indent="-182880">
              <a:buFont typeface="Wingdings" pitchFamily="2" charset="2"/>
              <a:buChar char="Ø"/>
              <a:defRPr/>
            </a:lvl1pPr>
            <a:lvl2pPr marL="685800" indent="-182880">
              <a:buFont typeface="Wingdings" pitchFamily="2" charset="2"/>
              <a:buChar char="Ø"/>
              <a:defRPr/>
            </a:lvl2pPr>
            <a:lvl3pPr marL="1143000" indent="-182880">
              <a:buFont typeface="Wingdings" pitchFamily="2" charset="2"/>
              <a:buChar char="Ø"/>
              <a:defRPr/>
            </a:lvl3pPr>
            <a:lvl4pPr marL="1600200" indent="-182880">
              <a:buFont typeface="Wingdings" pitchFamily="2" charset="2"/>
              <a:buChar char="Ø"/>
              <a:defRPr/>
            </a:lvl4pPr>
            <a:lvl5pPr marL="2057400" indent="-182880">
              <a:buFont typeface="Wingdings"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3A488-1E80-E64E-9819-E4CD20B0B970}"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357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3A488-1E80-E64E-9819-E4CD20B0B970}"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4762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5/18/2026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4563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CB3A488-1E80-E64E-9819-E4CD20B0B970}" type="datetimeFigureOut">
              <a:rPr lang="en-US" smtClean="0"/>
              <a:t>5/18/2026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2369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CB3A488-1E80-E64E-9819-E4CD20B0B970}" type="datetimeFigureOut">
              <a:rPr lang="en-US" smtClean="0"/>
              <a:t>5/18/2026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0294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CB3A488-1E80-E64E-9819-E4CD20B0B970}" type="datetimeFigureOut">
              <a:rPr lang="en-US" smtClean="0"/>
              <a:t>5/18/2026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37603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B3A488-1E80-E64E-9819-E4CD20B0B970}"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18805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5/18/2026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08237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fld id="{5CB3A488-1E80-E64E-9819-E4CD20B0B970}" type="datetimeFigureOut">
              <a:rPr lang="en-US" smtClean="0"/>
              <a:pPr/>
              <a:t>5/18/2026</a:t>
            </a:fld>
            <a:endParaRPr lang="en-US"/>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endParaRPr lang="en-US"/>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latin typeface="Avenir Next" panose="020B0503020202020204" pitchFamily="34" charset="0"/>
              </a:defRPr>
            </a:lvl1pPr>
          </a:lstStyle>
          <a:p>
            <a:fld id="{101997B2-A43C-B747-A952-16987EAAE8B0}" type="slidenum">
              <a:rPr lang="en-US" smtClean="0"/>
              <a:pPr/>
              <a:t>‹#›</a:t>
            </a:fld>
            <a:endParaRPr lang="en-US"/>
          </a:p>
        </p:txBody>
      </p:sp>
    </p:spTree>
    <p:extLst>
      <p:ext uri="{BB962C8B-B14F-4D97-AF65-F5344CB8AC3E}">
        <p14:creationId xmlns:p14="http://schemas.microsoft.com/office/powerpoint/2010/main" val="1589861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3600" b="1" i="0" kern="1200" spc="-60" baseline="0">
          <a:solidFill>
            <a:srgbClr val="FFFFFF"/>
          </a:solidFill>
          <a:latin typeface="Avenir Next Demi Bold" panose="020B050302020202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https://www.cnsnevada.com/what-is-the-memory-capacity-of-a-human-brain/"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hyperlink" Target="mailto:kkinde@incompassmi.org"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7169E-D938-4845-95F1-170001C20B6D}"/>
              </a:ext>
              <a:ext uri="{C183D7F6-B498-43B3-948B-1728B52AA6E4}">
                <adec:decorative xmlns:adec="http://schemas.microsoft.com/office/drawing/2017/decorative" val="1"/>
              </a:ext>
            </a:extLst>
          </p:cNvPr>
          <p:cNvPicPr>
            <a:picLocks noChangeAspect="1"/>
          </p:cNvPicPr>
          <p:nvPr/>
        </p:nvPicPr>
        <p:blipFill rotWithShape="1">
          <a:blip r:embed="rId2"/>
          <a:srcRect l="12326" t="15321" r="48339" b="32314"/>
          <a:stretch/>
        </p:blipFill>
        <p:spPr>
          <a:xfrm>
            <a:off x="-2390587" y="-2488843"/>
            <a:ext cx="7961601" cy="6858000"/>
          </a:xfrm>
          <a:prstGeom prst="rect">
            <a:avLst/>
          </a:prstGeom>
        </p:spPr>
      </p:pic>
      <p:pic>
        <p:nvPicPr>
          <p:cNvPr id="8" name="Picture 7" descr="Incompass Michigan Logo">
            <a:extLst>
              <a:ext uri="{FF2B5EF4-FFF2-40B4-BE49-F238E27FC236}">
                <a16:creationId xmlns:a16="http://schemas.microsoft.com/office/drawing/2014/main" id="{FB6BF030-FDA5-AD4B-8D53-F9C57C5E444C}"/>
              </a:ext>
            </a:extLst>
          </p:cNvPr>
          <p:cNvPicPr>
            <a:picLocks noChangeAspect="1"/>
          </p:cNvPicPr>
          <p:nvPr/>
        </p:nvPicPr>
        <p:blipFill rotWithShape="1">
          <a:blip r:embed="rId3"/>
          <a:srcRect t="31338" b="29226"/>
          <a:stretch/>
        </p:blipFill>
        <p:spPr>
          <a:xfrm>
            <a:off x="5088081" y="940157"/>
            <a:ext cx="6335481" cy="2498502"/>
          </a:xfrm>
          <a:prstGeom prst="rect">
            <a:avLst/>
          </a:prstGeom>
        </p:spPr>
      </p:pic>
      <p:sp>
        <p:nvSpPr>
          <p:cNvPr id="11" name="TextBox 10">
            <a:extLst>
              <a:ext uri="{FF2B5EF4-FFF2-40B4-BE49-F238E27FC236}">
                <a16:creationId xmlns:a16="http://schemas.microsoft.com/office/drawing/2014/main" id="{B9DDB7D1-7823-CB42-92BC-349C932343DB}"/>
              </a:ext>
            </a:extLst>
          </p:cNvPr>
          <p:cNvSpPr txBox="1"/>
          <p:nvPr/>
        </p:nvSpPr>
        <p:spPr>
          <a:xfrm>
            <a:off x="7523101" y="4223361"/>
            <a:ext cx="4410303" cy="1200328"/>
          </a:xfrm>
          <a:prstGeom prst="rect">
            <a:avLst/>
          </a:prstGeom>
          <a:noFill/>
        </p:spPr>
        <p:txBody>
          <a:bodyPr wrap="square" rtlCol="0">
            <a:spAutoFit/>
          </a:bodyPr>
          <a:lstStyle/>
          <a:p>
            <a:r>
              <a:rPr lang="en-US" sz="2400" i="1">
                <a:solidFill>
                  <a:schemeClr val="tx2"/>
                </a:solidFill>
                <a:latin typeface="Avenir Next" panose="020B0503020202020204" pitchFamily="34" charset="0"/>
              </a:rPr>
              <a:t>SAFETY INCLUDED</a:t>
            </a:r>
          </a:p>
          <a:p>
            <a:r>
              <a:rPr lang="en-US" sz="2400" i="1">
                <a:solidFill>
                  <a:schemeClr val="tx2"/>
                </a:solidFill>
                <a:latin typeface="Avenir Next" panose="020B0503020202020204" pitchFamily="34" charset="0"/>
              </a:rPr>
              <a:t>Workplace Health and Safety</a:t>
            </a:r>
          </a:p>
          <a:p>
            <a:r>
              <a:rPr lang="en-US" sz="2400" i="1">
                <a:solidFill>
                  <a:schemeClr val="tx2"/>
                </a:solidFill>
                <a:latin typeface="Avenir Next" panose="020B0503020202020204" pitchFamily="34" charset="0"/>
              </a:rPr>
              <a:t>Webinar Series</a:t>
            </a:r>
          </a:p>
        </p:txBody>
      </p:sp>
    </p:spTree>
    <p:extLst>
      <p:ext uri="{BB962C8B-B14F-4D97-AF65-F5344CB8AC3E}">
        <p14:creationId xmlns:p14="http://schemas.microsoft.com/office/powerpoint/2010/main" val="212113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DB7D5-780D-6618-C32B-90A185495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A7B43-90B1-7D2C-6AA4-4A3CD914C32C}"/>
              </a:ext>
            </a:extLst>
          </p:cNvPr>
          <p:cNvSpPr>
            <a:spLocks noGrp="1"/>
          </p:cNvSpPr>
          <p:nvPr>
            <p:ph type="title"/>
          </p:nvPr>
        </p:nvSpPr>
        <p:spPr/>
        <p:txBody>
          <a:bodyPr>
            <a:normAutofit/>
          </a:bodyPr>
          <a:lstStyle/>
          <a:p>
            <a:r>
              <a:rPr lang="en-US">
                <a:latin typeface="Avenir Next Demi Bold"/>
              </a:rPr>
              <a:t>Training Objectives Continued</a:t>
            </a:r>
          </a:p>
        </p:txBody>
      </p:sp>
      <p:sp>
        <p:nvSpPr>
          <p:cNvPr id="3" name="Content Placeholder 2">
            <a:extLst>
              <a:ext uri="{FF2B5EF4-FFF2-40B4-BE49-F238E27FC236}">
                <a16:creationId xmlns:a16="http://schemas.microsoft.com/office/drawing/2014/main" id="{0DB86F09-FF54-C3BD-40BA-45316533D717}"/>
              </a:ext>
            </a:extLst>
          </p:cNvPr>
          <p:cNvSpPr>
            <a:spLocks noGrp="1"/>
          </p:cNvSpPr>
          <p:nvPr>
            <p:ph idx="1"/>
          </p:nvPr>
        </p:nvSpPr>
        <p:spPr>
          <a:xfrm>
            <a:off x="1612801" y="2059083"/>
            <a:ext cx="8193600" cy="4115885"/>
          </a:xfrm>
        </p:spPr>
        <p:txBody>
          <a:bodyPr>
            <a:noAutofit/>
          </a:bodyPr>
          <a:lstStyle/>
          <a:p>
            <a:endParaRPr lang="en-US" sz="2600">
              <a:latin typeface="Avenir Next Medium"/>
            </a:endParaRPr>
          </a:p>
          <a:p>
            <a:r>
              <a:rPr lang="en-US" sz="2600">
                <a:latin typeface="Avenir Next Medium"/>
              </a:rPr>
              <a:t>Employee Training Considerations for Employers</a:t>
            </a:r>
            <a:endParaRPr lang="en-US" sz="2600">
              <a:solidFill>
                <a:srgbClr val="000000"/>
              </a:solidFill>
              <a:latin typeface="Avenir Next Medium"/>
            </a:endParaRPr>
          </a:p>
          <a:p>
            <a:pPr lvl="1">
              <a:buFont typeface="Arial" pitchFamily="2" charset="2"/>
              <a:buChar char="•"/>
            </a:pPr>
            <a:r>
              <a:rPr lang="en-US" sz="2400">
                <a:latin typeface="avenir next"/>
              </a:rPr>
              <a:t>Building Trust </a:t>
            </a:r>
            <a:endParaRPr lang="en-US" sz="2400">
              <a:solidFill>
                <a:srgbClr val="000000"/>
              </a:solidFill>
              <a:latin typeface="avenir next"/>
            </a:endParaRPr>
          </a:p>
          <a:p>
            <a:pPr lvl="1">
              <a:buFont typeface="Arial" pitchFamily="2" charset="2"/>
              <a:buChar char="•"/>
            </a:pPr>
            <a:r>
              <a:rPr lang="en-US" sz="2400">
                <a:latin typeface="avenir next"/>
              </a:rPr>
              <a:t>Sensory Overload and Sensitivities</a:t>
            </a:r>
            <a:endParaRPr lang="en-US" sz="2400">
              <a:solidFill>
                <a:srgbClr val="000000"/>
              </a:solidFill>
              <a:latin typeface="avenir next"/>
            </a:endParaRPr>
          </a:p>
          <a:p>
            <a:pPr lvl="1">
              <a:buFont typeface="Arial" pitchFamily="2" charset="2"/>
              <a:buChar char="•"/>
            </a:pPr>
            <a:r>
              <a:rPr lang="en-US" sz="2400">
                <a:latin typeface="avenir next"/>
              </a:rPr>
              <a:t>Verbal vs Non-Verbal</a:t>
            </a:r>
            <a:endParaRPr lang="en-US" sz="2400">
              <a:solidFill>
                <a:srgbClr val="000000"/>
              </a:solidFill>
              <a:effectLst/>
              <a:latin typeface="avenir next"/>
            </a:endParaRPr>
          </a:p>
          <a:p>
            <a:pPr lvl="1">
              <a:buFont typeface="Arial" pitchFamily="2" charset="2"/>
              <a:buChar char="•"/>
            </a:pPr>
            <a:r>
              <a:rPr lang="en-US" sz="2400">
                <a:latin typeface="avenir next"/>
              </a:rPr>
              <a:t>Clear Signs</a:t>
            </a:r>
            <a:endParaRPr lang="en-US" sz="2400">
              <a:solidFill>
                <a:srgbClr val="000000"/>
              </a:solidFill>
              <a:effectLst/>
              <a:latin typeface="avenir next"/>
            </a:endParaRPr>
          </a:p>
          <a:p>
            <a:pPr lvl="1">
              <a:buFont typeface="Arial" pitchFamily="2" charset="2"/>
              <a:buChar char="•"/>
            </a:pPr>
            <a:r>
              <a:rPr lang="en-US" sz="2400">
                <a:latin typeface="avenir next"/>
              </a:rPr>
              <a:t>Emergency/Safety Buddy</a:t>
            </a:r>
          </a:p>
          <a:p>
            <a:pPr lvl="1">
              <a:buFont typeface="Arial" pitchFamily="2" charset="2"/>
              <a:buChar char="•"/>
            </a:pPr>
            <a:r>
              <a:rPr lang="en-US" sz="2400">
                <a:latin typeface="avenir next"/>
              </a:rPr>
              <a:t>Proprioception</a:t>
            </a:r>
            <a:endParaRPr lang="en-US" sz="2400">
              <a:solidFill>
                <a:srgbClr val="000000"/>
              </a:solidFill>
              <a:effectLst/>
              <a:latin typeface="avenir next"/>
            </a:endParaRPr>
          </a:p>
          <a:p>
            <a:pPr lvl="1">
              <a:buFont typeface="Arial" pitchFamily="2" charset="2"/>
              <a:buChar char="•"/>
            </a:pPr>
            <a:r>
              <a:rPr lang="en-US" sz="2400">
                <a:latin typeface="avenir next"/>
              </a:rPr>
              <a:t>Time Buffered Schedules and Memory Capacity</a:t>
            </a:r>
            <a:endParaRPr lang="en-US" sz="2400">
              <a:solidFill>
                <a:srgbClr val="000000"/>
              </a:solidFill>
              <a:effectLst/>
              <a:latin typeface="avenir next"/>
            </a:endParaRPr>
          </a:p>
          <a:p>
            <a:pPr lvl="1">
              <a:buFont typeface="Arial" pitchFamily="2" charset="2"/>
              <a:buChar char="•"/>
            </a:pPr>
            <a:r>
              <a:rPr lang="en-US" sz="2400">
                <a:latin typeface="avenir next"/>
              </a:rPr>
              <a:t>Training Locations</a:t>
            </a:r>
            <a:endParaRPr lang="en-US" sz="2400">
              <a:solidFill>
                <a:srgbClr val="000000"/>
              </a:solidFill>
              <a:latin typeface="avenir next"/>
            </a:endParaRPr>
          </a:p>
          <a:p>
            <a:r>
              <a:rPr lang="en-US" sz="2600">
                <a:latin typeface="Avenir Next Medium"/>
              </a:rPr>
              <a:t>Using Safety Included Resources</a:t>
            </a:r>
            <a:endParaRPr lang="en-US"/>
          </a:p>
          <a:p>
            <a:endParaRPr lang="en-US" sz="2800">
              <a:effectLst/>
            </a:endParaRPr>
          </a:p>
        </p:txBody>
      </p:sp>
    </p:spTree>
    <p:extLst>
      <p:ext uri="{BB962C8B-B14F-4D97-AF65-F5344CB8AC3E}">
        <p14:creationId xmlns:p14="http://schemas.microsoft.com/office/powerpoint/2010/main" val="172599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43A9E-BBEF-5BCA-3224-2DA52E00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F39AE-63E1-6B29-8123-1B71A1284092}"/>
              </a:ext>
            </a:extLst>
          </p:cNvPr>
          <p:cNvSpPr>
            <a:spLocks noGrp="1"/>
          </p:cNvSpPr>
          <p:nvPr>
            <p:ph type="title"/>
          </p:nvPr>
        </p:nvSpPr>
        <p:spPr/>
        <p:txBody>
          <a:bodyPr>
            <a:normAutofit/>
          </a:bodyPr>
          <a:lstStyle/>
          <a:p>
            <a:r>
              <a:rPr lang="en-US">
                <a:solidFill>
                  <a:schemeClr val="tx2"/>
                </a:solidFill>
                <a:latin typeface="Avenir Next Demi Bold"/>
              </a:rPr>
              <a:t>How to Train Effectively </a:t>
            </a:r>
            <a:endParaRPr lang="en-US">
              <a:solidFill>
                <a:schemeClr val="tx2"/>
              </a:solidFill>
            </a:endParaRPr>
          </a:p>
        </p:txBody>
      </p:sp>
      <p:sp>
        <p:nvSpPr>
          <p:cNvPr id="3" name="Content Placeholder 2">
            <a:extLst>
              <a:ext uri="{FF2B5EF4-FFF2-40B4-BE49-F238E27FC236}">
                <a16:creationId xmlns:a16="http://schemas.microsoft.com/office/drawing/2014/main" id="{BD019BF9-D7A2-E8BE-D461-DF0D81E248A4}"/>
              </a:ext>
            </a:extLst>
          </p:cNvPr>
          <p:cNvSpPr>
            <a:spLocks noGrp="1"/>
          </p:cNvSpPr>
          <p:nvPr>
            <p:ph type="body" idx="1"/>
          </p:nvPr>
        </p:nvSpPr>
        <p:spPr/>
        <p:txBody>
          <a:bodyPr>
            <a:normAutofit/>
          </a:bodyPr>
          <a:lstStyle/>
          <a:p>
            <a:r>
              <a:rPr lang="en-US" sz="1500">
                <a:solidFill>
                  <a:schemeClr val="accent1"/>
                </a:solidFill>
                <a:latin typeface="Avenir Next Medium"/>
              </a:rPr>
              <a:t>Each person, regardless of neurotype, has a preferred learning method </a:t>
            </a:r>
          </a:p>
          <a:p>
            <a:r>
              <a:rPr lang="en-US" sz="1500">
                <a:solidFill>
                  <a:schemeClr val="accent1"/>
                </a:solidFill>
                <a:latin typeface="Avenir Next Medium"/>
              </a:rPr>
              <a:t>The following is meant to help employers improve training methods for better outcomes</a:t>
            </a:r>
            <a:endParaRPr lang="en-US" sz="1500">
              <a:solidFill>
                <a:schemeClr val="accent1"/>
              </a:solidFill>
            </a:endParaRPr>
          </a:p>
        </p:txBody>
      </p:sp>
    </p:spTree>
    <p:extLst>
      <p:ext uri="{BB962C8B-B14F-4D97-AF65-F5344CB8AC3E}">
        <p14:creationId xmlns:p14="http://schemas.microsoft.com/office/powerpoint/2010/main" val="69654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C101-6B68-A473-0CA5-859ADA21C3E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722845F-66FC-17F3-2871-B338734014CA}"/>
              </a:ext>
            </a:extLst>
          </p:cNvPr>
          <p:cNvSpPr>
            <a:spLocks noGrp="1"/>
          </p:cNvSpPr>
          <p:nvPr>
            <p:ph idx="1"/>
          </p:nvPr>
        </p:nvSpPr>
        <p:spPr>
          <a:xfrm>
            <a:off x="943648" y="1983219"/>
            <a:ext cx="10299032" cy="4276264"/>
          </a:xfrm>
        </p:spPr>
        <p:txBody>
          <a:bodyPr/>
          <a:lstStyle/>
          <a:p>
            <a:r>
              <a:rPr lang="en-US" sz="2800">
                <a:latin typeface="Avenir Next Medium"/>
              </a:rPr>
              <a:t>Employees of different neurotypes may have different needs to consider, talking to employees directly about their preferences is the best way to ensure learning needs are met</a:t>
            </a:r>
          </a:p>
          <a:p>
            <a:r>
              <a:rPr lang="en-US" sz="2800">
                <a:latin typeface="Avenir Next Medium"/>
              </a:rPr>
              <a:t>Gain trust by asking for consent to ask neurodivergent employees ways on improving trainings</a:t>
            </a:r>
          </a:p>
          <a:p>
            <a:endParaRPr lang="en-US"/>
          </a:p>
          <a:p>
            <a:endParaRPr lang="en-US"/>
          </a:p>
          <a:p>
            <a:endParaRPr lang="en-US"/>
          </a:p>
        </p:txBody>
      </p:sp>
    </p:spTree>
    <p:extLst>
      <p:ext uri="{BB962C8B-B14F-4D97-AF65-F5344CB8AC3E}">
        <p14:creationId xmlns:p14="http://schemas.microsoft.com/office/powerpoint/2010/main" val="168331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8339-C33C-2E9D-E579-51A7EEA00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C20FA-44C8-9002-28E0-E26A17F405A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743518D1-9E01-63F6-69EC-FB8120F17D1B}"/>
              </a:ext>
            </a:extLst>
          </p:cNvPr>
          <p:cNvSpPr>
            <a:spLocks noGrp="1"/>
          </p:cNvSpPr>
          <p:nvPr>
            <p:ph idx="1"/>
          </p:nvPr>
        </p:nvSpPr>
        <p:spPr/>
        <p:txBody>
          <a:bodyPr/>
          <a:lstStyle/>
          <a:p>
            <a:pPr marL="0" indent="0">
              <a:buNone/>
            </a:pPr>
            <a:endParaRPr lang="en-US"/>
          </a:p>
          <a:p>
            <a:r>
              <a:rPr lang="en-US" sz="2800">
                <a:latin typeface="Avenir Next Medium"/>
              </a:rPr>
              <a:t>Create a trusting relationship so that in times of stress, like injury, employees can go to employers without fear. Neurodiverse employees can have anxiety so be patient</a:t>
            </a:r>
            <a:endParaRPr lang="en-US" sz="2800"/>
          </a:p>
          <a:p>
            <a:pPr lvl="1">
              <a:spcAft>
                <a:spcPts val="0"/>
              </a:spcAft>
              <a:buFont typeface="Courier New" pitchFamily="2" charset="2"/>
              <a:buChar char="o"/>
            </a:pPr>
            <a:r>
              <a:rPr lang="en-US" sz="2800">
                <a:latin typeface="Avenir Next"/>
              </a:rPr>
              <a:t>Speak concise and in a neutral tone</a:t>
            </a:r>
          </a:p>
          <a:p>
            <a:endParaRPr lang="en-US"/>
          </a:p>
          <a:p>
            <a:endParaRPr lang="en-US"/>
          </a:p>
        </p:txBody>
      </p:sp>
    </p:spTree>
    <p:extLst>
      <p:ext uri="{BB962C8B-B14F-4D97-AF65-F5344CB8AC3E}">
        <p14:creationId xmlns:p14="http://schemas.microsoft.com/office/powerpoint/2010/main" val="52573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150A-939A-3EC8-D8E8-2AAD19DE1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BEE6A-6CF2-D5EA-12D1-39BC9C93180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0C1C92A5-37FF-7C8E-48C3-BBC11CF6F022}"/>
              </a:ext>
            </a:extLst>
          </p:cNvPr>
          <p:cNvSpPr>
            <a:spLocks noGrp="1"/>
          </p:cNvSpPr>
          <p:nvPr>
            <p:ph idx="1"/>
          </p:nvPr>
        </p:nvSpPr>
        <p:spPr>
          <a:xfrm>
            <a:off x="943648" y="1983219"/>
            <a:ext cx="10299032" cy="4276264"/>
          </a:xfrm>
        </p:spPr>
        <p:txBody>
          <a:bodyPr/>
          <a:lstStyle/>
          <a:p>
            <a:pPr marL="0" indent="0">
              <a:buNone/>
            </a:pPr>
            <a:endParaRPr lang="en-US" sz="2400">
              <a:latin typeface="Avenir Next Medium"/>
            </a:endParaRPr>
          </a:p>
          <a:p>
            <a:r>
              <a:rPr lang="en-US" sz="2800">
                <a:latin typeface="Avenir Next Medium"/>
              </a:rPr>
              <a:t>Some employees may need additional support and freedom to ask questions to better understand. It is important to forge this trust early on</a:t>
            </a:r>
          </a:p>
          <a:p>
            <a:pPr lvl="1">
              <a:spcAft>
                <a:spcPts val="0"/>
              </a:spcAft>
              <a:buFont typeface="Courier New" pitchFamily="2" charset="2"/>
              <a:buChar char="o"/>
            </a:pPr>
            <a:r>
              <a:rPr lang="en-US" sz="2800">
                <a:latin typeface="Avenir Next"/>
              </a:rPr>
              <a:t>Treat questions with respect so that employees do not fear being ridiculed in the future</a:t>
            </a:r>
          </a:p>
          <a:p>
            <a:endParaRPr lang="en-US"/>
          </a:p>
          <a:p>
            <a:endParaRPr lang="en-US"/>
          </a:p>
          <a:p>
            <a:endParaRPr lang="en-US"/>
          </a:p>
        </p:txBody>
      </p:sp>
    </p:spTree>
    <p:extLst>
      <p:ext uri="{BB962C8B-B14F-4D97-AF65-F5344CB8AC3E}">
        <p14:creationId xmlns:p14="http://schemas.microsoft.com/office/powerpoint/2010/main" val="354336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69A0-7E0F-A4C3-BEE9-F1BC83BDB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E6EFB-AFD3-3A49-45F4-5DBD94DE585B}"/>
              </a:ext>
            </a:extLst>
          </p:cNvPr>
          <p:cNvSpPr>
            <a:spLocks noGrp="1"/>
          </p:cNvSpPr>
          <p:nvPr>
            <p:ph type="title"/>
          </p:nvPr>
        </p:nvSpPr>
        <p:spPr/>
        <p:txBody>
          <a:bodyPr>
            <a:normAutofit/>
          </a:bodyPr>
          <a:lstStyle/>
          <a:p>
            <a:r>
              <a:rPr lang="en-US" sz="4000">
                <a:latin typeface="Avenir Next Demi Bold"/>
              </a:rPr>
              <a:t>Conversation Example</a:t>
            </a:r>
            <a:endParaRPr lang="en-US"/>
          </a:p>
        </p:txBody>
      </p:sp>
      <p:sp>
        <p:nvSpPr>
          <p:cNvPr id="3" name="Content Placeholder 2">
            <a:extLst>
              <a:ext uri="{FF2B5EF4-FFF2-40B4-BE49-F238E27FC236}">
                <a16:creationId xmlns:a16="http://schemas.microsoft.com/office/drawing/2014/main" id="{0C62E9F8-07FD-F89B-8931-BFF3397CCA8E}"/>
              </a:ext>
            </a:extLst>
          </p:cNvPr>
          <p:cNvSpPr>
            <a:spLocks noGrp="1"/>
          </p:cNvSpPr>
          <p:nvPr>
            <p:ph idx="1"/>
          </p:nvPr>
        </p:nvSpPr>
        <p:spPr>
          <a:xfrm>
            <a:off x="249941" y="1637935"/>
            <a:ext cx="5464026" cy="4430032"/>
          </a:xfrm>
        </p:spPr>
        <p:txBody>
          <a:bodyPr>
            <a:normAutofit fontScale="92500" lnSpcReduction="10000"/>
          </a:bodyPr>
          <a:lstStyle/>
          <a:p>
            <a:pPr marL="0" indent="0">
              <a:buNone/>
            </a:pPr>
            <a:endParaRPr lang="en-US" sz="2600">
              <a:solidFill>
                <a:srgbClr val="000000"/>
              </a:solidFill>
              <a:latin typeface="Avenir Next Medium"/>
            </a:endParaRPr>
          </a:p>
          <a:p>
            <a:pPr>
              <a:buFont typeface="Wingdings"/>
            </a:pPr>
            <a:r>
              <a:rPr lang="en-US" sz="3000">
                <a:latin typeface="Avenir Next Medium"/>
              </a:rPr>
              <a:t>Examples of conversation during a training:</a:t>
            </a:r>
            <a:endParaRPr lang="en-US"/>
          </a:p>
          <a:p>
            <a:pPr marL="0" indent="0">
              <a:buNone/>
            </a:pPr>
            <a:endParaRPr lang="en-US" sz="2400">
              <a:latin typeface="Avenir Next Medium"/>
            </a:endParaRPr>
          </a:p>
          <a:p>
            <a:r>
              <a:rPr lang="en-US" sz="2200">
                <a:latin typeface="Avenir Next Medium"/>
              </a:rPr>
              <a:t>"Are these the only chairs we can use?"</a:t>
            </a:r>
          </a:p>
          <a:p>
            <a:pPr lvl="1">
              <a:buFont typeface="Courier New,monospace" pitchFamily="2" charset="2"/>
              <a:buChar char="o"/>
            </a:pPr>
            <a:r>
              <a:rPr lang="en-US" sz="2200">
                <a:latin typeface="Avenir Next"/>
              </a:rPr>
              <a:t>"These are the chairs we have, but if you need an accommodation let me know."</a:t>
            </a:r>
          </a:p>
          <a:p>
            <a:pPr>
              <a:buFont typeface="Courier New,monospace" pitchFamily="2" charset="2"/>
              <a:buChar char="o"/>
            </a:pPr>
            <a:r>
              <a:rPr lang="en-US" sz="2200">
                <a:latin typeface="Avenir Next Medium"/>
              </a:rPr>
              <a:t>"Can I add my own chair cover? Especially something for the arm rests?"</a:t>
            </a:r>
            <a:endParaRPr lang="en-US" sz="2200"/>
          </a:p>
          <a:p>
            <a:pPr lvl="1">
              <a:spcAft>
                <a:spcPts val="0"/>
              </a:spcAft>
              <a:buFont typeface="Courier New,monospace" pitchFamily="2" charset="2"/>
              <a:buChar char="o"/>
            </a:pPr>
            <a:r>
              <a:rPr lang="en-US" sz="2200">
                <a:latin typeface="Avenir Next"/>
              </a:rPr>
              <a:t>"Let's talk about that more after the training, we have to make sure if we can do that."</a:t>
            </a:r>
          </a:p>
          <a:p>
            <a:endParaRPr lang="en-US"/>
          </a:p>
          <a:p>
            <a:endParaRPr lang="en-US"/>
          </a:p>
        </p:txBody>
      </p:sp>
      <p:pic>
        <p:nvPicPr>
          <p:cNvPr id="4" name="Picture 3" descr="A black office chair with arms&#10;&#10;AI-generated content may be incorrect.">
            <a:extLst>
              <a:ext uri="{FF2B5EF4-FFF2-40B4-BE49-F238E27FC236}">
                <a16:creationId xmlns:a16="http://schemas.microsoft.com/office/drawing/2014/main" id="{624B06D7-CC2B-CDAC-E05C-12FB48693778}"/>
              </a:ext>
            </a:extLst>
          </p:cNvPr>
          <p:cNvPicPr>
            <a:picLocks noChangeAspect="1"/>
          </p:cNvPicPr>
          <p:nvPr/>
        </p:nvPicPr>
        <p:blipFill>
          <a:blip r:embed="rId2"/>
          <a:stretch>
            <a:fillRect/>
          </a:stretch>
        </p:blipFill>
        <p:spPr>
          <a:xfrm>
            <a:off x="7195256" y="1640417"/>
            <a:ext cx="3581400" cy="4762500"/>
          </a:xfrm>
          <a:prstGeom prst="rect">
            <a:avLst/>
          </a:prstGeom>
        </p:spPr>
      </p:pic>
    </p:spTree>
    <p:extLst>
      <p:ext uri="{BB962C8B-B14F-4D97-AF65-F5344CB8AC3E}">
        <p14:creationId xmlns:p14="http://schemas.microsoft.com/office/powerpoint/2010/main" val="48097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6F0D-86F9-A572-AAF0-328AED0C9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941F-A43F-F6F7-80EA-527582C6E4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2BD340E-E0D2-9B6E-9005-9659F02796D7}"/>
              </a:ext>
            </a:extLst>
          </p:cNvPr>
          <p:cNvSpPr>
            <a:spLocks noGrp="1"/>
          </p:cNvSpPr>
          <p:nvPr>
            <p:ph idx="1"/>
          </p:nvPr>
        </p:nvSpPr>
        <p:spPr>
          <a:xfrm>
            <a:off x="943648" y="1983219"/>
            <a:ext cx="10299032" cy="4276264"/>
          </a:xfrm>
        </p:spPr>
        <p:txBody>
          <a:bodyPr/>
          <a:lstStyle/>
          <a:p>
            <a:pPr marL="0" indent="0">
              <a:buNone/>
            </a:pPr>
            <a:endParaRPr lang="en-US" sz="2400">
              <a:latin typeface="Avenir Next Medium"/>
            </a:endParaRPr>
          </a:p>
          <a:p>
            <a:r>
              <a:rPr lang="en-US" sz="2800">
                <a:latin typeface="Avenir Next Medium"/>
              </a:rPr>
              <a:t>Some neurotypes have what is termed as "Black and White" thinking. They cannot see the grey in between.</a:t>
            </a:r>
          </a:p>
          <a:p>
            <a:pPr lvl="1">
              <a:spcAft>
                <a:spcPts val="0"/>
              </a:spcAft>
              <a:buFont typeface="Courier New" pitchFamily="2" charset="2"/>
              <a:buChar char="o"/>
            </a:pPr>
            <a:r>
              <a:rPr lang="en-US" sz="2800">
                <a:latin typeface="Avenir Next"/>
              </a:rPr>
              <a:t>This is the way their brain sees situations, usually with only two solutions.</a:t>
            </a:r>
          </a:p>
          <a:p>
            <a:pPr lvl="1">
              <a:spcAft>
                <a:spcPts val="0"/>
              </a:spcAft>
              <a:buFont typeface="Courier New" pitchFamily="2" charset="2"/>
              <a:buChar char="o"/>
            </a:pPr>
            <a:r>
              <a:rPr lang="en-US" sz="2800">
                <a:latin typeface="Avenir Next"/>
              </a:rPr>
              <a:t>It also leads to rigidity: Believing there is only "one right way" to do things.</a:t>
            </a:r>
            <a:endParaRPr lang="en-US"/>
          </a:p>
          <a:p>
            <a:pPr lvl="1">
              <a:spcAft>
                <a:spcPts val="0"/>
              </a:spcAft>
              <a:buFont typeface="Courier New" pitchFamily="2" charset="2"/>
              <a:buChar char="o"/>
            </a:pPr>
            <a:r>
              <a:rPr lang="en-US" sz="2800">
                <a:latin typeface="Avenir Next"/>
              </a:rPr>
              <a:t>This is also </a:t>
            </a:r>
            <a:r>
              <a:rPr lang="en-US" sz="2800" err="1">
                <a:latin typeface="Avenir Next"/>
              </a:rPr>
              <a:t>wh</a:t>
            </a:r>
            <a:r>
              <a:rPr lang="en-US" sz="2800">
                <a:latin typeface="Avenir Next"/>
              </a:rPr>
              <a:t>y it is important to be concise with directions.</a:t>
            </a:r>
          </a:p>
          <a:p>
            <a:pPr lvl="1">
              <a:buFont typeface="Courier New" pitchFamily="2" charset="2"/>
              <a:buChar char="o"/>
            </a:pPr>
            <a:endParaRPr lang="en-US" sz="2800">
              <a:latin typeface="Avenir Next"/>
            </a:endParaRPr>
          </a:p>
          <a:p>
            <a:endParaRPr lang="en-US"/>
          </a:p>
          <a:p>
            <a:endParaRPr lang="en-US"/>
          </a:p>
          <a:p>
            <a:endParaRPr lang="en-US"/>
          </a:p>
        </p:txBody>
      </p:sp>
    </p:spTree>
    <p:extLst>
      <p:ext uri="{BB962C8B-B14F-4D97-AF65-F5344CB8AC3E}">
        <p14:creationId xmlns:p14="http://schemas.microsoft.com/office/powerpoint/2010/main" val="194220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46DE-E894-ABF3-3D59-D46A9B2BECE3}"/>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193373AC-C4FF-CBCF-93E6-E5676AFC9B14}"/>
              </a:ext>
            </a:extLst>
          </p:cNvPr>
          <p:cNvSpPr>
            <a:spLocks noGrp="1"/>
          </p:cNvSpPr>
          <p:nvPr>
            <p:ph idx="1"/>
          </p:nvPr>
        </p:nvSpPr>
        <p:spPr/>
        <p:txBody>
          <a:bodyPr/>
          <a:lstStyle/>
          <a:p>
            <a:pPr marL="0" indent="0">
              <a:buNone/>
            </a:pPr>
            <a:endParaRPr lang="en-US" sz="2800">
              <a:solidFill>
                <a:srgbClr val="FF0000"/>
              </a:solidFill>
              <a:latin typeface="Avenir Next Demi Bold"/>
            </a:endParaRPr>
          </a:p>
          <a:p>
            <a:r>
              <a:rPr lang="en-US" sz="2800">
                <a:latin typeface="Avenir Next Demi Bold"/>
              </a:rPr>
              <a:t>Sensory overload -</a:t>
            </a:r>
            <a:endParaRPr lang="en-US"/>
          </a:p>
          <a:p>
            <a:r>
              <a:rPr lang="en-US" sz="2400">
                <a:latin typeface="Avenir Next Medium"/>
              </a:rPr>
              <a:t>Sensory overload is a state where the brain receives too much sensory input to process, leading to symptoms like anxiety, irritability, confusion, and physical discomfort. It can be triggered by common stimuli such as loud noises, bright lights, strong smells, and crowded spaces, but also by emotional stress, physical fatigue, or environmental changes</a:t>
            </a:r>
            <a:endParaRPr lang="en-US" sz="2400"/>
          </a:p>
        </p:txBody>
      </p:sp>
    </p:spTree>
    <p:extLst>
      <p:ext uri="{BB962C8B-B14F-4D97-AF65-F5344CB8AC3E}">
        <p14:creationId xmlns:p14="http://schemas.microsoft.com/office/powerpoint/2010/main" val="287840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A353-B3AC-43FC-103A-6404F1541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6D98C-CE04-2628-3269-46F3A3D55D17}"/>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C466B85F-6AE9-072D-B5B4-B71F91B948D1}"/>
              </a:ext>
            </a:extLst>
          </p:cNvPr>
          <p:cNvSpPr>
            <a:spLocks noGrp="1"/>
          </p:cNvSpPr>
          <p:nvPr>
            <p:ph idx="1"/>
          </p:nvPr>
        </p:nvSpPr>
        <p:spPr/>
        <p:txBody>
          <a:bodyPr/>
          <a:lstStyle/>
          <a:p>
            <a:r>
              <a:rPr lang="en-US" sz="2800">
                <a:latin typeface="Avenir Next Demi Bold"/>
              </a:rPr>
              <a:t>Sensory overload -</a:t>
            </a:r>
          </a:p>
          <a:p>
            <a:r>
              <a:rPr lang="en-US" sz="2400">
                <a:latin typeface="Avenir Next Medium"/>
              </a:rPr>
              <a:t>During sensory overload, information is less likely to be retained, this leads to an unsuccessful training</a:t>
            </a:r>
            <a:endParaRPr lang="en-US">
              <a:latin typeface="Avenir Next Medium"/>
            </a:endParaRPr>
          </a:p>
          <a:p>
            <a:r>
              <a:rPr lang="en-US" sz="2400">
                <a:latin typeface="Avenir Next Medium"/>
              </a:rPr>
              <a:t>Recognizing triggers and using strategies like reducing exposure to stimuli, using sensory aids, or finding quiet spaces can help manage it</a:t>
            </a:r>
            <a:endParaRPr lang="en-US">
              <a:latin typeface="Avenir Next Medium"/>
            </a:endParaRPr>
          </a:p>
        </p:txBody>
      </p:sp>
    </p:spTree>
    <p:extLst>
      <p:ext uri="{BB962C8B-B14F-4D97-AF65-F5344CB8AC3E}">
        <p14:creationId xmlns:p14="http://schemas.microsoft.com/office/powerpoint/2010/main" val="106833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63C9-46F2-7847-A10A-81B289798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29CEE-ED7B-F637-333D-CFA290DA9411}"/>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5A6186D-E5C5-7850-166D-F465687F27E8}"/>
              </a:ext>
            </a:extLst>
          </p:cNvPr>
          <p:cNvSpPr>
            <a:spLocks noGrp="1"/>
          </p:cNvSpPr>
          <p:nvPr>
            <p:ph idx="1"/>
          </p:nvPr>
        </p:nvSpPr>
        <p:spPr>
          <a:xfrm>
            <a:off x="938464" y="2331938"/>
            <a:ext cx="10299032" cy="3652810"/>
          </a:xfrm>
        </p:spPr>
        <p:txBody>
          <a:bodyPr vert="horz" lIns="91440" tIns="45720" rIns="91440" bIns="45720" rtlCol="0" anchor="ctr">
            <a:noAutofit/>
          </a:bodyPr>
          <a:lstStyle/>
          <a:p>
            <a:pPr marL="0" indent="0">
              <a:buNone/>
            </a:pPr>
            <a:endParaRPr lang="en-US" sz="2400"/>
          </a:p>
          <a:p>
            <a:r>
              <a:rPr lang="en-US" sz="2800">
                <a:latin typeface="Avenir Next Medium"/>
              </a:rPr>
              <a:t>An emergency buddy – </a:t>
            </a:r>
          </a:p>
          <a:p>
            <a:pPr lvl="1">
              <a:spcAft>
                <a:spcPts val="0"/>
              </a:spcAft>
              <a:buFont typeface="Courier New" pitchFamily="2" charset="2"/>
              <a:buChar char="o"/>
            </a:pPr>
            <a:r>
              <a:rPr lang="en-US" sz="2600">
                <a:latin typeface="Avenir Next"/>
              </a:rPr>
              <a:t>May be called something else, but the main goal is to ensure there is a trustworthy coworker for a neurodivergent employee in times of an emergency who can guide them during moments they are overwhelmed. </a:t>
            </a:r>
          </a:p>
          <a:p>
            <a:endParaRPr lang="en-US"/>
          </a:p>
          <a:p>
            <a:endParaRPr lang="en-US"/>
          </a:p>
        </p:txBody>
      </p:sp>
    </p:spTree>
    <p:extLst>
      <p:ext uri="{BB962C8B-B14F-4D97-AF65-F5344CB8AC3E}">
        <p14:creationId xmlns:p14="http://schemas.microsoft.com/office/powerpoint/2010/main" val="240875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8F5-3FD4-4F4F-A2D2-781196E8B8A9}"/>
              </a:ext>
            </a:extLst>
          </p:cNvPr>
          <p:cNvSpPr>
            <a:spLocks noGrp="1"/>
          </p:cNvSpPr>
          <p:nvPr>
            <p:ph type="ctrTitle"/>
          </p:nvPr>
        </p:nvSpPr>
        <p:spPr>
          <a:xfrm>
            <a:off x="393454" y="-250475"/>
            <a:ext cx="4680783" cy="3255264"/>
          </a:xfrm>
        </p:spPr>
        <p:txBody>
          <a:bodyPr>
            <a:normAutofit/>
          </a:bodyPr>
          <a:lstStyle/>
          <a:p>
            <a:r>
              <a:rPr lang="en-US" sz="4400">
                <a:latin typeface="Avenir Next Demi Bold"/>
              </a:rPr>
              <a:t>Ergonomics</a:t>
            </a:r>
            <a:endParaRPr lang="en-US" sz="4400"/>
          </a:p>
        </p:txBody>
      </p:sp>
      <p:sp>
        <p:nvSpPr>
          <p:cNvPr id="3" name="Subtitle 2">
            <a:extLst>
              <a:ext uri="{FF2B5EF4-FFF2-40B4-BE49-F238E27FC236}">
                <a16:creationId xmlns:a16="http://schemas.microsoft.com/office/drawing/2014/main" id="{BDD766F0-A5F2-4348-ACEF-329784F34022}"/>
              </a:ext>
            </a:extLst>
          </p:cNvPr>
          <p:cNvSpPr>
            <a:spLocks noGrp="1"/>
          </p:cNvSpPr>
          <p:nvPr>
            <p:ph type="subTitle" idx="1"/>
          </p:nvPr>
        </p:nvSpPr>
        <p:spPr>
          <a:xfrm>
            <a:off x="1047463" y="3668850"/>
            <a:ext cx="7315200" cy="2258984"/>
          </a:xfrm>
        </p:spPr>
        <p:txBody>
          <a:bodyPr>
            <a:normAutofit/>
          </a:bodyPr>
          <a:lstStyle/>
          <a:p>
            <a:r>
              <a:rPr lang="en-US"/>
              <a:t>Presenters: </a:t>
            </a:r>
          </a:p>
          <a:p>
            <a:r>
              <a:rPr lang="en-US">
                <a:latin typeface="Avenir Next Medium"/>
              </a:rPr>
              <a:t>Jamie Green, </a:t>
            </a:r>
          </a:p>
          <a:p>
            <a:r>
              <a:rPr lang="en-US">
                <a:latin typeface="Avenir Next Medium"/>
              </a:rPr>
              <a:t>MIOSHA</a:t>
            </a:r>
          </a:p>
          <a:p>
            <a:r>
              <a:rPr lang="en-US"/>
              <a:t>Katie Kinde, Education Coordinator</a:t>
            </a:r>
          </a:p>
          <a:p>
            <a:r>
              <a:rPr lang="en-US" err="1">
                <a:latin typeface="Avenir Next Medium"/>
              </a:rPr>
              <a:t>Incompass</a:t>
            </a:r>
            <a:r>
              <a:rPr lang="en-US">
                <a:latin typeface="Avenir Next Medium"/>
              </a:rPr>
              <a:t> Michigan </a:t>
            </a:r>
          </a:p>
        </p:txBody>
      </p:sp>
      <p:pic>
        <p:nvPicPr>
          <p:cNvPr id="4" name="Picture 3" descr="MIOSHA_logo_512323_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871" y="839651"/>
            <a:ext cx="2540000" cy="2349500"/>
          </a:xfrm>
          <a:prstGeom prst="rect">
            <a:avLst/>
          </a:prstGeom>
        </p:spPr>
      </p:pic>
    </p:spTree>
    <p:extLst>
      <p:ext uri="{BB962C8B-B14F-4D97-AF65-F5344CB8AC3E}">
        <p14:creationId xmlns:p14="http://schemas.microsoft.com/office/powerpoint/2010/main" val="182973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AD95-5A19-7C84-5AC7-F2F9A2477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ACBF5-9360-97A1-E104-468BA7E19ADE}"/>
              </a:ext>
            </a:extLst>
          </p:cNvPr>
          <p:cNvSpPr>
            <a:spLocks noGrp="1"/>
          </p:cNvSpPr>
          <p:nvPr>
            <p:ph type="title"/>
          </p:nvPr>
        </p:nvSpPr>
        <p:spPr/>
        <p:txBody>
          <a:bodyPr>
            <a:normAutofit/>
          </a:bodyPr>
          <a:lstStyle/>
          <a:p>
            <a:r>
              <a:rPr lang="en-US">
                <a:latin typeface="Avenir Next Demi Bold"/>
              </a:rPr>
              <a:t>SENSITIVITIES</a:t>
            </a:r>
            <a:endParaRPr lang="en-US"/>
          </a:p>
        </p:txBody>
      </p:sp>
      <p:sp>
        <p:nvSpPr>
          <p:cNvPr id="3" name="Content Placeholder 2">
            <a:extLst>
              <a:ext uri="{FF2B5EF4-FFF2-40B4-BE49-F238E27FC236}">
                <a16:creationId xmlns:a16="http://schemas.microsoft.com/office/drawing/2014/main" id="{0678FCC8-6429-487D-20E2-B59552CA065C}"/>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a:latin typeface="Avenir Next Medium"/>
              </a:rPr>
              <a:t>Consider ways to ensure neurodiverse people are comfortable when training to ensure information is more easily retained</a:t>
            </a:r>
            <a:endParaRPr lang="en-US" sz="2800"/>
          </a:p>
          <a:p>
            <a:endParaRPr lang="en-US" sz="2800">
              <a:latin typeface="Avenir Next Medium"/>
            </a:endParaRPr>
          </a:p>
          <a:p>
            <a:r>
              <a:rPr lang="en-US" sz="3200">
                <a:latin typeface="Avenir Next Demi Bold"/>
              </a:rPr>
              <a:t>Sensitivities -</a:t>
            </a:r>
          </a:p>
          <a:p>
            <a:r>
              <a:rPr lang="en-US" sz="2800">
                <a:latin typeface="Avenir Next"/>
              </a:rPr>
              <a:t>Especially when it comes to employees with Autism, they made be extra sensitive to loud noises or bright lights</a:t>
            </a:r>
          </a:p>
          <a:p>
            <a:endParaRPr lang="en-US"/>
          </a:p>
          <a:p>
            <a:endParaRPr lang="en-US"/>
          </a:p>
        </p:txBody>
      </p:sp>
    </p:spTree>
    <p:extLst>
      <p:ext uri="{BB962C8B-B14F-4D97-AF65-F5344CB8AC3E}">
        <p14:creationId xmlns:p14="http://schemas.microsoft.com/office/powerpoint/2010/main" val="272211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B39F-E0E1-221A-CFF1-3EEDAEBEE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FD1BD-37B4-F8B2-AA70-DE13F57C5880}"/>
              </a:ext>
            </a:extLst>
          </p:cNvPr>
          <p:cNvSpPr>
            <a:spLocks noGrp="1"/>
          </p:cNvSpPr>
          <p:nvPr>
            <p:ph type="title"/>
          </p:nvPr>
        </p:nvSpPr>
        <p:spPr/>
        <p:txBody>
          <a:bodyPr>
            <a:normAutofit/>
          </a:bodyPr>
          <a:lstStyle/>
          <a:p>
            <a:r>
              <a:rPr lang="en-US" sz="4000">
                <a:latin typeface="Avenir Next Demi Bold"/>
              </a:rPr>
              <a:t>SENSITIVITIES</a:t>
            </a:r>
            <a:endParaRPr lang="en-US"/>
          </a:p>
        </p:txBody>
      </p:sp>
      <p:sp>
        <p:nvSpPr>
          <p:cNvPr id="3" name="Content Placeholder 2">
            <a:extLst>
              <a:ext uri="{FF2B5EF4-FFF2-40B4-BE49-F238E27FC236}">
                <a16:creationId xmlns:a16="http://schemas.microsoft.com/office/drawing/2014/main" id="{B1181F85-01A1-7ADE-BF3D-DB835F889C0C}"/>
              </a:ext>
            </a:extLst>
          </p:cNvPr>
          <p:cNvSpPr>
            <a:spLocks noGrp="1"/>
          </p:cNvSpPr>
          <p:nvPr>
            <p:ph idx="1"/>
          </p:nvPr>
        </p:nvSpPr>
        <p:spPr>
          <a:xfrm>
            <a:off x="938464" y="1959976"/>
            <a:ext cx="10299032" cy="4024772"/>
          </a:xfrm>
        </p:spPr>
        <p:txBody>
          <a:bodyPr vert="horz" lIns="91440" tIns="45720" rIns="91440" bIns="45720" rtlCol="0" anchor="ctr">
            <a:noAutofit/>
          </a:bodyPr>
          <a:lstStyle/>
          <a:p>
            <a:pPr marL="0" indent="0">
              <a:buNone/>
            </a:pPr>
            <a:endParaRPr lang="en-US" sz="2200"/>
          </a:p>
          <a:p>
            <a:endParaRPr lang="en-US" sz="2800"/>
          </a:p>
          <a:p>
            <a:r>
              <a:rPr lang="en-US" sz="2800">
                <a:latin typeface="Avenir Next Medium"/>
              </a:rPr>
              <a:t>Consider their needs. Converse and ask if any changes to the environment could help their learning experience and prevent sensory overload. (While some of these can help during training, it may not be appropriate while equipment is operating)</a:t>
            </a:r>
            <a:endParaRPr lang="en-US" sz="2800"/>
          </a:p>
          <a:p>
            <a:pPr>
              <a:spcAft>
                <a:spcPts val="0"/>
              </a:spcAft>
            </a:pPr>
            <a:endParaRPr lang="en-US" sz="2800">
              <a:latin typeface="Avenir Next Medium"/>
            </a:endParaRPr>
          </a:p>
          <a:p>
            <a:pPr lvl="1">
              <a:spcAft>
                <a:spcPts val="0"/>
              </a:spcAft>
              <a:buFont typeface="Courier New" pitchFamily="2" charset="2"/>
              <a:buChar char="o"/>
            </a:pPr>
            <a:r>
              <a:rPr lang="en-US" sz="2800">
                <a:latin typeface="Avenir Next Demi Bold"/>
              </a:rPr>
              <a:t>Some items that can be offered: </a:t>
            </a:r>
          </a:p>
          <a:p>
            <a:pPr lvl="2">
              <a:spcAft>
                <a:spcPts val="0"/>
              </a:spcAft>
              <a:buFont typeface="Wingdings" pitchFamily="2" charset="2"/>
              <a:buChar char="§"/>
            </a:pPr>
            <a:r>
              <a:rPr lang="en-US" sz="2800">
                <a:latin typeface="Avenir Next"/>
              </a:rPr>
              <a:t>white noise machines</a:t>
            </a:r>
          </a:p>
          <a:p>
            <a:pPr lvl="2">
              <a:spcAft>
                <a:spcPts val="0"/>
              </a:spcAft>
              <a:buFont typeface="Wingdings" pitchFamily="2" charset="2"/>
              <a:buChar char="§"/>
            </a:pPr>
            <a:r>
              <a:rPr lang="en-US" sz="2800">
                <a:latin typeface="Avenir Next"/>
              </a:rPr>
              <a:t>access to white noise music</a:t>
            </a:r>
          </a:p>
          <a:p>
            <a:pPr lvl="2">
              <a:spcAft>
                <a:spcPts val="0"/>
              </a:spcAft>
              <a:buFont typeface="Wingdings" pitchFamily="2" charset="2"/>
              <a:buChar char="§"/>
            </a:pPr>
            <a:r>
              <a:rPr lang="en-US" sz="2800">
                <a:latin typeface="Avenir Next"/>
              </a:rPr>
              <a:t>tinted glasses</a:t>
            </a:r>
          </a:p>
          <a:p>
            <a:pPr lvl="2">
              <a:spcAft>
                <a:spcPts val="0"/>
              </a:spcAft>
              <a:buFont typeface="Wingdings" pitchFamily="2" charset="2"/>
              <a:buChar char="§"/>
            </a:pPr>
            <a:r>
              <a:rPr lang="en-US" sz="2800">
                <a:latin typeface="Avenir Next"/>
              </a:rPr>
              <a:t>headphones </a:t>
            </a:r>
          </a:p>
          <a:p>
            <a:endParaRPr lang="en-US"/>
          </a:p>
          <a:p>
            <a:endParaRPr lang="en-US"/>
          </a:p>
        </p:txBody>
      </p:sp>
    </p:spTree>
    <p:extLst>
      <p:ext uri="{BB962C8B-B14F-4D97-AF65-F5344CB8AC3E}">
        <p14:creationId xmlns:p14="http://schemas.microsoft.com/office/powerpoint/2010/main" val="306607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3B17-5F49-495A-50B9-3C49582F9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7A7E5-870F-BDF8-B20E-D60FECC2691D}"/>
              </a:ext>
            </a:extLst>
          </p:cNvPr>
          <p:cNvSpPr>
            <a:spLocks noGrp="1"/>
          </p:cNvSpPr>
          <p:nvPr>
            <p:ph type="title"/>
          </p:nvPr>
        </p:nvSpPr>
        <p:spPr/>
        <p:txBody>
          <a:bodyPr>
            <a:normAutofit/>
          </a:bodyPr>
          <a:lstStyle/>
          <a:p>
            <a:r>
              <a:rPr lang="en-US" sz="4000">
                <a:latin typeface="Avenir Next Demi Bold"/>
              </a:rPr>
              <a:t>SENSITIVITIES</a:t>
            </a:r>
            <a:endParaRPr lang="en-US"/>
          </a:p>
        </p:txBody>
      </p:sp>
      <p:sp>
        <p:nvSpPr>
          <p:cNvPr id="3" name="Content Placeholder 2">
            <a:extLst>
              <a:ext uri="{FF2B5EF4-FFF2-40B4-BE49-F238E27FC236}">
                <a16:creationId xmlns:a16="http://schemas.microsoft.com/office/drawing/2014/main" id="{DBA92406-70BF-07DF-C52F-0F7F71A44F00}"/>
              </a:ext>
            </a:extLst>
          </p:cNvPr>
          <p:cNvSpPr>
            <a:spLocks noGrp="1"/>
          </p:cNvSpPr>
          <p:nvPr>
            <p:ph idx="1"/>
          </p:nvPr>
        </p:nvSpPr>
        <p:spPr>
          <a:xfrm>
            <a:off x="943648" y="2270352"/>
            <a:ext cx="10299032" cy="3310069"/>
          </a:xfrm>
        </p:spPr>
        <p:txBody>
          <a:bodyPr vert="horz" lIns="91440" tIns="45720" rIns="91440" bIns="45720" rtlCol="0" anchor="ctr">
            <a:noAutofit/>
          </a:bodyPr>
          <a:lstStyle/>
          <a:p>
            <a:pPr marL="0" indent="0">
              <a:buNone/>
            </a:pPr>
            <a:endParaRPr lang="en-US" sz="2200"/>
          </a:p>
          <a:p>
            <a:endParaRPr lang="en-US" sz="2800"/>
          </a:p>
          <a:p>
            <a:r>
              <a:rPr lang="en-US" sz="2800">
                <a:latin typeface="Avenir Next Demi Bold"/>
              </a:rPr>
              <a:t>Auditory and visual considerations</a:t>
            </a:r>
          </a:p>
          <a:p>
            <a:pPr lvl="1">
              <a:spcAft>
                <a:spcPts val="0"/>
              </a:spcAft>
              <a:buFont typeface="Courier New" pitchFamily="2" charset="2"/>
              <a:buChar char="o"/>
            </a:pPr>
            <a:r>
              <a:rPr lang="en-US" sz="2800">
                <a:latin typeface="Avenir Next"/>
              </a:rPr>
              <a:t>Ensure that your trainings are accessible. Neurodiverse people are prone to co-morbidities</a:t>
            </a:r>
          </a:p>
          <a:p>
            <a:pPr lvl="1">
              <a:spcAft>
                <a:spcPts val="0"/>
              </a:spcAft>
              <a:buFont typeface="Courier New" pitchFamily="2" charset="2"/>
              <a:buChar char="o"/>
            </a:pPr>
            <a:r>
              <a:rPr lang="en-US" sz="2800">
                <a:latin typeface="Avenir Next"/>
              </a:rPr>
              <a:t>Visually, you should have large text and describe images or steps for anyone with low vision</a:t>
            </a:r>
          </a:p>
          <a:p>
            <a:pPr lvl="1">
              <a:buFont typeface="Courier New" pitchFamily="2" charset="2"/>
              <a:buChar char="o"/>
            </a:pPr>
            <a:r>
              <a:rPr lang="en-US" sz="2800">
                <a:latin typeface="Avenir Next"/>
              </a:rPr>
              <a:t>When speaking, ensure that you are using a microphone if any employees have low hearing</a:t>
            </a:r>
          </a:p>
          <a:p>
            <a:endParaRPr lang="en-US"/>
          </a:p>
          <a:p>
            <a:endParaRPr lang="en-US"/>
          </a:p>
        </p:txBody>
      </p:sp>
    </p:spTree>
    <p:extLst>
      <p:ext uri="{BB962C8B-B14F-4D97-AF65-F5344CB8AC3E}">
        <p14:creationId xmlns:p14="http://schemas.microsoft.com/office/powerpoint/2010/main" val="54349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192A-0D95-104B-4F8D-34F3C2839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71426-8655-8A87-89CA-8AAA80C081E9}"/>
              </a:ext>
            </a:extLst>
          </p:cNvPr>
          <p:cNvSpPr>
            <a:spLocks noGrp="1"/>
          </p:cNvSpPr>
          <p:nvPr>
            <p:ph type="title"/>
          </p:nvPr>
        </p:nvSpPr>
        <p:spPr/>
        <p:txBody>
          <a:bodyPr>
            <a:normAutofit/>
          </a:bodyPr>
          <a:lstStyle/>
          <a:p>
            <a:r>
              <a:rPr lang="en-US" sz="4000">
                <a:latin typeface="Avenir Next Demi Bold"/>
              </a:rPr>
              <a:t>SENSITIVITIES</a:t>
            </a:r>
            <a:endParaRPr lang="en-US"/>
          </a:p>
        </p:txBody>
      </p:sp>
      <p:sp>
        <p:nvSpPr>
          <p:cNvPr id="3" name="Content Placeholder 2">
            <a:extLst>
              <a:ext uri="{FF2B5EF4-FFF2-40B4-BE49-F238E27FC236}">
                <a16:creationId xmlns:a16="http://schemas.microsoft.com/office/drawing/2014/main" id="{E18C7FD9-431B-DA9F-4C3B-DC638001E85D}"/>
              </a:ext>
            </a:extLst>
          </p:cNvPr>
          <p:cNvSpPr>
            <a:spLocks noGrp="1"/>
          </p:cNvSpPr>
          <p:nvPr>
            <p:ph idx="1"/>
          </p:nvPr>
        </p:nvSpPr>
        <p:spPr>
          <a:xfrm>
            <a:off x="938464" y="2410447"/>
            <a:ext cx="10299032" cy="3574301"/>
          </a:xfrm>
        </p:spPr>
        <p:txBody>
          <a:bodyPr>
            <a:normAutofit/>
          </a:bodyPr>
          <a:lstStyle/>
          <a:p>
            <a:pPr marL="0" indent="0">
              <a:buNone/>
            </a:pPr>
            <a:endParaRPr lang="en-US" sz="2600"/>
          </a:p>
          <a:p>
            <a:r>
              <a:rPr lang="en-US" sz="2600">
                <a:latin typeface="Avenir Next Medium"/>
              </a:rPr>
              <a:t>Consider sensitivities to scents -</a:t>
            </a:r>
            <a:r>
              <a:rPr lang="en-US" sz="2400">
                <a:latin typeface="Avenir Next Medium"/>
              </a:rPr>
              <a:t> </a:t>
            </a:r>
          </a:p>
          <a:p>
            <a:pPr lvl="1">
              <a:spcAft>
                <a:spcPts val="0"/>
              </a:spcAft>
              <a:buFont typeface="Courier New" pitchFamily="2" charset="2"/>
              <a:buChar char="o"/>
            </a:pPr>
            <a:r>
              <a:rPr lang="en-US" sz="2400">
                <a:latin typeface="Avenir Next"/>
              </a:rPr>
              <a:t>For those who are sensitive to scents, some smells may be overwhelming especially from machinery</a:t>
            </a:r>
          </a:p>
          <a:p>
            <a:pPr lvl="1">
              <a:spcAft>
                <a:spcPts val="0"/>
              </a:spcAft>
              <a:buFont typeface="Courier New" pitchFamily="2" charset="2"/>
              <a:buChar char="o"/>
            </a:pPr>
            <a:r>
              <a:rPr lang="en-US" sz="2400">
                <a:latin typeface="Avenir Next"/>
              </a:rPr>
              <a:t>There are ways to manage these scents personally and environmentally</a:t>
            </a:r>
            <a:endParaRPr lang="en-US" sz="2400"/>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27442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61FA-55EF-EAF3-D994-FEA38F14E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5C130-1B7D-355B-068E-DB18F6501382}"/>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D8CA7A86-76DC-677F-824D-F3F4DF67BCE3}"/>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a:p>
          <a:p>
            <a:r>
              <a:rPr lang="en-US" sz="2800">
                <a:latin typeface="Avenir Next Medium"/>
              </a:rPr>
              <a:t>For Employee Personal Management</a:t>
            </a:r>
            <a:endParaRPr lang="en-US" sz="2800"/>
          </a:p>
          <a:p>
            <a:pPr lvl="1">
              <a:spcAft>
                <a:spcPts val="0"/>
              </a:spcAft>
              <a:buFont typeface="Courier New" pitchFamily="2" charset="2"/>
              <a:buChar char="o"/>
            </a:pPr>
            <a:r>
              <a:rPr lang="en-US" sz="2400">
                <a:latin typeface="Avenir Next"/>
              </a:rPr>
              <a:t>Masking: Dab Vicks VapoRub, lavender, peppermint oil, or even toothpaste/ChapStick under employees' nose or inside their mask</a:t>
            </a:r>
          </a:p>
          <a:p>
            <a:pPr lvl="1">
              <a:spcAft>
                <a:spcPts val="0"/>
              </a:spcAft>
              <a:buFont typeface="Courier New" pitchFamily="2" charset="2"/>
              <a:buChar char="o"/>
            </a:pPr>
            <a:r>
              <a:rPr lang="en-US" sz="2400">
                <a:latin typeface="Avenir Next"/>
              </a:rPr>
              <a:t>Breathing: Breathe through mouth or take shallow breaths; try humming to block smells</a:t>
            </a:r>
          </a:p>
          <a:p>
            <a:pPr lvl="1">
              <a:spcAft>
                <a:spcPts val="0"/>
              </a:spcAft>
              <a:buFont typeface="Courier New" pitchFamily="2" charset="2"/>
              <a:buChar char="o"/>
            </a:pPr>
            <a:r>
              <a:rPr lang="en-US" sz="2400">
                <a:latin typeface="Avenir Next"/>
              </a:rPr>
              <a:t>Scented Items: minty gum, strong mints, or Listerine strips </a:t>
            </a:r>
          </a:p>
          <a:p>
            <a:pPr>
              <a:spcAft>
                <a:spcPts val="0"/>
              </a:spcAft>
            </a:pPr>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18104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7B09-2104-E57D-B658-E0AD16E93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A10FD-2DEE-4CC2-AA5D-6E9AD67D7DCE}"/>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2FD640E4-BC5B-760D-3FDB-8883E14F431C}"/>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a:p>
          <a:p>
            <a:r>
              <a:rPr lang="en-US" sz="2800">
                <a:latin typeface="Avenir Next Medium"/>
              </a:rPr>
              <a:t>For Employee Personal Management</a:t>
            </a:r>
            <a:endParaRPr lang="en-US" sz="2800"/>
          </a:p>
          <a:p>
            <a:pPr lvl="1">
              <a:spcAft>
                <a:spcPts val="0"/>
              </a:spcAft>
              <a:buFont typeface="Courier New" pitchFamily="2" charset="2"/>
              <a:buChar char="o"/>
            </a:pPr>
            <a:r>
              <a:rPr lang="en-US" sz="2400">
                <a:latin typeface="Avenir Next"/>
              </a:rPr>
              <a:t>Hygiene: Wear clean uniforms and socks daily to avoid carrying odors</a:t>
            </a:r>
          </a:p>
          <a:p>
            <a:pPr lvl="1">
              <a:spcAft>
                <a:spcPts val="0"/>
              </a:spcAft>
              <a:buFont typeface="Courier New" pitchFamily="2" charset="2"/>
              <a:buChar char="o"/>
            </a:pPr>
            <a:r>
              <a:rPr lang="en-US" sz="2400">
                <a:latin typeface="Avenir Next"/>
              </a:rPr>
              <a:t>Quick Breaks: Step away for fresh air if overwhelmed</a:t>
            </a: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082413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D392-9E69-3E88-8160-7DB3F7125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4C815-2F0B-53C5-5F8B-C4854256EA0B}"/>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1520C558-5B23-41F8-AB23-25673C844425}"/>
              </a:ext>
            </a:extLst>
          </p:cNvPr>
          <p:cNvSpPr>
            <a:spLocks noGrp="1"/>
          </p:cNvSpPr>
          <p:nvPr>
            <p:ph idx="1"/>
          </p:nvPr>
        </p:nvSpPr>
        <p:spPr>
          <a:xfrm>
            <a:off x="938464" y="3660525"/>
            <a:ext cx="10299032" cy="2324223"/>
          </a:xfrm>
        </p:spPr>
        <p:txBody>
          <a:bodyPr vert="horz" lIns="91440" tIns="45720" rIns="91440" bIns="45720" rtlCol="0" anchor="ctr">
            <a:noAutofit/>
          </a:bodyPr>
          <a:lstStyle/>
          <a:p>
            <a:pPr marL="457200" indent="-457200"/>
            <a:r>
              <a:rPr lang="en-US" sz="2600">
                <a:latin typeface="Avenir Next Medium"/>
              </a:rPr>
              <a:t>For Environmental Management</a:t>
            </a:r>
            <a:endParaRPr lang="en-US" sz="2600"/>
          </a:p>
          <a:p>
            <a:pPr marL="960120" lvl="1" indent="-457200">
              <a:spcAft>
                <a:spcPts val="0"/>
              </a:spcAft>
              <a:buFont typeface="Courier New" pitchFamily="2" charset="2"/>
              <a:buChar char="o"/>
            </a:pPr>
            <a:r>
              <a:rPr lang="en-US" sz="2600">
                <a:latin typeface="Avenir Next"/>
              </a:rPr>
              <a:t>Source Control: Cleanliness is key; clean surfaces</a:t>
            </a:r>
          </a:p>
          <a:p>
            <a:pPr marL="960120" lvl="1" indent="-457200">
              <a:spcAft>
                <a:spcPts val="0"/>
              </a:spcAft>
              <a:buFont typeface="Courier New" pitchFamily="2" charset="2"/>
              <a:buChar char="o"/>
            </a:pPr>
            <a:r>
              <a:rPr lang="en-US" sz="2600">
                <a:latin typeface="Avenir Next"/>
              </a:rPr>
              <a:t>Enzymatic Cleaners</a:t>
            </a:r>
          </a:p>
          <a:p>
            <a:pPr marL="960120" lvl="1" indent="-457200">
              <a:spcAft>
                <a:spcPts val="0"/>
              </a:spcAft>
              <a:buFont typeface="Courier New" pitchFamily="2" charset="2"/>
              <a:buChar char="o"/>
            </a:pPr>
            <a:r>
              <a:rPr lang="en-US" sz="2600">
                <a:latin typeface="avenir next"/>
              </a:rPr>
              <a:t>Ventilation: Ensure proper air circulation, using fans or opening windows when possible</a:t>
            </a:r>
            <a:endParaRPr lang="en-US" sz="2600">
              <a:latin typeface="Avenir Next"/>
            </a:endParaRPr>
          </a:p>
          <a:p>
            <a:pPr marL="502920" lvl="1" indent="0">
              <a:spcAft>
                <a:spcPts val="0"/>
              </a:spcAft>
              <a:buNone/>
            </a:pPr>
            <a:r>
              <a:rPr lang="en-US" sz="2600">
                <a:latin typeface="Avenir Next"/>
              </a:rPr>
              <a:t> </a:t>
            </a:r>
          </a:p>
          <a:p>
            <a:pPr lvl="1">
              <a:buFont typeface="Courier New" pitchFamily="2" charset="2"/>
              <a:buChar char="o"/>
            </a:pPr>
            <a:endParaRPr lang="en-US" sz="2400">
              <a:latin typeface="Avenir Next"/>
            </a:endParaRP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794583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8B9F-7EB0-2BDC-03EF-67E8244A7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EED13-8944-8527-EB91-002A313F0279}"/>
              </a:ext>
            </a:extLst>
          </p:cNvPr>
          <p:cNvSpPr>
            <a:spLocks noGrp="1"/>
          </p:cNvSpPr>
          <p:nvPr>
            <p:ph type="title"/>
          </p:nvPr>
        </p:nvSpPr>
        <p:spPr/>
        <p:txBody>
          <a:bodyPr>
            <a:normAutofit/>
          </a:bodyPr>
          <a:lstStyle/>
          <a:p>
            <a:r>
              <a:rPr lang="en-US" sz="4400">
                <a:latin typeface="Avenir Next Demi Bold"/>
              </a:rPr>
              <a:t>SENSITIVITIES</a:t>
            </a:r>
            <a:endParaRPr lang="en-US"/>
          </a:p>
        </p:txBody>
      </p:sp>
      <p:sp>
        <p:nvSpPr>
          <p:cNvPr id="3" name="Content Placeholder 2">
            <a:extLst>
              <a:ext uri="{FF2B5EF4-FFF2-40B4-BE49-F238E27FC236}">
                <a16:creationId xmlns:a16="http://schemas.microsoft.com/office/drawing/2014/main" id="{C92C7670-24F0-4CE0-8EFB-AC91D37AA624}"/>
              </a:ext>
            </a:extLst>
          </p:cNvPr>
          <p:cNvSpPr>
            <a:spLocks noGrp="1"/>
          </p:cNvSpPr>
          <p:nvPr>
            <p:ph idx="1"/>
          </p:nvPr>
        </p:nvSpPr>
        <p:spPr>
          <a:xfrm>
            <a:off x="943648" y="2083876"/>
            <a:ext cx="10299032" cy="3574301"/>
          </a:xfrm>
        </p:spPr>
        <p:txBody>
          <a:bodyPr vert="horz" lIns="91440" tIns="45720" rIns="91440" bIns="45720" rtlCol="0" anchor="ctr">
            <a:noAutofit/>
          </a:bodyPr>
          <a:lstStyle/>
          <a:p>
            <a:pPr marL="0" indent="0">
              <a:buNone/>
            </a:pPr>
            <a:endParaRPr lang="en-US" sz="2600"/>
          </a:p>
          <a:p>
            <a:r>
              <a:rPr lang="en-US" sz="3000">
                <a:latin typeface="Avenir Next Medium"/>
              </a:rPr>
              <a:t>Consider Tactile sensitivities -</a:t>
            </a:r>
            <a:r>
              <a:rPr lang="en-US" sz="2600">
                <a:latin typeface="Avenir Next Medium"/>
              </a:rPr>
              <a:t> </a:t>
            </a:r>
          </a:p>
          <a:p>
            <a:pPr lvl="1">
              <a:spcAft>
                <a:spcPts val="0"/>
              </a:spcAft>
              <a:buFont typeface="Courier New" pitchFamily="2" charset="2"/>
              <a:buChar char="o"/>
            </a:pPr>
            <a:r>
              <a:rPr lang="en-US" sz="2600">
                <a:latin typeface="Avenir Next"/>
              </a:rPr>
              <a:t>May include discomfort from material if wearing certain materials</a:t>
            </a:r>
          </a:p>
          <a:p>
            <a:pPr lvl="1">
              <a:spcAft>
                <a:spcPts val="0"/>
              </a:spcAft>
              <a:buFont typeface="Courier New" pitchFamily="2" charset="2"/>
              <a:buChar char="o"/>
            </a:pPr>
            <a:r>
              <a:rPr lang="en-US" sz="2600">
                <a:latin typeface="Avenir Next"/>
              </a:rPr>
              <a:t>Hypoallergenic options should always be considered</a:t>
            </a: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417623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47E3-BC10-83FA-5642-DD09C025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BC96-D89C-50EE-587C-39921BD34F3F}"/>
              </a:ext>
            </a:extLst>
          </p:cNvPr>
          <p:cNvSpPr>
            <a:spLocks noGrp="1"/>
          </p:cNvSpPr>
          <p:nvPr>
            <p:ph type="title"/>
          </p:nvPr>
        </p:nvSpPr>
        <p:spPr/>
        <p:txBody>
          <a:bodyPr>
            <a:normAutofit/>
          </a:bodyPr>
          <a:lstStyle/>
          <a:p>
            <a:r>
              <a:rPr lang="en-US">
                <a:latin typeface="Avenir Next Demi Bold"/>
              </a:rPr>
              <a:t>PROPRIOCEPTION</a:t>
            </a:r>
            <a:endParaRPr lang="en-US"/>
          </a:p>
        </p:txBody>
      </p:sp>
      <p:sp>
        <p:nvSpPr>
          <p:cNvPr id="3" name="Content Placeholder 2">
            <a:extLst>
              <a:ext uri="{FF2B5EF4-FFF2-40B4-BE49-F238E27FC236}">
                <a16:creationId xmlns:a16="http://schemas.microsoft.com/office/drawing/2014/main" id="{209E8B81-F5A4-E902-C4D2-82B6F691077B}"/>
              </a:ext>
            </a:extLst>
          </p:cNvPr>
          <p:cNvSpPr>
            <a:spLocks noGrp="1"/>
          </p:cNvSpPr>
          <p:nvPr>
            <p:ph idx="1"/>
          </p:nvPr>
        </p:nvSpPr>
        <p:spPr>
          <a:xfrm>
            <a:off x="818935" y="2704290"/>
            <a:ext cx="10299032" cy="3574301"/>
          </a:xfrm>
        </p:spPr>
        <p:txBody>
          <a:bodyPr vert="horz" lIns="91440" tIns="45720" rIns="91440" bIns="45720" rtlCol="0" anchor="ctr">
            <a:noAutofit/>
          </a:bodyPr>
          <a:lstStyle/>
          <a:p>
            <a:r>
              <a:rPr lang="en-US" sz="3000">
                <a:latin typeface="Avenir Next Medium"/>
              </a:rPr>
              <a:t>Proprioception: awareness of one's body</a:t>
            </a:r>
          </a:p>
          <a:p>
            <a:pPr lvl="1">
              <a:spcAft>
                <a:spcPts val="0"/>
              </a:spcAft>
              <a:buFont typeface="Courier New" pitchFamily="2" charset="2"/>
              <a:buChar char="o"/>
            </a:pPr>
            <a:r>
              <a:rPr lang="en-US" sz="2600">
                <a:latin typeface="Avenir Next"/>
              </a:rPr>
              <a:t>You should also consider an employee's proprioception as some neurotypes do not perceive themselves well, especially if they are hyper focused</a:t>
            </a:r>
          </a:p>
          <a:p>
            <a:pPr lvl="1">
              <a:spcAft>
                <a:spcPts val="0"/>
              </a:spcAft>
              <a:buFont typeface="Courier New" pitchFamily="2" charset="2"/>
              <a:buChar char="o"/>
            </a:pPr>
            <a:r>
              <a:rPr lang="en-US" sz="2600">
                <a:latin typeface="Avenir Next"/>
              </a:rPr>
              <a:t>They may work themselves too hard physically without even realizing until after a task is done </a:t>
            </a:r>
          </a:p>
          <a:p>
            <a:pPr marL="502920" lvl="1" indent="0">
              <a:spcAft>
                <a:spcPts val="0"/>
              </a:spcAft>
              <a:buNone/>
            </a:pPr>
            <a:endParaRPr lang="en-US" sz="2600">
              <a:latin typeface="Avenir Next"/>
            </a:endParaRPr>
          </a:p>
          <a:p>
            <a:endParaRPr lang="en-US" sz="3000">
              <a:latin typeface="Avenir Next Medium"/>
            </a:endParaRPr>
          </a:p>
          <a:p>
            <a:r>
              <a:rPr lang="en-US" sz="3000">
                <a:latin typeface="Avenir Next Medium"/>
              </a:rPr>
              <a:t>Be proactive with reminders of self – Todd reminds me a lot!</a:t>
            </a:r>
            <a:endParaRPr lang="en-US" sz="3000"/>
          </a:p>
          <a:p>
            <a:endParaRPr lang="en-US"/>
          </a:p>
          <a:p>
            <a:endParaRPr lang="en-US"/>
          </a:p>
        </p:txBody>
      </p:sp>
    </p:spTree>
    <p:extLst>
      <p:ext uri="{BB962C8B-B14F-4D97-AF65-F5344CB8AC3E}">
        <p14:creationId xmlns:p14="http://schemas.microsoft.com/office/powerpoint/2010/main" val="150038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7F6F3-F617-3AB5-DB30-738A9D95A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69605-6805-657F-98E9-612D1EE8BE1E}"/>
              </a:ext>
            </a:extLst>
          </p:cNvPr>
          <p:cNvSpPr>
            <a:spLocks noGrp="1"/>
          </p:cNvSpPr>
          <p:nvPr>
            <p:ph type="title"/>
          </p:nvPr>
        </p:nvSpPr>
        <p:spPr/>
        <p:txBody>
          <a:bodyPr>
            <a:normAutofit/>
          </a:bodyPr>
          <a:lstStyle/>
          <a:p>
            <a:r>
              <a:rPr lang="en-US">
                <a:latin typeface="Avenir Next Demi Bold"/>
              </a:rPr>
              <a:t>ACCOMODATIONS</a:t>
            </a:r>
            <a:endParaRPr lang="en-US"/>
          </a:p>
        </p:txBody>
      </p:sp>
      <p:sp>
        <p:nvSpPr>
          <p:cNvPr id="3" name="Content Placeholder 2">
            <a:extLst>
              <a:ext uri="{FF2B5EF4-FFF2-40B4-BE49-F238E27FC236}">
                <a16:creationId xmlns:a16="http://schemas.microsoft.com/office/drawing/2014/main" id="{D6F95240-9C43-C728-9932-E56FD167FEE1}"/>
              </a:ext>
            </a:extLst>
          </p:cNvPr>
          <p:cNvSpPr>
            <a:spLocks noGrp="1"/>
          </p:cNvSpPr>
          <p:nvPr>
            <p:ph idx="1"/>
          </p:nvPr>
        </p:nvSpPr>
        <p:spPr>
          <a:xfrm>
            <a:off x="818935" y="2704290"/>
            <a:ext cx="10299032" cy="3574301"/>
          </a:xfrm>
        </p:spPr>
        <p:txBody>
          <a:bodyPr vert="horz" lIns="91440" tIns="45720" rIns="91440" bIns="45720" rtlCol="0" anchor="ctr">
            <a:noAutofit/>
          </a:bodyPr>
          <a:lstStyle/>
          <a:p>
            <a:r>
              <a:rPr lang="en-US" sz="3000">
                <a:latin typeface="Avenir Next Medium"/>
              </a:rPr>
              <a:t>Keeping Proprioception in mind, neurodivergent employees may need more reminders for stretching, or changes to posture like the beginning of this presentation.</a:t>
            </a:r>
          </a:p>
          <a:p>
            <a:r>
              <a:rPr lang="en-US" sz="3000">
                <a:latin typeface="Avenir Next Medium"/>
              </a:rPr>
              <a:t>Consider buying hypoallergenic solutions for </a:t>
            </a:r>
            <a:r>
              <a:rPr lang="en-US" sz="3000" err="1">
                <a:latin typeface="Avenir Next Medium"/>
              </a:rPr>
              <a:t>repetititive</a:t>
            </a:r>
            <a:r>
              <a:rPr lang="en-US" sz="3000">
                <a:latin typeface="Avenir Next Medium"/>
              </a:rPr>
              <a:t> tasks too, such as shoe insoles for standing employees, or wrist protection for employees at the computer. </a:t>
            </a:r>
          </a:p>
          <a:p>
            <a:pPr lvl="1">
              <a:spcAft>
                <a:spcPts val="0"/>
              </a:spcAft>
              <a:buFont typeface="Courier New" pitchFamily="2" charset="2"/>
              <a:buChar char="o"/>
            </a:pPr>
            <a:endParaRPr lang="en-US" sz="2600">
              <a:latin typeface="Avenir Next"/>
            </a:endParaRPr>
          </a:p>
          <a:p>
            <a:endParaRPr lang="en-US"/>
          </a:p>
          <a:p>
            <a:endParaRPr lang="en-US"/>
          </a:p>
        </p:txBody>
      </p:sp>
    </p:spTree>
    <p:extLst>
      <p:ext uri="{BB962C8B-B14F-4D97-AF65-F5344CB8AC3E}">
        <p14:creationId xmlns:p14="http://schemas.microsoft.com/office/powerpoint/2010/main" val="218523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482460"/>
            <a:ext cx="2834640" cy="2377440"/>
          </a:xfrm>
        </p:spPr>
        <p:txBody>
          <a:bodyPr>
            <a:normAutofit fontScale="90000"/>
          </a:bodyPr>
          <a:lstStyle/>
          <a:p>
            <a:r>
              <a:rPr lang="en-US">
                <a:latin typeface="Avenir Next Demi Bold"/>
              </a:rPr>
              <a:t>SAFETY INCLUDED</a:t>
            </a:r>
            <a:br>
              <a:rPr lang="en-US"/>
            </a:br>
            <a:br>
              <a:rPr lang="en-US"/>
            </a:br>
            <a:r>
              <a:rPr lang="en-US">
                <a:latin typeface="Avenir Next Demi Bold"/>
              </a:rPr>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a:p>
          <a:p>
            <a:r>
              <a:rPr lang="en-US" sz="2400">
                <a:latin typeface="Avenir Next Medium"/>
              </a:rPr>
              <a:t>This material was prepared under a Consultation Education and Training (CET) Grant, awarded by the Michigan Occupational Safety and Health Administration (MIOSHA).  </a:t>
            </a:r>
          </a:p>
          <a:p>
            <a:r>
              <a:rPr lang="en-US" sz="2400">
                <a:latin typeface="Avenir Next Medium"/>
              </a:rPr>
              <a:t>MIOSHA is a part of the Department of Labor and Economic Opportunity (LEO).  </a:t>
            </a:r>
          </a:p>
          <a:p>
            <a:r>
              <a:rPr lang="en-US" sz="2400">
                <a:latin typeface="Avenir Next Medium"/>
              </a:rPr>
              <a:t>Points of view or opinions stated in this document do not necessarily reflect the view or policies of LEO.</a:t>
            </a:r>
            <a:endParaRPr lang="en-US" b="1" i="1">
              <a:latin typeface="Avenir Next Medium"/>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518831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B9A0B-6052-15C8-E2C2-A5459E7ED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084E9-32F6-EF50-0B06-66777AE25024}"/>
              </a:ext>
            </a:extLst>
          </p:cNvPr>
          <p:cNvSpPr>
            <a:spLocks noGrp="1"/>
          </p:cNvSpPr>
          <p:nvPr>
            <p:ph type="title"/>
          </p:nvPr>
        </p:nvSpPr>
        <p:spPr/>
        <p:txBody>
          <a:bodyPr>
            <a:normAutofit/>
          </a:bodyPr>
          <a:lstStyle/>
          <a:p>
            <a:r>
              <a:rPr lang="en-US">
                <a:latin typeface="Avenir Next Demi Bold"/>
              </a:rPr>
              <a:t>ACCOMODATIONS</a:t>
            </a:r>
            <a:endParaRPr lang="en-US"/>
          </a:p>
        </p:txBody>
      </p:sp>
      <p:sp>
        <p:nvSpPr>
          <p:cNvPr id="3" name="Content Placeholder 2">
            <a:extLst>
              <a:ext uri="{FF2B5EF4-FFF2-40B4-BE49-F238E27FC236}">
                <a16:creationId xmlns:a16="http://schemas.microsoft.com/office/drawing/2014/main" id="{3729AE47-9BA0-5275-2359-2CE966131CF2}"/>
              </a:ext>
            </a:extLst>
          </p:cNvPr>
          <p:cNvSpPr>
            <a:spLocks noGrp="1"/>
          </p:cNvSpPr>
          <p:nvPr>
            <p:ph idx="1"/>
          </p:nvPr>
        </p:nvSpPr>
        <p:spPr>
          <a:xfrm>
            <a:off x="818935" y="2704290"/>
            <a:ext cx="10299032" cy="3574301"/>
          </a:xfrm>
        </p:spPr>
        <p:txBody>
          <a:bodyPr vert="horz" lIns="91440" tIns="45720" rIns="91440" bIns="45720" rtlCol="0" anchor="ctr">
            <a:noAutofit/>
          </a:bodyPr>
          <a:lstStyle/>
          <a:p>
            <a:r>
              <a:rPr lang="en-US" sz="3000">
                <a:latin typeface="Avenir Next Medium"/>
              </a:rPr>
              <a:t>For psychological ergonomics, consider getting fidget toys that work for your employees. </a:t>
            </a:r>
            <a:endParaRPr lang="en-US"/>
          </a:p>
          <a:p>
            <a:r>
              <a:rPr lang="en-US" sz="3000">
                <a:latin typeface="Avenir Next Medium"/>
              </a:rPr>
              <a:t>Always allow employees to use fidget toys to relieve stress when possible. </a:t>
            </a:r>
            <a:endParaRPr lang="en-US"/>
          </a:p>
          <a:p>
            <a:pPr lvl="1">
              <a:spcAft>
                <a:spcPts val="0"/>
              </a:spcAft>
              <a:buFont typeface="Courier New" pitchFamily="2" charset="2"/>
              <a:buChar char="o"/>
            </a:pPr>
            <a:endParaRPr lang="en-US" sz="2600">
              <a:latin typeface="Avenir Next"/>
            </a:endParaRPr>
          </a:p>
          <a:p>
            <a:endParaRPr lang="en-US"/>
          </a:p>
          <a:p>
            <a:endParaRPr lang="en-US"/>
          </a:p>
        </p:txBody>
      </p:sp>
    </p:spTree>
    <p:extLst>
      <p:ext uri="{BB962C8B-B14F-4D97-AF65-F5344CB8AC3E}">
        <p14:creationId xmlns:p14="http://schemas.microsoft.com/office/powerpoint/2010/main" val="1941326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5059B-FA7E-6800-D455-61E6E5E1E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5A82-14F2-1E41-D296-06DB4B0C1935}"/>
              </a:ext>
            </a:extLst>
          </p:cNvPr>
          <p:cNvSpPr>
            <a:spLocks noGrp="1"/>
          </p:cNvSpPr>
          <p:nvPr>
            <p:ph type="title"/>
          </p:nvPr>
        </p:nvSpPr>
        <p:spPr/>
        <p:txBody>
          <a:bodyPr>
            <a:normAutofit/>
          </a:bodyPr>
          <a:lstStyle/>
          <a:p>
            <a:r>
              <a:rPr lang="en-US">
                <a:latin typeface="Avenir Next Demi Bold"/>
              </a:rPr>
              <a:t>PROXIMITY</a:t>
            </a:r>
            <a:endParaRPr lang="en-US"/>
          </a:p>
        </p:txBody>
      </p:sp>
      <p:sp>
        <p:nvSpPr>
          <p:cNvPr id="3" name="Content Placeholder 2">
            <a:extLst>
              <a:ext uri="{FF2B5EF4-FFF2-40B4-BE49-F238E27FC236}">
                <a16:creationId xmlns:a16="http://schemas.microsoft.com/office/drawing/2014/main" id="{9A532382-2FB0-3FD4-029C-0BFC6D3A489E}"/>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a:latin typeface="Avenir Next Medium"/>
              </a:rPr>
              <a:t>Consider proximity comfort/consent. </a:t>
            </a:r>
            <a:endParaRPr lang="en-US" sz="2800"/>
          </a:p>
          <a:p>
            <a:pPr lvl="1">
              <a:spcAft>
                <a:spcPts val="0"/>
              </a:spcAft>
              <a:buFont typeface="Courier New" pitchFamily="2" charset="2"/>
              <a:buChar char="o"/>
            </a:pPr>
            <a:r>
              <a:rPr lang="en-US" sz="2400">
                <a:latin typeface="Avenir Next"/>
              </a:rPr>
              <a:t>This should be discussed for everyday interactions beyond trainings. </a:t>
            </a:r>
            <a:endParaRPr lang="en-US">
              <a:latin typeface="Avenir Next"/>
            </a:endParaRPr>
          </a:p>
          <a:p>
            <a:r>
              <a:rPr lang="en-US" sz="2800">
                <a:latin typeface="Avenir Next Medium"/>
              </a:rPr>
              <a:t>Even something as simple as placing a hand on an employee's shoulder may be extremely uncomfortable to a neurodivergent employee. </a:t>
            </a:r>
            <a:endParaRPr lang="en-US" sz="2800"/>
          </a:p>
          <a:p>
            <a:r>
              <a:rPr lang="en-US" sz="2800">
                <a:latin typeface="Avenir Next Medium"/>
              </a:rPr>
              <a:t>Always ask for consent.</a:t>
            </a:r>
            <a:endParaRPr lang="en-US" sz="2800"/>
          </a:p>
          <a:p>
            <a:endParaRPr lang="en-US"/>
          </a:p>
          <a:p>
            <a:endParaRPr lang="en-US"/>
          </a:p>
        </p:txBody>
      </p:sp>
    </p:spTree>
    <p:extLst>
      <p:ext uri="{BB962C8B-B14F-4D97-AF65-F5344CB8AC3E}">
        <p14:creationId xmlns:p14="http://schemas.microsoft.com/office/powerpoint/2010/main" val="1861535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D9E1-E858-36EF-2919-2F04CEE73A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43E2C-685D-579C-6DC2-B7489F9A92BE}"/>
              </a:ext>
            </a:extLst>
          </p:cNvPr>
          <p:cNvSpPr>
            <a:spLocks noGrp="1"/>
          </p:cNvSpPr>
          <p:nvPr>
            <p:ph idx="1"/>
          </p:nvPr>
        </p:nvSpPr>
        <p:spPr>
          <a:xfrm>
            <a:off x="938464" y="2674679"/>
            <a:ext cx="10299032" cy="3310069"/>
          </a:xfrm>
        </p:spPr>
        <p:txBody>
          <a:bodyPr vert="horz" lIns="91440" tIns="45720" rIns="91440" bIns="45720" rtlCol="0" anchor="ctr">
            <a:noAutofit/>
          </a:bodyPr>
          <a:lstStyle/>
          <a:p>
            <a:pPr marL="0" indent="0">
              <a:buNone/>
            </a:pPr>
            <a:endParaRPr lang="en-US" sz="2800"/>
          </a:p>
          <a:p>
            <a:r>
              <a:rPr lang="en-US" sz="2800">
                <a:latin typeface="Avenir Next Medium"/>
              </a:rPr>
              <a:t>For example, during an interactive in-person training on how to go through a procedure, a trainer may want to show an employee up close</a:t>
            </a:r>
            <a:endParaRPr lang="en-US" sz="2800"/>
          </a:p>
          <a:p>
            <a:r>
              <a:rPr lang="en-US" sz="2800">
                <a:latin typeface="Avenir Next Medium"/>
              </a:rPr>
              <a:t>Trainers should ask if it's alright to be up close before showing each step. </a:t>
            </a:r>
            <a:endParaRPr lang="en-US" sz="2800"/>
          </a:p>
          <a:p>
            <a:endParaRPr lang="en-US" sz="2800">
              <a:latin typeface="Avenir Next Medium"/>
            </a:endParaRPr>
          </a:p>
          <a:p>
            <a:r>
              <a:rPr lang="en-US" sz="2800">
                <a:latin typeface="Avenir Next Medium"/>
              </a:rPr>
              <a:t>Also, let the employee learn by going through the steps themselves.</a:t>
            </a:r>
            <a:endParaRPr lang="en-US" sz="2800"/>
          </a:p>
          <a:p>
            <a:endParaRPr lang="en-US"/>
          </a:p>
        </p:txBody>
      </p:sp>
      <p:sp>
        <p:nvSpPr>
          <p:cNvPr id="2" name="Title 1">
            <a:extLst>
              <a:ext uri="{FF2B5EF4-FFF2-40B4-BE49-F238E27FC236}">
                <a16:creationId xmlns:a16="http://schemas.microsoft.com/office/drawing/2014/main" id="{DCDFFC32-0ABE-380C-28A0-D53F1C20B2A4}"/>
              </a:ext>
            </a:extLst>
          </p:cNvPr>
          <p:cNvSpPr>
            <a:spLocks noGrp="1"/>
          </p:cNvSpPr>
          <p:nvPr>
            <p:ph type="title"/>
          </p:nvPr>
        </p:nvSpPr>
        <p:spPr/>
        <p:txBody>
          <a:bodyPr>
            <a:normAutofit/>
          </a:bodyPr>
          <a:lstStyle/>
          <a:p>
            <a:r>
              <a:rPr lang="en-US">
                <a:latin typeface="Avenir Next Demi Bold"/>
              </a:rPr>
              <a:t>PROXIMITY</a:t>
            </a:r>
            <a:endParaRPr lang="en-US"/>
          </a:p>
        </p:txBody>
      </p:sp>
    </p:spTree>
    <p:extLst>
      <p:ext uri="{BB962C8B-B14F-4D97-AF65-F5344CB8AC3E}">
        <p14:creationId xmlns:p14="http://schemas.microsoft.com/office/powerpoint/2010/main" val="1518215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F02C-E57B-9360-5626-3E3167F1D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3FC0C-87EE-A096-D7AA-BC84FFF89889}"/>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6DDE5B3-6E60-58CA-FE41-871454F34096}"/>
              </a:ext>
            </a:extLst>
          </p:cNvPr>
          <p:cNvSpPr>
            <a:spLocks noGrp="1"/>
          </p:cNvSpPr>
          <p:nvPr>
            <p:ph idx="1"/>
          </p:nvPr>
        </p:nvSpPr>
        <p:spPr>
          <a:xfrm>
            <a:off x="923424" y="1713464"/>
            <a:ext cx="9919704" cy="4271284"/>
          </a:xfrm>
        </p:spPr>
        <p:txBody>
          <a:bodyPr>
            <a:normAutofit/>
          </a:bodyPr>
          <a:lstStyle/>
          <a:p>
            <a:r>
              <a:rPr lang="en-US" sz="2800">
                <a:latin typeface="Avenir Next Medium"/>
              </a:rPr>
              <a:t>Consider some employees may prefer verbal or non-verbal communication</a:t>
            </a:r>
          </a:p>
          <a:p>
            <a:r>
              <a:rPr lang="en-US" sz="2800">
                <a:latin typeface="Avenir Next Medium"/>
              </a:rPr>
              <a:t>Non-Verbal - </a:t>
            </a:r>
            <a:endParaRPr lang="en-US" sz="1200">
              <a:highlight>
                <a:srgbClr val="1F1F1F"/>
              </a:highlight>
              <a:latin typeface="Avenir Next Medium"/>
            </a:endParaRPr>
          </a:p>
          <a:p>
            <a:pPr lvl="1">
              <a:spcAft>
                <a:spcPts val="0"/>
              </a:spcAft>
              <a:buFont typeface="Courier New" pitchFamily="2" charset="2"/>
              <a:buChar char="o"/>
            </a:pPr>
            <a:r>
              <a:rPr lang="en-US" sz="2600">
                <a:latin typeface="Avenir Next"/>
              </a:rPr>
              <a:t>isn't just about not talking; it's about using diverse communication methods (gestures, visuals,) beyond speech, facing sensory challenges, processing language differently (literal, not nuanced)</a:t>
            </a: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2233641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D3B2-58A3-597D-9106-BF27468C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83E94-C46E-72B1-B76C-4A9D9BD13CEB}"/>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BBE3032-1645-EF57-60C5-CE3ABB2996A7}"/>
              </a:ext>
            </a:extLst>
          </p:cNvPr>
          <p:cNvSpPr>
            <a:spLocks noGrp="1"/>
          </p:cNvSpPr>
          <p:nvPr>
            <p:ph idx="1"/>
          </p:nvPr>
        </p:nvSpPr>
        <p:spPr>
          <a:xfrm>
            <a:off x="923424" y="1713464"/>
            <a:ext cx="9919704" cy="4271284"/>
          </a:xfrm>
        </p:spPr>
        <p:txBody>
          <a:bodyPr>
            <a:normAutofit/>
          </a:bodyPr>
          <a:lstStyle/>
          <a:p>
            <a:r>
              <a:rPr lang="en-US" sz="2800">
                <a:latin typeface="Avenir Next Demi Bold"/>
              </a:rPr>
              <a:t>Sometimes certain neurotypes may need to "go nonverbal"</a:t>
            </a:r>
            <a:r>
              <a:rPr lang="en-US" sz="2800">
                <a:latin typeface="Avenir Next Medium"/>
              </a:rPr>
              <a:t> </a:t>
            </a:r>
            <a:r>
              <a:rPr lang="en-US" sz="2800">
                <a:latin typeface="Avenir Next"/>
              </a:rPr>
              <a:t>(The employee shuts down) due to overwhelm, requiring patience and clear, direct communication, respecting their cues, and understanding their unique sensory/processing needs to bridge gaps</a:t>
            </a:r>
          </a:p>
          <a:p>
            <a:r>
              <a:rPr lang="en-US" sz="2800">
                <a:latin typeface="Avenir Next Medium"/>
              </a:rPr>
              <a:t>Communication before a shutdown is essential for preparing for these moments</a:t>
            </a: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417481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26CC-CE42-96AB-5CAD-1CFB262D5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A555A-3C22-93F5-672F-A1715077F085}"/>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3DC9295-A2FF-1C47-D851-B9696180F5F8}"/>
              </a:ext>
            </a:extLst>
          </p:cNvPr>
          <p:cNvSpPr>
            <a:spLocks noGrp="1"/>
          </p:cNvSpPr>
          <p:nvPr>
            <p:ph idx="1"/>
          </p:nvPr>
        </p:nvSpPr>
        <p:spPr>
          <a:xfrm>
            <a:off x="923424" y="1713464"/>
            <a:ext cx="10159449" cy="4271284"/>
          </a:xfrm>
        </p:spPr>
        <p:txBody>
          <a:bodyPr/>
          <a:lstStyle/>
          <a:p>
            <a:pPr marL="0" indent="0">
              <a:spcAft>
                <a:spcPts val="0"/>
              </a:spcAft>
              <a:buNone/>
            </a:pPr>
            <a:r>
              <a:rPr lang="en-US" sz="2400">
                <a:latin typeface="Avenir Next Demi Bold"/>
              </a:rPr>
              <a:t>Though not required, some employees may even prefer having signs on their name badge that show their current availability verbally</a:t>
            </a:r>
          </a:p>
          <a:p>
            <a:pPr lvl="1">
              <a:spcAft>
                <a:spcPts val="0"/>
              </a:spcAft>
              <a:buFont typeface="Courier New" pitchFamily="2" charset="2"/>
              <a:buChar char="o"/>
            </a:pPr>
            <a:r>
              <a:rPr lang="en-US" sz="2400">
                <a:latin typeface="Avenir Next Medium"/>
              </a:rPr>
              <a:t>Color coding can be helpful</a:t>
            </a:r>
          </a:p>
          <a:p>
            <a:pPr lvl="1">
              <a:spcAft>
                <a:spcPts val="0"/>
              </a:spcAft>
              <a:buFont typeface="Courier New" pitchFamily="2" charset="2"/>
              <a:buChar char="o"/>
            </a:pPr>
            <a:r>
              <a:rPr lang="en-US" sz="2400">
                <a:latin typeface="Avenir Next Medium"/>
              </a:rPr>
              <a:t>This can also be helpful when employees wear headphones</a:t>
            </a:r>
          </a:p>
        </p:txBody>
      </p:sp>
    </p:spTree>
    <p:extLst>
      <p:ext uri="{BB962C8B-B14F-4D97-AF65-F5344CB8AC3E}">
        <p14:creationId xmlns:p14="http://schemas.microsoft.com/office/powerpoint/2010/main" val="364442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4632-5918-76F2-F844-037FBBA45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C94FA-B7C1-780A-33D7-519CAEAFD5CC}"/>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2A2B544D-C84A-DCB1-6441-5E8CE44F49B9}"/>
              </a:ext>
            </a:extLst>
          </p:cNvPr>
          <p:cNvSpPr>
            <a:spLocks noGrp="1"/>
          </p:cNvSpPr>
          <p:nvPr>
            <p:ph idx="1"/>
          </p:nvPr>
        </p:nvSpPr>
        <p:spPr>
          <a:xfrm>
            <a:off x="923424" y="1713464"/>
            <a:ext cx="9893786" cy="4271284"/>
          </a:xfrm>
        </p:spPr>
        <p:txBody>
          <a:bodyPr/>
          <a:lstStyle/>
          <a:p>
            <a:pPr marL="0" indent="0">
              <a:buNone/>
            </a:pPr>
            <a:endParaRPr lang="en-US" sz="3200">
              <a:latin typeface="Avenir Next Medium"/>
            </a:endParaRPr>
          </a:p>
          <a:p>
            <a:r>
              <a:rPr lang="en-US" sz="3200">
                <a:latin typeface="Avenir Next Medium"/>
              </a:rPr>
              <a:t>Make sure when you make trainings that they are also clear</a:t>
            </a:r>
          </a:p>
          <a:p>
            <a:r>
              <a:rPr lang="en-US" sz="3200">
                <a:latin typeface="Avenir Next Medium"/>
              </a:rPr>
              <a:t>Examples to follow</a:t>
            </a:r>
          </a:p>
        </p:txBody>
      </p:sp>
    </p:spTree>
    <p:extLst>
      <p:ext uri="{BB962C8B-B14F-4D97-AF65-F5344CB8AC3E}">
        <p14:creationId xmlns:p14="http://schemas.microsoft.com/office/powerpoint/2010/main" val="3363709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EB9BB9-3493-6273-10C1-4577827593C7}"/>
              </a:ext>
            </a:extLst>
          </p:cNvPr>
          <p:cNvSpPr>
            <a:spLocks noGrp="1"/>
          </p:cNvSpPr>
          <p:nvPr>
            <p:ph type="title"/>
          </p:nvPr>
        </p:nvSpPr>
        <p:spPr>
          <a:xfrm>
            <a:off x="252919" y="1123837"/>
            <a:ext cx="2947482" cy="1038177"/>
          </a:xfrm>
        </p:spPr>
        <p:txBody>
          <a:bodyPr vert="horz" lIns="91440" tIns="45720" rIns="91440" bIns="45720" rtlCol="0" anchor="b">
            <a:normAutofit/>
          </a:bodyPr>
          <a:lstStyle/>
          <a:p>
            <a:r>
              <a:rPr lang="en-US" sz="2200">
                <a:latin typeface="+mj-lt"/>
              </a:rPr>
              <a:t>EXAMPLE CLEAR VISUALS AND DESCRIPTIONS</a:t>
            </a:r>
          </a:p>
        </p:txBody>
      </p:sp>
      <p:sp>
        <p:nvSpPr>
          <p:cNvPr id="7" name="TextBox 6">
            <a:extLst>
              <a:ext uri="{FF2B5EF4-FFF2-40B4-BE49-F238E27FC236}">
                <a16:creationId xmlns:a16="http://schemas.microsoft.com/office/drawing/2014/main" id="{CAEC085E-285E-A8F4-8BB9-4B3334405A73}"/>
              </a:ext>
            </a:extLst>
          </p:cNvPr>
          <p:cNvSpPr txBox="1"/>
          <p:nvPr/>
        </p:nvSpPr>
        <p:spPr>
          <a:xfrm>
            <a:off x="252920" y="2162014"/>
            <a:ext cx="2947482" cy="37442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182880" defTabSz="914400">
              <a:lnSpc>
                <a:spcPct val="90000"/>
              </a:lnSpc>
              <a:spcAft>
                <a:spcPts val="600"/>
              </a:spcAft>
              <a:buClr>
                <a:schemeClr val="accent1"/>
              </a:buClr>
              <a:buFont typeface="Wingdings 2" pitchFamily="18" charset="2"/>
              <a:buChar char=""/>
            </a:pPr>
            <a:r>
              <a:rPr lang="en-US" sz="2400">
                <a:solidFill>
                  <a:srgbClr val="FFFFFF"/>
                </a:solidFill>
              </a:rPr>
              <a:t>This shows the most important information all on one page in large text. </a:t>
            </a:r>
          </a:p>
          <a:p>
            <a:pPr indent="-182880" defTabSz="914400">
              <a:lnSpc>
                <a:spcPct val="90000"/>
              </a:lnSpc>
              <a:spcAft>
                <a:spcPts val="600"/>
              </a:spcAft>
              <a:buClr>
                <a:schemeClr val="accent1"/>
              </a:buClr>
              <a:buFont typeface="Wingdings 2" pitchFamily="18" charset="2"/>
              <a:buChar char=""/>
            </a:pPr>
            <a:endParaRPr lang="en-US" sz="2400">
              <a:solidFill>
                <a:srgbClr val="FFFFFF"/>
              </a:solidFill>
            </a:endParaRPr>
          </a:p>
          <a:p>
            <a:pPr indent="-182880" defTabSz="914400">
              <a:lnSpc>
                <a:spcPct val="90000"/>
              </a:lnSpc>
              <a:spcAft>
                <a:spcPts val="600"/>
              </a:spcAft>
              <a:buClr>
                <a:schemeClr val="accent1"/>
              </a:buClr>
              <a:buFont typeface="Wingdings 2" pitchFamily="18" charset="2"/>
              <a:buChar char=""/>
            </a:pPr>
            <a:r>
              <a:rPr lang="en-US" sz="2400">
                <a:solidFill>
                  <a:srgbClr val="FFFFFF"/>
                </a:solidFill>
              </a:rPr>
              <a:t>Consider also providing contact information in case employees have questions.</a:t>
            </a:r>
          </a:p>
          <a:p>
            <a:pPr indent="-182880" defTabSz="914400">
              <a:lnSpc>
                <a:spcPct val="90000"/>
              </a:lnSpc>
              <a:spcAft>
                <a:spcPts val="600"/>
              </a:spcAft>
              <a:buClr>
                <a:schemeClr val="accent1"/>
              </a:buClr>
              <a:buFont typeface="Wingdings 2" pitchFamily="18" charset="2"/>
              <a:buChar char=""/>
            </a:pPr>
            <a:endParaRPr lang="en-US" sz="1600">
              <a:solidFill>
                <a:srgbClr val="FFFFFF"/>
              </a:solidFill>
            </a:endParaRPr>
          </a:p>
        </p:txBody>
      </p:sp>
      <p:pic>
        <p:nvPicPr>
          <p:cNvPr id="3" name="Picture 2" descr="A blue and white sign with white text&#10;&#10;AI-generated content may be incorrect.">
            <a:extLst>
              <a:ext uri="{FF2B5EF4-FFF2-40B4-BE49-F238E27FC236}">
                <a16:creationId xmlns:a16="http://schemas.microsoft.com/office/drawing/2014/main" id="{70FC4E22-1EC1-C63B-A918-C4624DF7AA78}"/>
              </a:ext>
            </a:extLst>
          </p:cNvPr>
          <p:cNvPicPr>
            <a:picLocks noChangeAspect="1"/>
          </p:cNvPicPr>
          <p:nvPr/>
        </p:nvPicPr>
        <p:blipFill>
          <a:blip r:embed="rId2"/>
          <a:stretch>
            <a:fillRect/>
          </a:stretch>
        </p:blipFill>
        <p:spPr>
          <a:xfrm>
            <a:off x="4059935" y="770448"/>
            <a:ext cx="7491363" cy="5300140"/>
          </a:xfrm>
          <a:prstGeom prst="rect">
            <a:avLst/>
          </a:prstGeom>
        </p:spPr>
      </p:pic>
      <p:sp>
        <p:nvSpPr>
          <p:cNvPr id="11" name="Rectangle 10">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7891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C9D8-6DF1-29D0-FD3E-56A23067AD21}"/>
              </a:ext>
            </a:extLst>
          </p:cNvPr>
          <p:cNvSpPr>
            <a:spLocks noGrp="1"/>
          </p:cNvSpPr>
          <p:nvPr>
            <p:ph type="title"/>
          </p:nvPr>
        </p:nvSpPr>
        <p:spPr/>
        <p:txBody>
          <a:bodyPr/>
          <a:lstStyle/>
          <a:p>
            <a:r>
              <a:rPr lang="en-US">
                <a:latin typeface="Avenir Next Demi Bold"/>
              </a:rPr>
              <a:t>UNIVERSAL DESIGN METHODS</a:t>
            </a:r>
            <a:endParaRPr lang="en-US"/>
          </a:p>
        </p:txBody>
      </p:sp>
      <p:sp>
        <p:nvSpPr>
          <p:cNvPr id="3" name="Content Placeholder 2">
            <a:extLst>
              <a:ext uri="{FF2B5EF4-FFF2-40B4-BE49-F238E27FC236}">
                <a16:creationId xmlns:a16="http://schemas.microsoft.com/office/drawing/2014/main" id="{052FC567-0310-D161-218C-270F0B78EB76}"/>
              </a:ext>
            </a:extLst>
          </p:cNvPr>
          <p:cNvSpPr>
            <a:spLocks noGrp="1"/>
          </p:cNvSpPr>
          <p:nvPr>
            <p:ph idx="1"/>
          </p:nvPr>
        </p:nvSpPr>
        <p:spPr/>
        <p:txBody>
          <a:bodyPr/>
          <a:lstStyle/>
          <a:p>
            <a:pPr marL="0" indent="0">
              <a:buNone/>
            </a:pPr>
            <a:endParaRPr lang="en-US" sz="2400"/>
          </a:p>
          <a:p>
            <a:r>
              <a:rPr lang="en-US" sz="2400">
                <a:latin typeface="Avenir Next Medium"/>
              </a:rPr>
              <a:t>Universal design allows educators and learners to set clear goals, anticipate environmental barriers, create meaningful options, and fully embrace human variability</a:t>
            </a:r>
          </a:p>
          <a:p>
            <a:r>
              <a:rPr lang="en-US" sz="2400">
                <a:latin typeface="Avenir Next Medium"/>
              </a:rPr>
              <a:t>Having multiple methods to learn safety ensures that everyone has the resources they need to learn processes, regardless of neurotype</a:t>
            </a:r>
            <a:endParaRPr lang="en-US" sz="2400"/>
          </a:p>
          <a:p>
            <a:r>
              <a:rPr lang="en-US" sz="2400">
                <a:latin typeface="Avenir Next Medium"/>
              </a:rPr>
              <a:t>Consider making step by step documents, signs, videos, and plan on showing processes in person</a:t>
            </a:r>
          </a:p>
          <a:p>
            <a:r>
              <a:rPr lang="en-US" sz="2400">
                <a:latin typeface="Avenir Next Medium"/>
              </a:rPr>
              <a:t>This way, everyone can have multiple options to learn the same information</a:t>
            </a:r>
          </a:p>
        </p:txBody>
      </p:sp>
    </p:spTree>
    <p:extLst>
      <p:ext uri="{BB962C8B-B14F-4D97-AF65-F5344CB8AC3E}">
        <p14:creationId xmlns:p14="http://schemas.microsoft.com/office/powerpoint/2010/main" val="217323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374-CFB8-E6AD-746C-0F1E6F935005}"/>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7FC79599-D3DA-9BD6-2C2F-FD48912F4689}"/>
              </a:ext>
            </a:extLst>
          </p:cNvPr>
          <p:cNvSpPr>
            <a:spLocks noGrp="1"/>
          </p:cNvSpPr>
          <p:nvPr>
            <p:ph idx="1"/>
          </p:nvPr>
        </p:nvSpPr>
        <p:spPr/>
        <p:txBody>
          <a:bodyPr/>
          <a:lstStyle/>
          <a:p>
            <a:r>
              <a:rPr lang="en-US" sz="2800">
                <a:latin typeface="Avenir Next Medium"/>
              </a:rPr>
              <a:t>Time-buffered schedules to allow for processing and reflection, for all neurotypes</a:t>
            </a:r>
          </a:p>
          <a:p>
            <a:r>
              <a:rPr lang="en-US" sz="2800">
                <a:latin typeface="Avenir Next Medium"/>
              </a:rPr>
              <a:t>Consider having breaks during long trainings, or breaks in video trainings</a:t>
            </a:r>
          </a:p>
          <a:p>
            <a:r>
              <a:rPr lang="en-US" sz="2800">
                <a:latin typeface="Avenir Next Medium"/>
              </a:rPr>
              <a:t>A 15-minute break for every 1-2 hours in-person or live. Be sure to break up with activities and discussions</a:t>
            </a:r>
            <a:endParaRPr lang="en-US" sz="2800"/>
          </a:p>
          <a:p>
            <a:endParaRPr lang="en-US"/>
          </a:p>
        </p:txBody>
      </p:sp>
    </p:spTree>
    <p:extLst>
      <p:ext uri="{BB962C8B-B14F-4D97-AF65-F5344CB8AC3E}">
        <p14:creationId xmlns:p14="http://schemas.microsoft.com/office/powerpoint/2010/main" val="138489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5E0F-0479-E794-E09D-425231C0A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19A63-C6C2-28E0-3FD6-0E70E2773A41}"/>
              </a:ext>
            </a:extLst>
          </p:cNvPr>
          <p:cNvSpPr>
            <a:spLocks noGrp="1"/>
          </p:cNvSpPr>
          <p:nvPr>
            <p:ph type="title"/>
          </p:nvPr>
        </p:nvSpPr>
        <p:spPr>
          <a:xfrm>
            <a:off x="256032" y="1858617"/>
            <a:ext cx="2834640" cy="2377440"/>
          </a:xfrm>
        </p:spPr>
        <p:txBody>
          <a:bodyPr>
            <a:normAutofit/>
          </a:bodyPr>
          <a:lstStyle/>
          <a:p>
            <a:r>
              <a:rPr lang="en-US">
                <a:latin typeface="Avenir Next Demi Bold"/>
              </a:rPr>
              <a:t>ABOUT YOUR PRESENTERS:</a:t>
            </a:r>
            <a:br>
              <a:rPr lang="en-US"/>
            </a:br>
            <a:br>
              <a:rPr lang="en-US"/>
            </a:br>
            <a:r>
              <a:rPr lang="en-US">
                <a:latin typeface="Avenir Next Demi Bold"/>
              </a:rPr>
              <a:t>Jamie Green</a:t>
            </a:r>
            <a:endParaRPr lang="en-US"/>
          </a:p>
        </p:txBody>
      </p:sp>
      <p:sp>
        <p:nvSpPr>
          <p:cNvPr id="3" name="Content Placeholder 2">
            <a:extLst>
              <a:ext uri="{FF2B5EF4-FFF2-40B4-BE49-F238E27FC236}">
                <a16:creationId xmlns:a16="http://schemas.microsoft.com/office/drawing/2014/main" id="{9B9D0451-4F9E-231E-2D2E-4B713755F83C}"/>
              </a:ext>
            </a:extLst>
          </p:cNvPr>
          <p:cNvSpPr>
            <a:spLocks noGrp="1"/>
          </p:cNvSpPr>
          <p:nvPr>
            <p:ph idx="1"/>
          </p:nvPr>
        </p:nvSpPr>
        <p:spPr>
          <a:xfrm>
            <a:off x="3829277" y="24381"/>
            <a:ext cx="7747363" cy="6047276"/>
          </a:xfrm>
        </p:spPr>
        <p:txBody>
          <a:bodyPr>
            <a:normAutofit fontScale="92500" lnSpcReduction="10000"/>
          </a:bodyPr>
          <a:lstStyle/>
          <a:p>
            <a:pPr marL="0" indent="0">
              <a:buNone/>
            </a:pPr>
            <a:endParaRPr lang="en-US"/>
          </a:p>
          <a:p>
            <a:endParaRPr lang="en-US" b="1" i="1">
              <a:highlight>
                <a:srgbClr val="FFFF00"/>
              </a:highlight>
            </a:endParaRPr>
          </a:p>
          <a:p>
            <a:r>
              <a:rPr lang="en-US">
                <a:latin typeface="Avenir Next Medium"/>
              </a:rPr>
              <a:t>Jamie Green brings more than 26 years of hands-on manufacturing experience and a strong technical foundation in safety to his role at MIOSHA. Throughout his manufacturing career, Jamie held a wide range of positions that provided him with a deep, practical understanding of workplace operations, challenges, and safety needs across the industry.</a:t>
            </a:r>
          </a:p>
          <a:p>
            <a:r>
              <a:rPr lang="en-US">
                <a:latin typeface="Avenir Next Medium"/>
              </a:rPr>
              <a:t>One of Jamie’s key responsibilities included serving as chairperson for the International Standardization Organization (ISO) processes within his organization. In this role, he led the review of quality documentation and identified critical gaps within the company’s Environmental Health and Safety (EHS) management system. This work strengthened his expertise in regulatory alignment, continuous improvement, and safety system performance.</a:t>
            </a:r>
            <a:endParaRPr lang="en-US"/>
          </a:p>
          <a:p>
            <a:r>
              <a:rPr lang="en-US">
                <a:latin typeface="Avenir Next Medium"/>
              </a:rPr>
              <a:t>In 2016, Jamie earned his Certified Safety Professional (CSP) designation, solidifying his credentials in occupational health and safety. Today at MIOSHA, he is committed to partnering with employers, employees, and safety professionals to enhance workplace health and safety programs. His goal is to support organizations in building stronger safety cultures and driving meaningful, sustainable improvements that protect Michigan’s workforce</a:t>
            </a:r>
            <a:endParaRPr lang="en-US"/>
          </a:p>
        </p:txBody>
      </p:sp>
      <p:sp>
        <p:nvSpPr>
          <p:cNvPr id="4" name="Text Placeholder 3">
            <a:extLst>
              <a:ext uri="{FF2B5EF4-FFF2-40B4-BE49-F238E27FC236}">
                <a16:creationId xmlns:a16="http://schemas.microsoft.com/office/drawing/2014/main" id="{93D30BC8-38B4-BCCA-7D70-626903F4E434}"/>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8173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9CC5E-6312-C98F-4E91-C7291A479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13DF5-02ED-B9EC-EA56-059794B0B083}"/>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9440C52F-D2E4-E373-20FA-FA754EFAE8A1}"/>
              </a:ext>
            </a:extLst>
          </p:cNvPr>
          <p:cNvSpPr>
            <a:spLocks noGrp="1"/>
          </p:cNvSpPr>
          <p:nvPr>
            <p:ph idx="1"/>
          </p:nvPr>
        </p:nvSpPr>
        <p:spPr/>
        <p:txBody>
          <a:bodyPr/>
          <a:lstStyle/>
          <a:p>
            <a:pPr marL="0" indent="0">
              <a:buNone/>
            </a:pPr>
            <a:endParaRPr lang="en-US" sz="2800">
              <a:latin typeface="Avenir Next Medium"/>
            </a:endParaRPr>
          </a:p>
          <a:p>
            <a:r>
              <a:rPr lang="en-US" sz="2800">
                <a:latin typeface="Avenir Next Medium"/>
              </a:rPr>
              <a:t>An example for a live day training may look like:</a:t>
            </a:r>
            <a:endParaRPr lang="en-US" sz="2800"/>
          </a:p>
          <a:p>
            <a:r>
              <a:rPr lang="en-US" sz="2800">
                <a:latin typeface="Avenir Next Medium"/>
              </a:rPr>
              <a:t>9:30-11:00am Training with 2 breakouts</a:t>
            </a:r>
            <a:endParaRPr lang="en-US" sz="2800"/>
          </a:p>
          <a:p>
            <a:r>
              <a:rPr lang="en-US" sz="2800">
                <a:latin typeface="Avenir Next Medium"/>
              </a:rPr>
              <a:t>11:00-11:15am Break</a:t>
            </a:r>
          </a:p>
          <a:p>
            <a:r>
              <a:rPr lang="en-US" sz="2800">
                <a:latin typeface="Avenir Next Medium"/>
              </a:rPr>
              <a:t>11:15-12:30pm Training with 1 activity</a:t>
            </a:r>
            <a:endParaRPr lang="en-US" sz="2800"/>
          </a:p>
          <a:p>
            <a:r>
              <a:rPr lang="en-US" sz="2800">
                <a:latin typeface="Avenir Next Medium"/>
              </a:rPr>
              <a:t>12:30-1:30pm Lunch</a:t>
            </a:r>
            <a:endParaRPr lang="en-US" sz="2800"/>
          </a:p>
          <a:p>
            <a:r>
              <a:rPr lang="en-US" sz="2800">
                <a:latin typeface="Avenir Next Medium"/>
              </a:rPr>
              <a:t>1:30-3:00pm Training with 2 breakouts</a:t>
            </a:r>
            <a:endParaRPr lang="en-US" sz="2800"/>
          </a:p>
          <a:p>
            <a:endParaRPr lang="en-US" sz="2800"/>
          </a:p>
          <a:p>
            <a:endParaRPr lang="en-US" sz="2800"/>
          </a:p>
        </p:txBody>
      </p:sp>
    </p:spTree>
    <p:extLst>
      <p:ext uri="{BB962C8B-B14F-4D97-AF65-F5344CB8AC3E}">
        <p14:creationId xmlns:p14="http://schemas.microsoft.com/office/powerpoint/2010/main" val="2782884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8384-5BAD-1D69-91DF-9055ED5E8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F5F05-7BF1-28FD-3808-EC794253B147}"/>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91C26DF4-00DF-F108-A375-16E78B8A7849}"/>
              </a:ext>
            </a:extLst>
          </p:cNvPr>
          <p:cNvSpPr>
            <a:spLocks noGrp="1"/>
          </p:cNvSpPr>
          <p:nvPr>
            <p:ph idx="1"/>
          </p:nvPr>
        </p:nvSpPr>
        <p:spPr/>
        <p:txBody>
          <a:bodyPr>
            <a:normAutofit lnSpcReduction="10000"/>
          </a:bodyPr>
          <a:lstStyle/>
          <a:p>
            <a:pPr marL="0" indent="0">
              <a:buNone/>
            </a:pPr>
            <a:endParaRPr lang="en-US" sz="2800">
              <a:latin typeface="Avenir Next Medium"/>
            </a:endParaRPr>
          </a:p>
          <a:p>
            <a:r>
              <a:rPr lang="en-US" sz="2800">
                <a:latin typeface="Avenir Next Medium"/>
              </a:rPr>
              <a:t>What if you wanted to take that same roughly 6-hour training, and record it? In other words, make it on-demand/ accessible at any time. </a:t>
            </a:r>
            <a:endParaRPr lang="en-US" sz="2800"/>
          </a:p>
          <a:p>
            <a:r>
              <a:rPr lang="en-US" sz="2800">
                <a:latin typeface="Avenir Next Medium"/>
              </a:rPr>
              <a:t>That may look like:</a:t>
            </a:r>
            <a:endParaRPr lang="en-US" sz="2800"/>
          </a:p>
          <a:p>
            <a:r>
              <a:rPr lang="en-US" sz="2800">
                <a:latin typeface="Avenir Next Medium"/>
              </a:rPr>
              <a:t>15-30 minute videos, with questions in between would be best.</a:t>
            </a:r>
            <a:endParaRPr lang="en-US" sz="2800"/>
          </a:p>
          <a:p>
            <a:r>
              <a:rPr lang="en-US" sz="2800">
                <a:latin typeface="Avenir Next Medium"/>
              </a:rPr>
              <a:t>Understandably that is a lot of editing so breaking it up into hour long videos is good if there is a way for learners to pause and return to the content</a:t>
            </a:r>
            <a:endParaRPr lang="en-US" sz="2800"/>
          </a:p>
        </p:txBody>
      </p:sp>
    </p:spTree>
    <p:extLst>
      <p:ext uri="{BB962C8B-B14F-4D97-AF65-F5344CB8AC3E}">
        <p14:creationId xmlns:p14="http://schemas.microsoft.com/office/powerpoint/2010/main" val="60120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FC38-BFD7-BA08-5A7A-B9482FFB5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C91EF-5920-E6FC-7990-BD19DD603CEA}"/>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3EE0FC9C-C6B5-76DA-75A8-78572300165D}"/>
              </a:ext>
            </a:extLst>
          </p:cNvPr>
          <p:cNvSpPr>
            <a:spLocks noGrp="1"/>
          </p:cNvSpPr>
          <p:nvPr>
            <p:ph idx="1"/>
          </p:nvPr>
        </p:nvSpPr>
        <p:spPr/>
        <p:txBody>
          <a:bodyPr/>
          <a:lstStyle/>
          <a:p>
            <a:r>
              <a:rPr lang="en-US" sz="2800">
                <a:latin typeface="Avenir Next Medium"/>
              </a:rPr>
              <a:t>Even after all you can do to make a training, consider everyone's' memory capacity</a:t>
            </a:r>
            <a:endParaRPr lang="en-US" sz="2800"/>
          </a:p>
          <a:p>
            <a:r>
              <a:rPr lang="en-US" sz="2800">
                <a:latin typeface="Avenir Next Medium"/>
              </a:rPr>
              <a:t>On average, it is estimated 50% of what is learned, is immediately forgotten </a:t>
            </a:r>
            <a:endParaRPr lang="en-US" sz="2800"/>
          </a:p>
          <a:p>
            <a:r>
              <a:rPr lang="en-US" sz="2800">
                <a:latin typeface="Avenir Next Medium"/>
              </a:rPr>
              <a:t>Spaced Learning helps retain what is taught</a:t>
            </a:r>
            <a:endParaRPr lang="en-US" sz="2800"/>
          </a:p>
          <a:p>
            <a:endParaRPr lang="en-US"/>
          </a:p>
        </p:txBody>
      </p:sp>
    </p:spTree>
    <p:extLst>
      <p:ext uri="{BB962C8B-B14F-4D97-AF65-F5344CB8AC3E}">
        <p14:creationId xmlns:p14="http://schemas.microsoft.com/office/powerpoint/2010/main" val="2884662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F14E-4D5A-5261-C914-605A4714A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61A5F-F351-2197-176E-F1BFF3DEB739}"/>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508A2132-5F7F-B03D-3665-DDCD3F9283D6}"/>
              </a:ext>
            </a:extLst>
          </p:cNvPr>
          <p:cNvSpPr>
            <a:spLocks noGrp="1"/>
          </p:cNvSpPr>
          <p:nvPr>
            <p:ph idx="1"/>
          </p:nvPr>
        </p:nvSpPr>
        <p:spPr/>
        <p:txBody>
          <a:bodyPr/>
          <a:lstStyle/>
          <a:p>
            <a:endParaRPr lang="en-US"/>
          </a:p>
          <a:p>
            <a:endParaRPr lang="en-US"/>
          </a:p>
        </p:txBody>
      </p:sp>
      <p:pic>
        <p:nvPicPr>
          <p:cNvPr id="5" name="Picture 4">
            <a:extLst>
              <a:ext uri="{FF2B5EF4-FFF2-40B4-BE49-F238E27FC236}">
                <a16:creationId xmlns:a16="http://schemas.microsoft.com/office/drawing/2014/main" id="{34791A8F-0512-D1BC-591A-DA7D7DC6BACD}"/>
              </a:ext>
            </a:extLst>
          </p:cNvPr>
          <p:cNvPicPr>
            <a:picLocks noChangeAspect="1"/>
          </p:cNvPicPr>
          <p:nvPr/>
        </p:nvPicPr>
        <p:blipFill>
          <a:blip r:embed="rId2"/>
          <a:stretch>
            <a:fillRect/>
          </a:stretch>
        </p:blipFill>
        <p:spPr>
          <a:xfrm>
            <a:off x="1578147" y="1711476"/>
            <a:ext cx="8146707" cy="4602239"/>
          </a:xfrm>
          <a:prstGeom prst="rect">
            <a:avLst/>
          </a:prstGeom>
        </p:spPr>
      </p:pic>
    </p:spTree>
    <p:extLst>
      <p:ext uri="{BB962C8B-B14F-4D97-AF65-F5344CB8AC3E}">
        <p14:creationId xmlns:p14="http://schemas.microsoft.com/office/powerpoint/2010/main" val="3903923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A4EC-2E42-A0E8-FDEC-392F1199EDDB}"/>
              </a:ext>
            </a:extLst>
          </p:cNvPr>
          <p:cNvSpPr>
            <a:spLocks noGrp="1"/>
          </p:cNvSpPr>
          <p:nvPr>
            <p:ph type="title"/>
          </p:nvPr>
        </p:nvSpPr>
        <p:spPr/>
        <p:txBody>
          <a:bodyPr/>
          <a:lstStyle/>
          <a:p>
            <a:r>
              <a:rPr lang="en-US">
                <a:latin typeface="Avenir Next Demi Bold"/>
              </a:rPr>
              <a:t>TRAINING LOCATION</a:t>
            </a:r>
            <a:endParaRPr lang="en-US"/>
          </a:p>
        </p:txBody>
      </p:sp>
      <p:sp>
        <p:nvSpPr>
          <p:cNvPr id="3" name="Content Placeholder 2">
            <a:extLst>
              <a:ext uri="{FF2B5EF4-FFF2-40B4-BE49-F238E27FC236}">
                <a16:creationId xmlns:a16="http://schemas.microsoft.com/office/drawing/2014/main" id="{1AF46300-3E89-73C5-B3C8-FC6888E155E5}"/>
              </a:ext>
            </a:extLst>
          </p:cNvPr>
          <p:cNvSpPr>
            <a:spLocks noGrp="1"/>
          </p:cNvSpPr>
          <p:nvPr>
            <p:ph idx="1"/>
          </p:nvPr>
        </p:nvSpPr>
        <p:spPr/>
        <p:txBody>
          <a:bodyPr/>
          <a:lstStyle/>
          <a:p>
            <a:r>
              <a:rPr lang="en-US" sz="2400">
                <a:latin typeface="Avenir Next Medium"/>
              </a:rPr>
              <a:t>There is evidence showing that information retention for all neurotypes is also affected by location</a:t>
            </a:r>
          </a:p>
          <a:p>
            <a:r>
              <a:rPr lang="en-US" sz="2400">
                <a:latin typeface="Avenir Next Medium"/>
              </a:rPr>
              <a:t>Employees are more likely to remember information in the spot they learned that information</a:t>
            </a:r>
          </a:p>
          <a:p>
            <a:r>
              <a:rPr lang="en-US" sz="2400">
                <a:latin typeface="Avenir Next Medium"/>
              </a:rPr>
              <a:t>This means that procedures should be taught in the spot they will be used</a:t>
            </a:r>
          </a:p>
        </p:txBody>
      </p:sp>
    </p:spTree>
    <p:extLst>
      <p:ext uri="{BB962C8B-B14F-4D97-AF65-F5344CB8AC3E}">
        <p14:creationId xmlns:p14="http://schemas.microsoft.com/office/powerpoint/2010/main" val="2242940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626F-C531-CA6A-D3EF-4D5615E15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88E6D-DCB0-D367-0997-76681D91CA60}"/>
              </a:ext>
            </a:extLst>
          </p:cNvPr>
          <p:cNvSpPr>
            <a:spLocks noGrp="1"/>
          </p:cNvSpPr>
          <p:nvPr>
            <p:ph type="title"/>
          </p:nvPr>
        </p:nvSpPr>
        <p:spPr/>
        <p:txBody>
          <a:bodyPr/>
          <a:lstStyle/>
          <a:p>
            <a:r>
              <a:rPr lang="en-US">
                <a:latin typeface="Avenir Next Demi Bold"/>
              </a:rPr>
              <a:t>A RESOURCE TO APPLY TO YOUR TRAININGS</a:t>
            </a:r>
            <a:endParaRPr lang="en-US"/>
          </a:p>
        </p:txBody>
      </p:sp>
      <p:sp>
        <p:nvSpPr>
          <p:cNvPr id="3" name="Content Placeholder 2">
            <a:extLst>
              <a:ext uri="{FF2B5EF4-FFF2-40B4-BE49-F238E27FC236}">
                <a16:creationId xmlns:a16="http://schemas.microsoft.com/office/drawing/2014/main" id="{68516240-9DF5-8818-C6A3-D7FAA28DED8A}"/>
              </a:ext>
            </a:extLst>
          </p:cNvPr>
          <p:cNvSpPr>
            <a:spLocks noGrp="1"/>
          </p:cNvSpPr>
          <p:nvPr>
            <p:ph idx="1"/>
          </p:nvPr>
        </p:nvSpPr>
        <p:spPr/>
        <p:txBody>
          <a:bodyPr/>
          <a:lstStyle/>
          <a:p>
            <a:pPr marL="0" indent="0">
              <a:buNone/>
            </a:pPr>
            <a:endParaRPr lang="en-US" sz="2800">
              <a:latin typeface="Avenir Next Medium"/>
            </a:endParaRPr>
          </a:p>
          <a:p>
            <a:r>
              <a:rPr lang="en-US" sz="2800">
                <a:latin typeface="Avenir Next Medium"/>
              </a:rPr>
              <a:t>We created a checklist for you to discuss with your employees and apply to your trainings.</a:t>
            </a:r>
            <a:endParaRPr lang="en-US" sz="2800"/>
          </a:p>
        </p:txBody>
      </p:sp>
    </p:spTree>
    <p:extLst>
      <p:ext uri="{BB962C8B-B14F-4D97-AF65-F5344CB8AC3E}">
        <p14:creationId xmlns:p14="http://schemas.microsoft.com/office/powerpoint/2010/main" val="2252501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870216" y="2228783"/>
            <a:ext cx="10445780" cy="3170327"/>
          </a:xfrm>
        </p:spPr>
        <p:txBody>
          <a:bodyPr>
            <a:noAutofit/>
          </a:bodyPr>
          <a:lstStyle/>
          <a:p>
            <a:r>
              <a:rPr lang="en-US" sz="2800">
                <a:latin typeface="Avenir Next Medium"/>
              </a:rPr>
              <a:t>Ergonomics can help you on your job </a:t>
            </a:r>
            <a:endParaRPr lang="en-US"/>
          </a:p>
          <a:p>
            <a:r>
              <a:rPr lang="en-US" sz="2800">
                <a:latin typeface="Avenir Next Medium"/>
              </a:rPr>
              <a:t>WMSDs can happen in jobs with risk factors </a:t>
            </a:r>
            <a:endParaRPr lang="en-US"/>
          </a:p>
          <a:p>
            <a:r>
              <a:rPr lang="en-US" sz="2800">
                <a:latin typeface="Avenir Next Medium"/>
              </a:rPr>
              <a:t>Risk factors can be reduced and WMSDs prevented </a:t>
            </a:r>
            <a:endParaRPr lang="en-US"/>
          </a:p>
          <a:p>
            <a:r>
              <a:rPr lang="en-US" sz="2800">
                <a:latin typeface="Avenir Next Medium"/>
              </a:rPr>
              <a:t>Reporting signs and symptoms early is important </a:t>
            </a:r>
            <a:endParaRPr lang="en-US"/>
          </a:p>
          <a:p>
            <a:r>
              <a:rPr lang="en-US" sz="2800">
                <a:latin typeface="Avenir Next Medium"/>
              </a:rPr>
              <a:t>You can help your company put ergonomics changes into place </a:t>
            </a:r>
            <a:endParaRPr lang="en-US"/>
          </a:p>
        </p:txBody>
      </p:sp>
    </p:spTree>
    <p:extLst>
      <p:ext uri="{BB962C8B-B14F-4D97-AF65-F5344CB8AC3E}">
        <p14:creationId xmlns:p14="http://schemas.microsoft.com/office/powerpoint/2010/main" val="3225878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9D5F-947A-B93A-42EE-5C14EEFC0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9AE8E-FFD0-D23E-EAA4-274A5C357042}"/>
              </a:ext>
            </a:extLst>
          </p:cNvPr>
          <p:cNvSpPr>
            <a:spLocks noGrp="1"/>
          </p:cNvSpPr>
          <p:nvPr>
            <p:ph type="title"/>
          </p:nvPr>
        </p:nvSpPr>
        <p:spPr>
          <a:xfrm>
            <a:off x="1512000" y="492508"/>
            <a:ext cx="10168179" cy="704963"/>
          </a:xfrm>
        </p:spPr>
        <p:txBody>
          <a:bodyPr/>
          <a:lstStyle/>
          <a:p>
            <a:r>
              <a:rPr lang="en-US"/>
              <a:t>SUMMARY</a:t>
            </a:r>
          </a:p>
        </p:txBody>
      </p:sp>
      <p:sp>
        <p:nvSpPr>
          <p:cNvPr id="3" name="Content Placeholder 2">
            <a:extLst>
              <a:ext uri="{FF2B5EF4-FFF2-40B4-BE49-F238E27FC236}">
                <a16:creationId xmlns:a16="http://schemas.microsoft.com/office/drawing/2014/main" id="{ED229EC1-2713-7C64-522D-3E4982B3DA7C}"/>
              </a:ext>
            </a:extLst>
          </p:cNvPr>
          <p:cNvSpPr>
            <a:spLocks noGrp="1"/>
          </p:cNvSpPr>
          <p:nvPr>
            <p:ph idx="1"/>
          </p:nvPr>
        </p:nvSpPr>
        <p:spPr>
          <a:xfrm>
            <a:off x="873110" y="1235262"/>
            <a:ext cx="10445780" cy="4404885"/>
          </a:xfrm>
        </p:spPr>
        <p:txBody>
          <a:bodyPr>
            <a:noAutofit/>
          </a:bodyPr>
          <a:lstStyle/>
          <a:p>
            <a:pPr marL="0" indent="0">
              <a:buNone/>
            </a:pPr>
            <a:endParaRPr lang="en-US" sz="2800">
              <a:latin typeface="Avenir Next" panose="020B0503020202020204" pitchFamily="34" charset="0"/>
            </a:endParaRPr>
          </a:p>
          <a:p>
            <a:r>
              <a:rPr lang="en-US" sz="2800">
                <a:latin typeface="Avenir Next"/>
              </a:rPr>
              <a:t>Remember all considerations and accommodations supporting a diverse workforce</a:t>
            </a:r>
          </a:p>
          <a:p>
            <a:r>
              <a:rPr lang="en-US" sz="2800">
                <a:latin typeface="Avenir Next"/>
              </a:rPr>
              <a:t>When creating trainings, remember to consider the needs of all your employees to improve retention</a:t>
            </a:r>
            <a:endParaRPr lang="en-US" sz="2800">
              <a:latin typeface="Avenir Next" panose="020B0503020202020204" pitchFamily="34" charset="0"/>
            </a:endParaRPr>
          </a:p>
        </p:txBody>
      </p:sp>
    </p:spTree>
    <p:extLst>
      <p:ext uri="{BB962C8B-B14F-4D97-AF65-F5344CB8AC3E}">
        <p14:creationId xmlns:p14="http://schemas.microsoft.com/office/powerpoint/2010/main" val="2189709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918E-2658-4F43-8A12-0AF35FEED0A2}"/>
              </a:ext>
            </a:extLst>
          </p:cNvPr>
          <p:cNvSpPr>
            <a:spLocks noGrp="1"/>
          </p:cNvSpPr>
          <p:nvPr>
            <p:ph type="title"/>
          </p:nvPr>
        </p:nvSpPr>
        <p:spPr/>
        <p:txBody>
          <a:bodyPr/>
          <a:lstStyle/>
          <a:p>
            <a:r>
              <a:rPr lang="en-US"/>
              <a:t>Thank You </a:t>
            </a:r>
            <a:r>
              <a:rPr lang="mr-IN"/>
              <a:t>–</a:t>
            </a:r>
            <a:r>
              <a:rPr lang="en-US"/>
              <a:t> stay safe and healthy!</a:t>
            </a:r>
          </a:p>
        </p:txBody>
      </p:sp>
      <p:pic>
        <p:nvPicPr>
          <p:cNvPr id="5" name="Picture Placeholder 4" descr="incompass with tagline cmyk.png"/>
          <p:cNvPicPr>
            <a:picLocks noGrp="1" noChangeAspect="1"/>
          </p:cNvPicPr>
          <p:nvPr>
            <p:ph type="pic" idx="1"/>
          </p:nvPr>
        </p:nvPicPr>
        <p:blipFill>
          <a:blip r:embed="rId2">
            <a:extLst>
              <a:ext uri="{28A0092B-C50C-407E-A947-70E740481C1C}">
                <a14:useLocalDpi xmlns:a14="http://schemas.microsoft.com/office/drawing/2010/main" val="0"/>
              </a:ext>
            </a:extLst>
          </a:blip>
          <a:srcRect t="-32385" b="-32385"/>
          <a:stretch>
            <a:fillRect/>
          </a:stretch>
        </p:blipFill>
        <p:spPr>
          <a:xfrm>
            <a:off x="3865208" y="911978"/>
            <a:ext cx="7663501" cy="5034045"/>
          </a:xfrm>
        </p:spPr>
      </p:pic>
      <p:sp>
        <p:nvSpPr>
          <p:cNvPr id="4" name="Text Placeholder 3">
            <a:extLst>
              <a:ext uri="{FF2B5EF4-FFF2-40B4-BE49-F238E27FC236}">
                <a16:creationId xmlns:a16="http://schemas.microsoft.com/office/drawing/2014/main" id="{6A13B772-3EE1-5249-87B3-B86711C34282}"/>
              </a:ext>
            </a:extLst>
          </p:cNvPr>
          <p:cNvSpPr>
            <a:spLocks noGrp="1"/>
          </p:cNvSpPr>
          <p:nvPr>
            <p:ph type="body" sz="half" idx="2"/>
          </p:nvPr>
        </p:nvSpPr>
        <p:spPr/>
        <p:txBody>
          <a:bodyPr/>
          <a:lstStyle/>
          <a:p>
            <a:endParaRPr lang="en-US"/>
          </a:p>
          <a:p>
            <a:r>
              <a:rPr lang="en-US"/>
              <a:t>Incompass Michigan remains committed to being a trusted resource for getting connected and staying informed.</a:t>
            </a:r>
          </a:p>
        </p:txBody>
      </p:sp>
    </p:spTree>
    <p:extLst>
      <p:ext uri="{BB962C8B-B14F-4D97-AF65-F5344CB8AC3E}">
        <p14:creationId xmlns:p14="http://schemas.microsoft.com/office/powerpoint/2010/main" val="2209042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2651" y="405362"/>
            <a:ext cx="7747363" cy="6047276"/>
          </a:xfrm>
        </p:spPr>
        <p:txBody>
          <a:bodyPr>
            <a:normAutofit/>
          </a:bodyPr>
          <a:lstStyle/>
          <a:p>
            <a:pPr marL="0" indent="0">
              <a:buNone/>
            </a:pPr>
            <a:endParaRPr lang="en-US"/>
          </a:p>
          <a:p>
            <a:r>
              <a:rPr lang="en-US">
                <a:latin typeface="Avenir Next Medium"/>
              </a:rPr>
              <a:t>MIOSHA, </a:t>
            </a:r>
            <a:r>
              <a:rPr lang="en-US" i="1">
                <a:latin typeface="Avenir Next Medium"/>
              </a:rPr>
              <a:t>Fact Sheet #001 – Ergonomics</a:t>
            </a:r>
            <a:r>
              <a:rPr lang="en-US">
                <a:latin typeface="Avenir Next Medium"/>
              </a:rPr>
              <a:t>: Rev. 3/15/23</a:t>
            </a:r>
          </a:p>
          <a:p>
            <a:r>
              <a:rPr lang="en-US">
                <a:latin typeface="Avenir Next Medium"/>
              </a:rPr>
              <a:t>OSHA, </a:t>
            </a:r>
            <a:r>
              <a:rPr lang="en-US" i="1">
                <a:latin typeface="Avenir Next Medium"/>
              </a:rPr>
              <a:t>Ergonomics</a:t>
            </a:r>
            <a:r>
              <a:rPr lang="en-US">
                <a:latin typeface="Avenir Next Medium"/>
              </a:rPr>
              <a:t>: https://www.osha.gov/ergonomics</a:t>
            </a:r>
            <a:endParaRPr lang="en-US"/>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03707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21EC8-0CBD-B430-6108-D299E8803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24BF5-DFD6-3AA2-0DD8-A0FC731714FE}"/>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Katie Kinde</a:t>
            </a:r>
          </a:p>
        </p:txBody>
      </p:sp>
      <p:sp>
        <p:nvSpPr>
          <p:cNvPr id="3" name="Content Placeholder 2">
            <a:extLst>
              <a:ext uri="{FF2B5EF4-FFF2-40B4-BE49-F238E27FC236}">
                <a16:creationId xmlns:a16="http://schemas.microsoft.com/office/drawing/2014/main" id="{5F2C7A6A-77A0-DD5A-6D7A-6BA41C78AF1B}"/>
              </a:ext>
            </a:extLst>
          </p:cNvPr>
          <p:cNvSpPr>
            <a:spLocks noGrp="1"/>
          </p:cNvSpPr>
          <p:nvPr>
            <p:ph idx="1"/>
          </p:nvPr>
        </p:nvSpPr>
        <p:spPr>
          <a:xfrm>
            <a:off x="3829277" y="24381"/>
            <a:ext cx="7747363" cy="6047276"/>
          </a:xfrm>
        </p:spPr>
        <p:txBody>
          <a:bodyPr>
            <a:normAutofit/>
          </a:bodyPr>
          <a:lstStyle/>
          <a:p>
            <a:pPr marL="0" indent="0">
              <a:buNone/>
            </a:pPr>
            <a:endParaRPr lang="en-US"/>
          </a:p>
          <a:p>
            <a:endParaRPr lang="en-US" b="1" i="1">
              <a:highlight>
                <a:srgbClr val="FFFF00"/>
              </a:highlight>
            </a:endParaRPr>
          </a:p>
          <a:p>
            <a:r>
              <a:rPr lang="en-US">
                <a:latin typeface="Avenir Next Medium"/>
              </a:rPr>
              <a:t>Katie is a 35 year old Autistic self advocate, who loves learning and helping others learn. Katie graduated with a Masters in Education with a focus in Learning Design and Technology in 2021 from Wayne State University. </a:t>
            </a:r>
          </a:p>
          <a:p>
            <a:r>
              <a:rPr lang="en-US">
                <a:latin typeface="Avenir Next Medium"/>
              </a:rPr>
              <a:t>She currently works for </a:t>
            </a:r>
            <a:r>
              <a:rPr lang="en-US" err="1">
                <a:latin typeface="Avenir Next Medium"/>
              </a:rPr>
              <a:t>Incompass</a:t>
            </a:r>
            <a:r>
              <a:rPr lang="en-US">
                <a:latin typeface="Avenir Next Medium"/>
              </a:rPr>
              <a:t> Michigan as the Education Coordinator, creating trainings, coordinating events, and handling certificate distribution. </a:t>
            </a:r>
          </a:p>
          <a:p>
            <a:r>
              <a:rPr lang="en-US">
                <a:latin typeface="Avenir Next Medium"/>
              </a:rPr>
              <a:t>Katie has completed multiple Leadership programs in 2023-4, and has presented multiple times about Autism in the workplace. </a:t>
            </a:r>
          </a:p>
          <a:p>
            <a:r>
              <a:rPr lang="en-US">
                <a:latin typeface="Avenir Next Medium"/>
              </a:rPr>
              <a:t>She became a co-leader in 2024 for the Michigan Advocates to End Seclusion and Restraint, and is now on the </a:t>
            </a:r>
            <a:r>
              <a:rPr lang="en-US" err="1">
                <a:latin typeface="Avenir Next Medium"/>
              </a:rPr>
              <a:t>EndSAR</a:t>
            </a:r>
            <a:r>
              <a:rPr lang="en-US">
                <a:latin typeface="Avenir Next Medium"/>
              </a:rPr>
              <a:t> Board. </a:t>
            </a:r>
          </a:p>
          <a:p>
            <a:r>
              <a:rPr lang="en-US">
                <a:latin typeface="Avenir Next Medium"/>
              </a:rPr>
              <a:t>In her spare time, she loves walking her rescue yorkie Agro, drawing, and gardening.</a:t>
            </a:r>
          </a:p>
        </p:txBody>
      </p:sp>
      <p:sp>
        <p:nvSpPr>
          <p:cNvPr id="4" name="Text Placeholder 3">
            <a:extLst>
              <a:ext uri="{FF2B5EF4-FFF2-40B4-BE49-F238E27FC236}">
                <a16:creationId xmlns:a16="http://schemas.microsoft.com/office/drawing/2014/main" id="{C5B130CB-45E9-D7B2-B0F4-3372487883FF}"/>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631782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6E56-35E9-AD5C-2A29-BA05CB3C2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51743-524F-4969-EC41-AA0EAB738A41}"/>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77EE82C8-E2B8-A306-E3E6-C1BA3D2769F1}"/>
              </a:ext>
            </a:extLst>
          </p:cNvPr>
          <p:cNvSpPr>
            <a:spLocks noGrp="1"/>
          </p:cNvSpPr>
          <p:nvPr>
            <p:ph idx="1"/>
          </p:nvPr>
        </p:nvSpPr>
        <p:spPr>
          <a:xfrm>
            <a:off x="3822651" y="581973"/>
            <a:ext cx="7747363" cy="6047276"/>
          </a:xfrm>
        </p:spPr>
        <p:txBody>
          <a:bodyPr>
            <a:normAutofit/>
          </a:bodyPr>
          <a:lstStyle/>
          <a:p>
            <a:pPr marL="0" indent="0">
              <a:buNone/>
            </a:pPr>
            <a:endParaRPr lang="en-US"/>
          </a:p>
          <a:p>
            <a:r>
              <a:rPr lang="en-US">
                <a:latin typeface="Avenir Next Medium"/>
              </a:rPr>
              <a:t>Honeybourne, Victoria. (2020). The Neurodiverse Workplace: An Employer’s Guide to Managing and Working with Neurodivergent Employees, Clients and Customers. Jessica Kingsley Publishers: London &amp; Philadelphia, PA.</a:t>
            </a:r>
            <a:endParaRPr lang="en-US"/>
          </a:p>
          <a:p>
            <a:r>
              <a:rPr lang="en-US" err="1">
                <a:latin typeface="Avenir Next Medium"/>
              </a:rPr>
              <a:t>Praslova</a:t>
            </a:r>
            <a:r>
              <a:rPr lang="en-US">
                <a:latin typeface="Avenir Next Medium"/>
              </a:rPr>
              <a:t>, Ludmila N. (2024). The Canary Code: A Guide to Neurodiversity, Dignity, And Intersectional Belonging At Work. Berrett-Koehler Publishers, Inc.: Oakland, CA.</a:t>
            </a:r>
            <a:endParaRPr lang="en-US"/>
          </a:p>
          <a:p>
            <a:r>
              <a:rPr lang="en-US">
                <a:latin typeface="Avenir Next Medium"/>
              </a:rPr>
              <a:t>Thompson, E. (2023) A Hidden Force: Unlocking the Potential of Neurodiversity at Work. Fast Company Press: New York. </a:t>
            </a:r>
          </a:p>
          <a:p>
            <a:r>
              <a:rPr lang="en-US">
                <a:latin typeface="Avenir Next Medium"/>
                <a:hlinkClick r:id="rId2"/>
              </a:rPr>
              <a:t>https://www.cnsnevada.com/what-is-the-memory-capacity-of-a-human-brain/</a:t>
            </a:r>
          </a:p>
          <a:p>
            <a:pPr marL="0" indent="0">
              <a:buNone/>
            </a:pPr>
            <a:br>
              <a:rPr lang="en-US"/>
            </a:br>
            <a:endParaRPr lang="en-US"/>
          </a:p>
          <a:p>
            <a:r>
              <a:rPr lang="en-US">
                <a:latin typeface="Avenir Next Medium"/>
              </a:rPr>
              <a:t> NEUROINCLUSIVE LEARNING QUICK START PACKET BY TRACEY KING</a:t>
            </a:r>
            <a:endParaRPr lang="en-US"/>
          </a:p>
          <a:p>
            <a:endParaRPr lang="en-US">
              <a:latin typeface="Avenir Next Medium"/>
            </a:endParaRPr>
          </a:p>
          <a:p>
            <a:endParaRPr lang="en-US">
              <a:latin typeface="Avenir Next Medium"/>
            </a:endParaRPr>
          </a:p>
        </p:txBody>
      </p:sp>
      <p:sp>
        <p:nvSpPr>
          <p:cNvPr id="4" name="Text Placeholder 3">
            <a:extLst>
              <a:ext uri="{FF2B5EF4-FFF2-40B4-BE49-F238E27FC236}">
                <a16:creationId xmlns:a16="http://schemas.microsoft.com/office/drawing/2014/main" id="{340BBF73-7D07-6FD0-263C-87D9C04DFA8B}"/>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20070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D21D-8652-9C3C-C3A0-440DA9177A7C}"/>
              </a:ext>
            </a:extLst>
          </p:cNvPr>
          <p:cNvSpPr>
            <a:spLocks noGrp="1"/>
          </p:cNvSpPr>
          <p:nvPr>
            <p:ph type="title"/>
          </p:nvPr>
        </p:nvSpPr>
        <p:spPr/>
        <p:txBody>
          <a:bodyPr/>
          <a:lstStyle/>
          <a:p>
            <a:r>
              <a:rPr lang="en-US">
                <a:latin typeface="Avenir Next Demi Bold"/>
              </a:rPr>
              <a:t>Schedule a free training with us!</a:t>
            </a:r>
            <a:endParaRPr lang="en-US"/>
          </a:p>
        </p:txBody>
      </p:sp>
      <p:sp>
        <p:nvSpPr>
          <p:cNvPr id="3" name="Content Placeholder 2">
            <a:extLst>
              <a:ext uri="{FF2B5EF4-FFF2-40B4-BE49-F238E27FC236}">
                <a16:creationId xmlns:a16="http://schemas.microsoft.com/office/drawing/2014/main" id="{83634F84-4402-A0F8-D73D-00ADA4251DD1}"/>
              </a:ext>
            </a:extLst>
          </p:cNvPr>
          <p:cNvSpPr>
            <a:spLocks noGrp="1"/>
          </p:cNvSpPr>
          <p:nvPr>
            <p:ph idx="1"/>
          </p:nvPr>
        </p:nvSpPr>
        <p:spPr/>
        <p:txBody>
          <a:bodyPr/>
          <a:lstStyle/>
          <a:p>
            <a:r>
              <a:rPr lang="en-US">
                <a:latin typeface="Avenir Next Medium"/>
              </a:rPr>
              <a:t>Contact us if you wish to have Todd and Katie conduct a free training!</a:t>
            </a:r>
          </a:p>
          <a:p>
            <a:r>
              <a:rPr lang="en-US">
                <a:latin typeface="Avenir Next Medium"/>
              </a:rPr>
              <a:t>Let us know the following information</a:t>
            </a:r>
          </a:p>
          <a:p>
            <a:pPr lvl="1">
              <a:spcAft>
                <a:spcPts val="0"/>
              </a:spcAft>
              <a:buFont typeface="Courier New" pitchFamily="18" charset="2"/>
              <a:buChar char="o"/>
            </a:pPr>
            <a:r>
              <a:rPr lang="en-US">
                <a:latin typeface="Avenir Next Medium"/>
              </a:rPr>
              <a:t>Date, time and length of training</a:t>
            </a:r>
          </a:p>
          <a:p>
            <a:pPr lvl="1">
              <a:buFont typeface="Courier New" pitchFamily="18" charset="2"/>
              <a:buChar char="o"/>
            </a:pPr>
            <a:r>
              <a:rPr lang="en-US">
                <a:latin typeface="Avenir Next Medium"/>
              </a:rPr>
              <a:t>Desired training content </a:t>
            </a:r>
          </a:p>
          <a:p>
            <a:pPr lvl="1">
              <a:buFont typeface="Courier New" pitchFamily="18" charset="2"/>
              <a:buChar char="o"/>
            </a:pPr>
            <a:r>
              <a:rPr lang="en-US">
                <a:latin typeface="Avenir Next Medium"/>
              </a:rPr>
              <a:t>How many attendees will be at this training</a:t>
            </a:r>
          </a:p>
          <a:p>
            <a:r>
              <a:rPr lang="en-US">
                <a:latin typeface="Avenir Next Medium"/>
              </a:rPr>
              <a:t>Katie Kinde – </a:t>
            </a:r>
            <a:r>
              <a:rPr lang="en-US">
                <a:latin typeface="Avenir Next Medium"/>
                <a:hlinkClick r:id="rId2"/>
              </a:rPr>
              <a:t>kkinde@incompassmi.org</a:t>
            </a:r>
            <a:r>
              <a:rPr lang="en-US">
                <a:latin typeface="Avenir Next Medium"/>
              </a:rPr>
              <a:t> </a:t>
            </a:r>
            <a:endParaRPr lang="en-US"/>
          </a:p>
        </p:txBody>
      </p:sp>
    </p:spTree>
    <p:extLst>
      <p:ext uri="{BB962C8B-B14F-4D97-AF65-F5344CB8AC3E}">
        <p14:creationId xmlns:p14="http://schemas.microsoft.com/office/powerpoint/2010/main" val="2413411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585010"/>
            <a:ext cx="2834640" cy="2377440"/>
          </a:xfrm>
        </p:spPr>
        <p:txBody>
          <a:bodyPr>
            <a:normAutofit fontScale="90000"/>
          </a:bodyPr>
          <a:lstStyle/>
          <a:p>
            <a:r>
              <a:rPr lang="en-US"/>
              <a:t>INTOUCH SAFETY</a:t>
            </a:r>
            <a:br>
              <a:rPr lang="en-US"/>
            </a:br>
            <a:br>
              <a:rPr lang="en-US"/>
            </a:br>
            <a:r>
              <a:rPr lang="en-US"/>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a:p>
          <a:p>
            <a:r>
              <a:rPr lang="en-US" sz="2400"/>
              <a:t>This material was prepared under a Consultation Education and Training (CET) Grant, awarded by the Michigan Occupational Safety and Health Administration (MIOSHA).  </a:t>
            </a:r>
          </a:p>
          <a:p>
            <a:r>
              <a:rPr lang="en-US" sz="2400"/>
              <a:t>MIOSHA is a part of the Department of Labor and Economic Opportunity (LEO).  </a:t>
            </a:r>
          </a:p>
          <a:p>
            <a:r>
              <a:rPr lang="en-US" sz="2400"/>
              <a:t>Points of view or opinions stated in this document do not necessarily reflect the view or policies of LEO.</a:t>
            </a:r>
            <a:endParaRPr lang="en-US" b="1" i="1"/>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53979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DB68-B5C3-0838-17E5-0B1DE188C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40F23-B291-49C7-5323-F3BE85D11BB1}"/>
              </a:ext>
            </a:extLst>
          </p:cNvPr>
          <p:cNvSpPr>
            <a:spLocks noGrp="1"/>
          </p:cNvSpPr>
          <p:nvPr>
            <p:ph type="title"/>
          </p:nvPr>
        </p:nvSpPr>
        <p:spPr/>
        <p:txBody>
          <a:bodyPr/>
          <a:lstStyle/>
          <a:p>
            <a:r>
              <a:rPr lang="en-US">
                <a:latin typeface="Avenir Next Demi Bold"/>
              </a:rPr>
              <a:t>Thanks for Joining</a:t>
            </a:r>
            <a:endParaRPr lang="en-US"/>
          </a:p>
        </p:txBody>
      </p:sp>
      <p:sp>
        <p:nvSpPr>
          <p:cNvPr id="3" name="Content Placeholder 2">
            <a:extLst>
              <a:ext uri="{FF2B5EF4-FFF2-40B4-BE49-F238E27FC236}">
                <a16:creationId xmlns:a16="http://schemas.microsoft.com/office/drawing/2014/main" id="{170E23EF-1B5D-3A8E-B342-8ADBD9599160}"/>
              </a:ext>
            </a:extLst>
          </p:cNvPr>
          <p:cNvSpPr>
            <a:spLocks noGrp="1"/>
          </p:cNvSpPr>
          <p:nvPr>
            <p:ph idx="1"/>
          </p:nvPr>
        </p:nvSpPr>
        <p:spPr/>
        <p:txBody>
          <a:bodyPr/>
          <a:lstStyle/>
          <a:p>
            <a:pPr marL="0" indent="0">
              <a:buNone/>
            </a:pPr>
            <a:endParaRPr lang="en-US" sz="2800">
              <a:latin typeface="Avenir Next Medium"/>
            </a:endParaRPr>
          </a:p>
          <a:p>
            <a:r>
              <a:rPr lang="en-US" sz="2800">
                <a:latin typeface="Avenir Next Medium"/>
              </a:rPr>
              <a:t>Stick around to ask questions</a:t>
            </a:r>
            <a:endParaRPr lang="en-US" sz="2800"/>
          </a:p>
        </p:txBody>
      </p:sp>
    </p:spTree>
    <p:extLst>
      <p:ext uri="{BB962C8B-B14F-4D97-AF65-F5344CB8AC3E}">
        <p14:creationId xmlns:p14="http://schemas.microsoft.com/office/powerpoint/2010/main" val="267665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43D3-4343-64B4-D775-210D7013D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23870-8077-3B2E-584E-2D0C16CA8CD5}"/>
              </a:ext>
            </a:extLst>
          </p:cNvPr>
          <p:cNvSpPr>
            <a:spLocks noGrp="1"/>
          </p:cNvSpPr>
          <p:nvPr>
            <p:ph type="title"/>
          </p:nvPr>
        </p:nvSpPr>
        <p:spPr>
          <a:xfrm>
            <a:off x="256032" y="1858617"/>
            <a:ext cx="2834640" cy="2377440"/>
          </a:xfrm>
        </p:spPr>
        <p:txBody>
          <a:bodyPr>
            <a:normAutofit/>
          </a:bodyPr>
          <a:lstStyle/>
          <a:p>
            <a:r>
              <a:rPr lang="en-US">
                <a:latin typeface="Avenir Next Demi Bold"/>
              </a:rPr>
              <a:t>ABOUT THE CONTENT</a:t>
            </a:r>
            <a:endParaRPr lang="en-US"/>
          </a:p>
        </p:txBody>
      </p:sp>
      <p:sp>
        <p:nvSpPr>
          <p:cNvPr id="3" name="Content Placeholder 2">
            <a:extLst>
              <a:ext uri="{FF2B5EF4-FFF2-40B4-BE49-F238E27FC236}">
                <a16:creationId xmlns:a16="http://schemas.microsoft.com/office/drawing/2014/main" id="{9A19590F-E400-7EA9-76AE-9D907A568DEE}"/>
              </a:ext>
            </a:extLst>
          </p:cNvPr>
          <p:cNvSpPr>
            <a:spLocks noGrp="1"/>
          </p:cNvSpPr>
          <p:nvPr>
            <p:ph idx="1"/>
          </p:nvPr>
        </p:nvSpPr>
        <p:spPr>
          <a:xfrm>
            <a:off x="3829277" y="302009"/>
            <a:ext cx="7747363" cy="6047276"/>
          </a:xfrm>
        </p:spPr>
        <p:txBody>
          <a:bodyPr>
            <a:normAutofit/>
          </a:bodyPr>
          <a:lstStyle/>
          <a:p>
            <a:pPr marL="0" indent="0">
              <a:buNone/>
            </a:pPr>
            <a:endParaRPr lang="en-US"/>
          </a:p>
          <a:p>
            <a:endParaRPr lang="en-US" b="1" i="1">
              <a:highlight>
                <a:srgbClr val="FFFF00"/>
              </a:highlight>
            </a:endParaRPr>
          </a:p>
          <a:p>
            <a:r>
              <a:rPr lang="en-US" sz="2400">
                <a:latin typeface="Avenir Next Demi Bold"/>
              </a:rPr>
              <a:t>Inclusivity is very important to us</a:t>
            </a:r>
          </a:p>
          <a:p>
            <a:r>
              <a:rPr lang="en-US" sz="2400">
                <a:latin typeface="Avenir Next Medium"/>
              </a:rPr>
              <a:t>This presentation is made with all needs in mind. We try to avoid using too many colors and pictures, and when we do, we describe them for low vision users</a:t>
            </a:r>
            <a:endParaRPr lang="en-US">
              <a:latin typeface="Avenir Next Medium"/>
            </a:endParaRPr>
          </a:p>
          <a:p>
            <a:r>
              <a:rPr lang="en-US" sz="2400">
                <a:latin typeface="Avenir Next Medium"/>
              </a:rPr>
              <a:t>Handouts are available on a shared drive, link will be posted in the chat</a:t>
            </a:r>
          </a:p>
        </p:txBody>
      </p:sp>
      <p:sp>
        <p:nvSpPr>
          <p:cNvPr id="4" name="Text Placeholder 3">
            <a:extLst>
              <a:ext uri="{FF2B5EF4-FFF2-40B4-BE49-F238E27FC236}">
                <a16:creationId xmlns:a16="http://schemas.microsoft.com/office/drawing/2014/main" id="{C4B4EC52-C3FC-FF5E-B542-D74B1CF31531}"/>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21928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316762" y="2471373"/>
            <a:ext cx="11560424" cy="4115885"/>
          </a:xfrm>
        </p:spPr>
        <p:txBody>
          <a:bodyPr>
            <a:noAutofit/>
          </a:bodyPr>
          <a:lstStyle/>
          <a:p>
            <a:r>
              <a:rPr lang="en-US" sz="3200">
                <a:latin typeface="Avenir Next Medium"/>
              </a:rPr>
              <a:t>OSHA’s recommended practices for safety and health programs present a step-by-step approach to implementing a safety and health program.</a:t>
            </a:r>
          </a:p>
          <a:p>
            <a:r>
              <a:rPr lang="en-US" sz="3200">
                <a:latin typeface="Avenir Next Medium"/>
              </a:rPr>
              <a:t>These recommended practices recognize that finding and fixing hazards before they cause injury or illness is a far more effective approach.</a:t>
            </a:r>
            <a:endParaRPr lang="en-US" sz="3200">
              <a:solidFill>
                <a:schemeClr val="tx2">
                  <a:lumMod val="76000"/>
                </a:schemeClr>
              </a:solidFill>
              <a:latin typeface="Avenir Next Medium"/>
            </a:endParaRPr>
          </a:p>
          <a:p>
            <a:r>
              <a:rPr lang="en-US" sz="3200">
                <a:solidFill>
                  <a:srgbClr val="595959"/>
                </a:solidFill>
                <a:latin typeface="Avenir Next Medium"/>
              </a:rPr>
              <a:t>That’s what this presentation is all about, providing a framework for effective safety programs that promote prevention.</a:t>
            </a:r>
          </a:p>
          <a:p>
            <a:endParaRPr lang="en-US" sz="3200">
              <a:solidFill>
                <a:srgbClr val="595959"/>
              </a:solidFill>
              <a:latin typeface="Avenir Next Medium"/>
            </a:endParaRPr>
          </a:p>
          <a:p>
            <a:endParaRPr lang="en-US">
              <a:solidFill>
                <a:schemeClr val="tx2">
                  <a:lumMod val="76000"/>
                </a:schemeClr>
              </a:solidFill>
              <a:latin typeface="Avenir Next Medium"/>
            </a:endParaRPr>
          </a:p>
        </p:txBody>
      </p:sp>
    </p:spTree>
    <p:extLst>
      <p:ext uri="{BB962C8B-B14F-4D97-AF65-F5344CB8AC3E}">
        <p14:creationId xmlns:p14="http://schemas.microsoft.com/office/powerpoint/2010/main" val="717822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1EC4-6EB9-0AD3-07DA-F0AD79064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F7026-39C7-CFD0-7F7C-5378CB2AF1D0}"/>
              </a:ext>
            </a:extLst>
          </p:cNvPr>
          <p:cNvSpPr>
            <a:spLocks noGrp="1"/>
          </p:cNvSpPr>
          <p:nvPr>
            <p:ph type="title"/>
          </p:nvPr>
        </p:nvSpPr>
        <p:spPr/>
        <p:txBody>
          <a:bodyPr>
            <a:normAutofit fontScale="90000"/>
          </a:bodyPr>
          <a:lstStyle/>
          <a:p>
            <a:r>
              <a:rPr lang="en-US" b="0">
                <a:latin typeface="Avenir Next Demi Bold"/>
              </a:rPr>
              <a:t>A Safe Workplace is Sound Business - for Everybody, Regardless of Neurotype</a:t>
            </a:r>
            <a:endParaRPr lang="en-US"/>
          </a:p>
        </p:txBody>
      </p:sp>
      <p:sp>
        <p:nvSpPr>
          <p:cNvPr id="3" name="Content Placeholder 2">
            <a:extLst>
              <a:ext uri="{FF2B5EF4-FFF2-40B4-BE49-F238E27FC236}">
                <a16:creationId xmlns:a16="http://schemas.microsoft.com/office/drawing/2014/main" id="{2C2B644C-6B2F-65A4-72F9-CDE8607ABC77}"/>
              </a:ext>
            </a:extLst>
          </p:cNvPr>
          <p:cNvSpPr>
            <a:spLocks noGrp="1"/>
          </p:cNvSpPr>
          <p:nvPr>
            <p:ph idx="1"/>
          </p:nvPr>
        </p:nvSpPr>
        <p:spPr>
          <a:xfrm>
            <a:off x="262466" y="2343563"/>
            <a:ext cx="11508002" cy="4115885"/>
          </a:xfrm>
        </p:spPr>
        <p:txBody>
          <a:bodyPr>
            <a:noAutofit/>
          </a:bodyPr>
          <a:lstStyle/>
          <a:p>
            <a:r>
              <a:rPr lang="en-US" sz="3200">
                <a:latin typeface="Avenir Next Medium"/>
              </a:rPr>
              <a:t>Clear, structured visuals and graphics to support comprehension</a:t>
            </a:r>
          </a:p>
          <a:p>
            <a:r>
              <a:rPr lang="en-US" sz="3200">
                <a:latin typeface="Avenir Next Medium"/>
              </a:rPr>
              <a:t>Minimized sensory distractions in both virtual and in-person settings</a:t>
            </a:r>
          </a:p>
          <a:p>
            <a:r>
              <a:rPr lang="en-US" sz="3200">
                <a:latin typeface="Avenir Next Medium"/>
              </a:rPr>
              <a:t>Options for verbal and non-verbal participation</a:t>
            </a:r>
          </a:p>
          <a:p>
            <a:r>
              <a:rPr lang="en-US" sz="3200">
                <a:latin typeface="Avenir Next Medium"/>
              </a:rPr>
              <a:t>Interactive components that promote engagement without overwhelming</a:t>
            </a:r>
          </a:p>
          <a:p>
            <a:r>
              <a:rPr lang="en-US" sz="3200">
                <a:latin typeface="Avenir Next Medium"/>
              </a:rPr>
              <a:t>Time-buffered schedules to allow for processing and reflection</a:t>
            </a:r>
          </a:p>
          <a:p>
            <a:pPr marL="502920" lvl="1" indent="0">
              <a:buNone/>
            </a:pPr>
            <a:endParaRPr lang="en-US" sz="3200"/>
          </a:p>
        </p:txBody>
      </p:sp>
    </p:spTree>
    <p:extLst>
      <p:ext uri="{BB962C8B-B14F-4D97-AF65-F5344CB8AC3E}">
        <p14:creationId xmlns:p14="http://schemas.microsoft.com/office/powerpoint/2010/main" val="280087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latin typeface="Avenir Next Demi Bold"/>
              </a:rPr>
              <a:t>Ergonomics – Training Objectives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919903" cy="4115885"/>
          </a:xfrm>
        </p:spPr>
        <p:txBody>
          <a:bodyPr>
            <a:noAutofit/>
          </a:bodyPr>
          <a:lstStyle/>
          <a:p>
            <a:r>
              <a:rPr lang="en-US" sz="2800">
                <a:latin typeface="Avenir Next Medium"/>
              </a:rPr>
              <a:t>Identify common work-related musculoskeletal disorders (MSDs). </a:t>
            </a:r>
            <a:endParaRPr lang="en-US" sz="2800"/>
          </a:p>
          <a:p>
            <a:r>
              <a:rPr lang="en-US" sz="2800">
                <a:latin typeface="Avenir Next Medium"/>
              </a:rPr>
              <a:t>Recognize risk factors associated with work-related MSDs. </a:t>
            </a:r>
            <a:endParaRPr lang="en-US"/>
          </a:p>
          <a:p>
            <a:r>
              <a:rPr lang="en-US" sz="2800">
                <a:latin typeface="Avenir Next Medium"/>
              </a:rPr>
              <a:t>Identify ergonomic control methods for eliminating/reducing work-related MSDs. </a:t>
            </a:r>
            <a:endParaRPr lang="en-US"/>
          </a:p>
        </p:txBody>
      </p:sp>
    </p:spTree>
    <p:extLst>
      <p:ext uri="{BB962C8B-B14F-4D97-AF65-F5344CB8AC3E}">
        <p14:creationId xmlns:p14="http://schemas.microsoft.com/office/powerpoint/2010/main" val="2371691033"/>
      </p:ext>
    </p:extLst>
  </p:cSld>
  <p:clrMapOvr>
    <a:masterClrMapping/>
  </p:clrMapOvr>
</p:sld>
</file>

<file path=ppt/theme/theme1.xml><?xml version="1.0" encoding="utf-8"?>
<a:theme xmlns:a="http://schemas.openxmlformats.org/drawingml/2006/main" name="Frame">
  <a:themeElements>
    <a:clrScheme name="Incompass Palette">
      <a:dk1>
        <a:srgbClr val="000000"/>
      </a:dk1>
      <a:lt1>
        <a:srgbClr val="FFFFFF"/>
      </a:lt1>
      <a:dk2>
        <a:srgbClr val="8B8C90"/>
      </a:dk2>
      <a:lt2>
        <a:srgbClr val="F1F2F2"/>
      </a:lt2>
      <a:accent1>
        <a:srgbClr val="00A19B"/>
      </a:accent1>
      <a:accent2>
        <a:srgbClr val="9A1C20"/>
      </a:accent2>
      <a:accent3>
        <a:srgbClr val="98C33C"/>
      </a:accent3>
      <a:accent4>
        <a:srgbClr val="F37722"/>
      </a:accent4>
      <a:accent5>
        <a:srgbClr val="5C3895"/>
      </a:accent5>
      <a:accent6>
        <a:srgbClr val="085159"/>
      </a:accent6>
      <a:hlink>
        <a:srgbClr val="00A19B"/>
      </a:hlink>
      <a:folHlink>
        <a:srgbClr val="F3772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9011D89A01344A6FC0E1BD768620C" ma:contentTypeVersion="18" ma:contentTypeDescription="Create a new document." ma:contentTypeScope="" ma:versionID="b21b0c2ce721200a540a3d485b381169">
  <xsd:schema xmlns:xsd="http://www.w3.org/2001/XMLSchema" xmlns:xs="http://www.w3.org/2001/XMLSchema" xmlns:p="http://schemas.microsoft.com/office/2006/metadata/properties" xmlns:ns2="417a14a6-451b-43f5-b65e-570830bc9f0a" xmlns:ns3="dfd8a901-67f3-4c79-8c3b-bf547a3a4419" targetNamespace="http://schemas.microsoft.com/office/2006/metadata/properties" ma:root="true" ma:fieldsID="bfd52baeca9296e1b73ca585a6206449" ns2:_="" ns3:_="">
    <xsd:import namespace="417a14a6-451b-43f5-b65e-570830bc9f0a"/>
    <xsd:import namespace="dfd8a901-67f3-4c79-8c3b-bf547a3a441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4a6-451b-43f5-b65e-570830bc9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0347158-0d79-4369-b5ea-42415fdafd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d8a901-67f3-4c79-8c3b-bf547a3a44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7e4c78-3b55-4279-b332-812c467e36f3}" ma:internalName="TaxCatchAll" ma:showField="CatchAllData" ma:web="dfd8a901-67f3-4c79-8c3b-bf547a3a44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fd8a901-67f3-4c79-8c3b-bf547a3a4419" xsi:nil="true"/>
    <lcf76f155ced4ddcb4097134ff3c332f xmlns="417a14a6-451b-43f5-b65e-570830bc9f0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3CFBB1-971F-43EB-9685-37F92C254CE7}">
  <ds:schemaRefs>
    <ds:schemaRef ds:uri="417a14a6-451b-43f5-b65e-570830bc9f0a"/>
    <ds:schemaRef ds:uri="dfd8a901-67f3-4c79-8c3b-bf547a3a44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EDBD1F-FFE2-4654-BB19-86B6B6246E08}">
  <ds:schemaRefs>
    <ds:schemaRef ds:uri="417a14a6-451b-43f5-b65e-570830bc9f0a"/>
    <ds:schemaRef ds:uri="dfd8a901-67f3-4c79-8c3b-bf547a3a441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F6C26E-2AF3-4989-B1E7-1666CD09BF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{FDC35CBE-4D40-5A4F-A966-288A24324A42}tf10001124</Template>
  <Application>Microsoft Office PowerPoint</Application>
  <PresentationFormat>Widescreen</PresentationFormat>
  <Slides>53</Slides>
  <Notes>0</Notes>
  <HiddenSlides>0</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Frame</vt:lpstr>
      <vt:lpstr>PowerPoint Presentation</vt:lpstr>
      <vt:lpstr>Ergonomics</vt:lpstr>
      <vt:lpstr>SAFETY INCLUDED  Training Project in Partnership with MIOSHA CET Division</vt:lpstr>
      <vt:lpstr>ABOUT YOUR PRESENTERS:  Jamie Green</vt:lpstr>
      <vt:lpstr>ABOUT YOUR PRESENTERS:  Katie Kinde</vt:lpstr>
      <vt:lpstr>ABOUT THE CONTENT</vt:lpstr>
      <vt:lpstr>Safety Included 2026</vt:lpstr>
      <vt:lpstr>A Safe Workplace is Sound Business - for Everybody, Regardless of Neurotype</vt:lpstr>
      <vt:lpstr>Ergonomics – Training Objectives</vt:lpstr>
      <vt:lpstr>Training Objectives Continued</vt:lpstr>
      <vt:lpstr>How to Train Effectively </vt:lpstr>
      <vt:lpstr>CONSIDERATIONS FOR NEURODIVERSE EMPLOYEES</vt:lpstr>
      <vt:lpstr>CONSIDERATIONS FOR NEURODIVERSE EMPLOYEES</vt:lpstr>
      <vt:lpstr>CONSIDERATIONS FOR NEURODIVERSE EMPLOYEES</vt:lpstr>
      <vt:lpstr>Conversation Example</vt:lpstr>
      <vt:lpstr>CONSIDERATIONS FOR NEURODIVERSE EMPLOYEES</vt:lpstr>
      <vt:lpstr>SENSORY OVERLOAD</vt:lpstr>
      <vt:lpstr>SENSORY OVERLOAD</vt:lpstr>
      <vt:lpstr>CONSIDERATIONS FOR NEURODIVERSE EMPLOYEES</vt:lpstr>
      <vt:lpstr>SENSITIVITIES</vt:lpstr>
      <vt:lpstr>SENSITIVITIES</vt:lpstr>
      <vt:lpstr>SENSITIVITIES</vt:lpstr>
      <vt:lpstr>SENSITIVITIES</vt:lpstr>
      <vt:lpstr>SENSITIVITIES</vt:lpstr>
      <vt:lpstr>SENSITIVITIES</vt:lpstr>
      <vt:lpstr>SENSITIVITIES</vt:lpstr>
      <vt:lpstr>SENSITIVITIES</vt:lpstr>
      <vt:lpstr>PROPRIOCEPTION</vt:lpstr>
      <vt:lpstr>ACCOMODATIONS</vt:lpstr>
      <vt:lpstr>ACCOMODATIONS</vt:lpstr>
      <vt:lpstr>PROXIMITY</vt:lpstr>
      <vt:lpstr>PROXIMITY</vt:lpstr>
      <vt:lpstr>VERBAL AND NON-VERBAL  </vt:lpstr>
      <vt:lpstr>VERBAL AND NON-VERBAL  </vt:lpstr>
      <vt:lpstr>VERBAL AND NON-VERBAL  </vt:lpstr>
      <vt:lpstr>VERBAL AND NON-VERBAL  </vt:lpstr>
      <vt:lpstr>EXAMPLE CLEAR VISUALS AND DESCRIPTIONS</vt:lpstr>
      <vt:lpstr>UNIVERSAL DESIGN METHODS</vt:lpstr>
      <vt:lpstr>TIME BUFFERED SCHEDULES</vt:lpstr>
      <vt:lpstr>TIME BUFFERED SCHEDULES</vt:lpstr>
      <vt:lpstr>TIME BUFFERED SCHEDULES</vt:lpstr>
      <vt:lpstr>MEMORY CAPACITY</vt:lpstr>
      <vt:lpstr>MEMORY CAPACITY</vt:lpstr>
      <vt:lpstr>TRAINING LOCATION</vt:lpstr>
      <vt:lpstr>A RESOURCE TO APPLY TO YOUR TRAININGS</vt:lpstr>
      <vt:lpstr>SUMMARY</vt:lpstr>
      <vt:lpstr>SUMMARY</vt:lpstr>
      <vt:lpstr>Thank You – stay safe and healthy!</vt:lpstr>
      <vt:lpstr>RESOURCE CITATIONS</vt:lpstr>
      <vt:lpstr>RESOURCE CITATIONS</vt:lpstr>
      <vt:lpstr>Schedule a free training with us!</vt:lpstr>
      <vt:lpstr>INTOUCH SAFETY  Training Project in Partnership with MIOSHA CET Division</vt:lpstr>
      <vt:lpstr>Thanks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cp:lastPrinted>2023-09-30T16:32:26Z</cp:lastPrinted>
  <dcterms:created xsi:type="dcterms:W3CDTF">2019-11-13T17:36:20Z</dcterms:created>
  <dcterms:modified xsi:type="dcterms:W3CDTF">2026-05-18T17:10:52Z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0x010100CA09011D89A01344A6FC0E1BD768620C</vt:lpwstr>
  </property>
  <property fmtid="{D5CDD505-2E9C-101B-9397-08002B2CF9AE}" pid="3" name="MediaServiceImageTags">
    <vt:lpwstr/>
  </property>
</Properties>
</file>