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6"/>
  </p:notesMasterIdLst>
  <p:handoutMasterIdLst>
    <p:handoutMasterId r:id="rId87"/>
  </p:handoutMasterIdLst>
  <p:sldIdLst>
    <p:sldId id="265" r:id="rId5"/>
    <p:sldId id="256" r:id="rId6"/>
    <p:sldId id="294" r:id="rId7"/>
    <p:sldId id="377" r:id="rId8"/>
    <p:sldId id="336" r:id="rId9"/>
    <p:sldId id="390" r:id="rId10"/>
    <p:sldId id="383" r:id="rId11"/>
    <p:sldId id="384" r:id="rId12"/>
    <p:sldId id="334" r:id="rId13"/>
    <p:sldId id="385" r:id="rId14"/>
    <p:sldId id="409" r:id="rId15"/>
    <p:sldId id="310" r:id="rId16"/>
    <p:sldId id="410" r:id="rId17"/>
    <p:sldId id="340" r:id="rId18"/>
    <p:sldId id="358" r:id="rId19"/>
    <p:sldId id="327" r:id="rId20"/>
    <p:sldId id="341" r:id="rId21"/>
    <p:sldId id="343" r:id="rId22"/>
    <p:sldId id="361" r:id="rId23"/>
    <p:sldId id="378" r:id="rId24"/>
    <p:sldId id="356" r:id="rId25"/>
    <p:sldId id="391" r:id="rId26"/>
    <p:sldId id="359" r:id="rId27"/>
    <p:sldId id="392" r:id="rId28"/>
    <p:sldId id="344" r:id="rId29"/>
    <p:sldId id="360" r:id="rId30"/>
    <p:sldId id="380" r:id="rId31"/>
    <p:sldId id="381" r:id="rId32"/>
    <p:sldId id="345" r:id="rId33"/>
    <p:sldId id="346" r:id="rId34"/>
    <p:sldId id="417" r:id="rId35"/>
    <p:sldId id="420" r:id="rId36"/>
    <p:sldId id="421" r:id="rId37"/>
    <p:sldId id="362" r:id="rId38"/>
    <p:sldId id="347" r:id="rId39"/>
    <p:sldId id="328" r:id="rId40"/>
    <p:sldId id="339" r:id="rId41"/>
    <p:sldId id="369" r:id="rId42"/>
    <p:sldId id="363" r:id="rId43"/>
    <p:sldId id="396" r:id="rId44"/>
    <p:sldId id="400" r:id="rId45"/>
    <p:sldId id="401" r:id="rId46"/>
    <p:sldId id="415" r:id="rId47"/>
    <p:sldId id="416" r:id="rId48"/>
    <p:sldId id="338" r:id="rId49"/>
    <p:sldId id="370" r:id="rId50"/>
    <p:sldId id="372" r:id="rId51"/>
    <p:sldId id="393" r:id="rId52"/>
    <p:sldId id="395" r:id="rId53"/>
    <p:sldId id="371" r:id="rId54"/>
    <p:sldId id="407" r:id="rId55"/>
    <p:sldId id="405" r:id="rId56"/>
    <p:sldId id="367" r:id="rId57"/>
    <p:sldId id="411" r:id="rId58"/>
    <p:sldId id="389" r:id="rId59"/>
    <p:sldId id="413" r:id="rId60"/>
    <p:sldId id="414" r:id="rId61"/>
    <p:sldId id="412" r:id="rId62"/>
    <p:sldId id="388" r:id="rId63"/>
    <p:sldId id="399" r:id="rId64"/>
    <p:sldId id="406" r:id="rId65"/>
    <p:sldId id="364" r:id="rId66"/>
    <p:sldId id="398" r:id="rId67"/>
    <p:sldId id="397" r:id="rId68"/>
    <p:sldId id="386" r:id="rId69"/>
    <p:sldId id="365" r:id="rId70"/>
    <p:sldId id="366" r:id="rId71"/>
    <p:sldId id="342" r:id="rId72"/>
    <p:sldId id="387" r:id="rId73"/>
    <p:sldId id="348" r:id="rId74"/>
    <p:sldId id="349" r:id="rId75"/>
    <p:sldId id="350" r:id="rId76"/>
    <p:sldId id="373" r:id="rId77"/>
    <p:sldId id="382" r:id="rId78"/>
    <p:sldId id="404" r:id="rId79"/>
    <p:sldId id="264" r:id="rId80"/>
    <p:sldId id="376" r:id="rId81"/>
    <p:sldId id="319" r:id="rId82"/>
    <p:sldId id="379" r:id="rId83"/>
    <p:sldId id="337" r:id="rId84"/>
    <p:sldId id="408"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BE96A-8333-8146-733E-0F2300B29D16}" v="76" dt="2025-12-16T13:16:53.748"/>
    <p1510:client id="{4D78DECC-3483-1C77-85DA-93D2BA2EABFD}" v="7048" dt="2025-12-16T06:14:19.815"/>
    <p1510:client id="{E2CD4DDD-1BF8-4BC2-A0F6-0CFEF1DDB833}" v="26" dt="2025-12-16T17:43:55.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12/16/2025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12/16/2025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14</a:t>
            </a:fld>
            <a:endParaRPr lang="en-US"/>
          </a:p>
        </p:txBody>
      </p:sp>
    </p:spTree>
    <p:extLst>
      <p:ext uri="{BB962C8B-B14F-4D97-AF65-F5344CB8AC3E}">
        <p14:creationId xmlns:p14="http://schemas.microsoft.com/office/powerpoint/2010/main" val="353330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25</a:t>
            </a:fld>
            <a:endParaRPr lang="en-US"/>
          </a:p>
        </p:txBody>
      </p:sp>
    </p:spTree>
    <p:extLst>
      <p:ext uri="{BB962C8B-B14F-4D97-AF65-F5344CB8AC3E}">
        <p14:creationId xmlns:p14="http://schemas.microsoft.com/office/powerpoint/2010/main" val="306647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26</a:t>
            </a:fld>
            <a:endParaRPr lang="en-US"/>
          </a:p>
        </p:txBody>
      </p:sp>
    </p:spTree>
    <p:extLst>
      <p:ext uri="{BB962C8B-B14F-4D97-AF65-F5344CB8AC3E}">
        <p14:creationId xmlns:p14="http://schemas.microsoft.com/office/powerpoint/2010/main" val="84495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82CC-5B81-E389-A679-FE5E5C177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B0E16-2DAF-BCD8-5513-DFCEDC480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81A4F-E2C4-E8AA-FD14-E301B0C61F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BE2175-54DC-2886-AA51-995AC034D463}"/>
              </a:ext>
            </a:extLst>
          </p:cNvPr>
          <p:cNvSpPr>
            <a:spLocks noGrp="1"/>
          </p:cNvSpPr>
          <p:nvPr>
            <p:ph type="sldNum" sz="quarter" idx="5"/>
          </p:nvPr>
        </p:nvSpPr>
        <p:spPr/>
        <p:txBody>
          <a:bodyPr/>
          <a:lstStyle/>
          <a:p>
            <a:fld id="{70720866-B769-8A49-931D-9DF88A11E7C1}" type="slidenum">
              <a:rPr lang="en-US" smtClean="0"/>
              <a:t>27</a:t>
            </a:fld>
            <a:endParaRPr lang="en-US"/>
          </a:p>
        </p:txBody>
      </p:sp>
    </p:spTree>
    <p:extLst>
      <p:ext uri="{BB962C8B-B14F-4D97-AF65-F5344CB8AC3E}">
        <p14:creationId xmlns:p14="http://schemas.microsoft.com/office/powerpoint/2010/main" val="106782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0F92-0CAE-21D2-0D61-7405DFEB7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3118B-FCA1-2E74-7D99-BB87FF275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A0896-0E21-AC75-475B-A351171F0B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A307BF-2EF0-9EDB-7F9D-F175D960BF1A}"/>
              </a:ext>
            </a:extLst>
          </p:cNvPr>
          <p:cNvSpPr>
            <a:spLocks noGrp="1"/>
          </p:cNvSpPr>
          <p:nvPr>
            <p:ph type="sldNum" sz="quarter" idx="5"/>
          </p:nvPr>
        </p:nvSpPr>
        <p:spPr/>
        <p:txBody>
          <a:bodyPr/>
          <a:lstStyle/>
          <a:p>
            <a:fld id="{70720866-B769-8A49-931D-9DF88A11E7C1}" type="slidenum">
              <a:rPr lang="en-US" smtClean="0"/>
              <a:t>28</a:t>
            </a:fld>
            <a:endParaRPr lang="en-US"/>
          </a:p>
        </p:txBody>
      </p:sp>
    </p:spTree>
    <p:extLst>
      <p:ext uri="{BB962C8B-B14F-4D97-AF65-F5344CB8AC3E}">
        <p14:creationId xmlns:p14="http://schemas.microsoft.com/office/powerpoint/2010/main" val="3009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15</a:t>
            </a:fld>
            <a:endParaRPr lang="en-US"/>
          </a:p>
        </p:txBody>
      </p:sp>
    </p:spTree>
    <p:extLst>
      <p:ext uri="{BB962C8B-B14F-4D97-AF65-F5344CB8AC3E}">
        <p14:creationId xmlns:p14="http://schemas.microsoft.com/office/powerpoint/2010/main" val="341645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Germ, virus, bacteria – something that can make you sick; carried or transmitted in human blood; but transmission can only occur if contact occurs in certain ways</a:t>
            </a:r>
          </a:p>
        </p:txBody>
      </p:sp>
      <p:sp>
        <p:nvSpPr>
          <p:cNvPr id="4" name="Slide Number Placeholder 3"/>
          <p:cNvSpPr>
            <a:spLocks noGrp="1"/>
          </p:cNvSpPr>
          <p:nvPr>
            <p:ph type="sldNum" sz="quarter" idx="5"/>
          </p:nvPr>
        </p:nvSpPr>
        <p:spPr/>
        <p:txBody>
          <a:bodyPr/>
          <a:lstStyle/>
          <a:p>
            <a:fld id="{70720866-B769-8A49-931D-9DF88A11E7C1}" type="slidenum">
              <a:rPr lang="en-US" smtClean="0"/>
              <a:t>16</a:t>
            </a:fld>
            <a:endParaRPr lang="en-US"/>
          </a:p>
        </p:txBody>
      </p:sp>
    </p:spTree>
    <p:extLst>
      <p:ext uri="{BB962C8B-B14F-4D97-AF65-F5344CB8AC3E}">
        <p14:creationId xmlns:p14="http://schemas.microsoft.com/office/powerpoint/2010/main" val="312466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17</a:t>
            </a:fld>
            <a:endParaRPr lang="en-US"/>
          </a:p>
        </p:txBody>
      </p:sp>
    </p:spTree>
    <p:extLst>
      <p:ext uri="{BB962C8B-B14F-4D97-AF65-F5344CB8AC3E}">
        <p14:creationId xmlns:p14="http://schemas.microsoft.com/office/powerpoint/2010/main" val="156881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09E3-FA26-913E-43BB-950D31334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F255A-8B8C-0B15-45C7-43E7DA0D6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40C6A-7574-E323-5B83-18E493038F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83EAC0-8379-4885-54B5-6ED89FD08149}"/>
              </a:ext>
            </a:extLst>
          </p:cNvPr>
          <p:cNvSpPr>
            <a:spLocks noGrp="1"/>
          </p:cNvSpPr>
          <p:nvPr>
            <p:ph type="sldNum" sz="quarter" idx="5"/>
          </p:nvPr>
        </p:nvSpPr>
        <p:spPr/>
        <p:txBody>
          <a:bodyPr/>
          <a:lstStyle/>
          <a:p>
            <a:fld id="{70720866-B769-8A49-931D-9DF88A11E7C1}" type="slidenum">
              <a:rPr lang="en-US" smtClean="0"/>
              <a:t>20</a:t>
            </a:fld>
            <a:endParaRPr lang="en-US"/>
          </a:p>
        </p:txBody>
      </p:sp>
    </p:spTree>
    <p:extLst>
      <p:ext uri="{BB962C8B-B14F-4D97-AF65-F5344CB8AC3E}">
        <p14:creationId xmlns:p14="http://schemas.microsoft.com/office/powerpoint/2010/main" val="42904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21</a:t>
            </a:fld>
            <a:endParaRPr lang="en-US"/>
          </a:p>
        </p:txBody>
      </p:sp>
    </p:spTree>
    <p:extLst>
      <p:ext uri="{BB962C8B-B14F-4D97-AF65-F5344CB8AC3E}">
        <p14:creationId xmlns:p14="http://schemas.microsoft.com/office/powerpoint/2010/main" val="113075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419C-38DB-C06D-53F7-6A0CDD48B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256A8-29CB-9CD3-29EC-2D2BB17EF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546C1-70D3-F91E-01C3-007C3EBE6B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F72DB9-1B28-DE46-7927-9607793A8010}"/>
              </a:ext>
            </a:extLst>
          </p:cNvPr>
          <p:cNvSpPr>
            <a:spLocks noGrp="1"/>
          </p:cNvSpPr>
          <p:nvPr>
            <p:ph type="sldNum" sz="quarter" idx="5"/>
          </p:nvPr>
        </p:nvSpPr>
        <p:spPr/>
        <p:txBody>
          <a:bodyPr/>
          <a:lstStyle/>
          <a:p>
            <a:fld id="{70720866-B769-8A49-931D-9DF88A11E7C1}" type="slidenum">
              <a:rPr lang="en-US" smtClean="0"/>
              <a:t>22</a:t>
            </a:fld>
            <a:endParaRPr lang="en-US"/>
          </a:p>
        </p:txBody>
      </p:sp>
    </p:spTree>
    <p:extLst>
      <p:ext uri="{BB962C8B-B14F-4D97-AF65-F5344CB8AC3E}">
        <p14:creationId xmlns:p14="http://schemas.microsoft.com/office/powerpoint/2010/main" val="191723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23</a:t>
            </a:fld>
            <a:endParaRPr lang="en-US"/>
          </a:p>
        </p:txBody>
      </p:sp>
    </p:spTree>
    <p:extLst>
      <p:ext uri="{BB962C8B-B14F-4D97-AF65-F5344CB8AC3E}">
        <p14:creationId xmlns:p14="http://schemas.microsoft.com/office/powerpoint/2010/main" val="85579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F015-62FD-24DC-CEAE-AF86968CF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D92D0-FC12-C584-3B7C-5620A23A6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ED491-EDC8-CAF8-0060-E403539DCE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38DEA2-DA69-BFCF-F94D-7E20B79F4989}"/>
              </a:ext>
            </a:extLst>
          </p:cNvPr>
          <p:cNvSpPr>
            <a:spLocks noGrp="1"/>
          </p:cNvSpPr>
          <p:nvPr>
            <p:ph type="sldNum" sz="quarter" idx="5"/>
          </p:nvPr>
        </p:nvSpPr>
        <p:spPr/>
        <p:txBody>
          <a:bodyPr/>
          <a:lstStyle/>
          <a:p>
            <a:fld id="{70720866-B769-8A49-931D-9DF88A11E7C1}" type="slidenum">
              <a:rPr lang="en-US" smtClean="0"/>
              <a:t>24</a:t>
            </a:fld>
            <a:endParaRPr lang="en-US"/>
          </a:p>
        </p:txBody>
      </p:sp>
    </p:spTree>
    <p:extLst>
      <p:ext uri="{BB962C8B-B14F-4D97-AF65-F5344CB8AC3E}">
        <p14:creationId xmlns:p14="http://schemas.microsoft.com/office/powerpoint/2010/main" val="73150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CB3A488-1E80-E64E-9819-E4CD20B0B970}"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12/16/2025</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12/16/2025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CB3A488-1E80-E64E-9819-E4CD20B0B970}" type="datetimeFigureOut">
              <a:rPr lang="en-US" smtClean="0"/>
              <a:t>12/16/2025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CB3A488-1E80-E64E-9819-E4CD20B0B970}" type="datetimeFigureOut">
              <a:rPr lang="en-US" smtClean="0"/>
              <a:t>12/16/2025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CB3A488-1E80-E64E-9819-E4CD20B0B970}" type="datetimeFigureOut">
              <a:rPr lang="en-US" smtClean="0"/>
              <a:t>12/16/2025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12/16/2025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12/16/2025</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hyperlink" Target="https://www.cdc.gov/niosh/docs/2007-157/default.html" TargetMode="Externa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hyperlink" Target="https://www.cdc.gov/infection-control/media/pdfs/Sharps-Safety-Workbook-2008-P.pdf" TargetMode="External"/><Relationship Id="rId2" Type="http://schemas.openxmlformats.org/officeDocument/2006/relationships/hyperlink" Target="https://www.cnsnevada.com/what-is-the-memory-capacity-of-a-human-brain/" TargetMode="External"/><Relationship Id="rId1" Type="http://schemas.openxmlformats.org/officeDocument/2006/relationships/slideLayout" Target="../slideLayouts/slideLayout9.xml"/><Relationship Id="rId4" Type="http://schemas.openxmlformats.org/officeDocument/2006/relationships/hyperlink" Target="https://i.etsystatic.com/33167966/r/il/298c4a/4994626697/il_1588xN.4994626697_loxe.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hyperlink" Target="mailto:kkinde@incompassmi.or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7523101" y="4223361"/>
            <a:ext cx="4410303" cy="1200328"/>
          </a:xfrm>
          <a:prstGeom prst="rect">
            <a:avLst/>
          </a:prstGeom>
          <a:noFill/>
        </p:spPr>
        <p:txBody>
          <a:bodyPr wrap="square" lIns="91440" tIns="45720" rIns="91440" bIns="45720" rtlCol="0" anchor="t">
            <a:spAutoFit/>
          </a:bodyPr>
          <a:lstStyle/>
          <a:p>
            <a:r>
              <a:rPr lang="en-US" sz="2400" i="1">
                <a:solidFill>
                  <a:schemeClr val="tx2"/>
                </a:solidFill>
                <a:latin typeface="Avenir Next"/>
              </a:rPr>
              <a:t>SAFETY INCLUDED</a:t>
            </a:r>
            <a:endParaRPr lang="en-US" sz="2400" i="1">
              <a:solidFill>
                <a:schemeClr val="tx2"/>
              </a:solidFill>
              <a:latin typeface="Avenir Next" panose="020B0503020202020204" pitchFamily="34" charset="0"/>
            </a:endParaRPr>
          </a:p>
          <a:p>
            <a:r>
              <a:rPr lang="en-US" sz="2400" i="1">
                <a:solidFill>
                  <a:schemeClr val="tx2"/>
                </a:solidFill>
                <a:latin typeface="Avenir Next" panose="020B0503020202020204" pitchFamily="34" charset="0"/>
              </a:rPr>
              <a:t>Workplace Health and Safety</a:t>
            </a:r>
          </a:p>
          <a:p>
            <a:r>
              <a:rPr lang="en-US" sz="2400" i="1">
                <a:solidFill>
                  <a:schemeClr val="tx2"/>
                </a:solidFill>
                <a:latin typeface="Avenir Next"/>
              </a:rPr>
              <a:t>Series</a:t>
            </a:r>
          </a:p>
        </p:txBody>
      </p:sp>
    </p:spTree>
    <p:extLst>
      <p:ext uri="{BB962C8B-B14F-4D97-AF65-F5344CB8AC3E}">
        <p14:creationId xmlns:p14="http://schemas.microsoft.com/office/powerpoint/2010/main" val="21211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EC4-6EB9-0AD3-07DA-F0AD7906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7026-39C7-CFD0-7F7C-5378CB2AF1D0}"/>
              </a:ext>
            </a:extLst>
          </p:cNvPr>
          <p:cNvSpPr>
            <a:spLocks noGrp="1"/>
          </p:cNvSpPr>
          <p:nvPr>
            <p:ph type="title"/>
          </p:nvPr>
        </p:nvSpPr>
        <p:spPr/>
        <p:txBody>
          <a:bodyPr>
            <a:normAutofit/>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2C2B644C-6B2F-65A4-72F9-CDE8607ABC77}"/>
              </a:ext>
            </a:extLst>
          </p:cNvPr>
          <p:cNvSpPr>
            <a:spLocks noGrp="1"/>
          </p:cNvSpPr>
          <p:nvPr>
            <p:ph idx="1"/>
          </p:nvPr>
        </p:nvSpPr>
        <p:spPr>
          <a:xfrm>
            <a:off x="262466" y="2343563"/>
            <a:ext cx="11508002" cy="4115885"/>
          </a:xfrm>
        </p:spPr>
        <p:txBody>
          <a:bodyPr>
            <a:noAutofit/>
          </a:bodyPr>
          <a:lstStyle/>
          <a:p>
            <a:r>
              <a:rPr lang="en-US" sz="2800">
                <a:latin typeface="Avenir Next Medium"/>
              </a:rPr>
              <a:t>Clear, structured visuals and graphics to support comprehension</a:t>
            </a:r>
          </a:p>
          <a:p>
            <a:r>
              <a:rPr lang="en-US" sz="2800"/>
              <a:t>Minimized sensory distractions in both virtual and in-person settings</a:t>
            </a:r>
          </a:p>
          <a:p>
            <a:r>
              <a:rPr lang="en-US" sz="2800"/>
              <a:t>Options for verbal and non-verbal participation</a:t>
            </a:r>
          </a:p>
          <a:p>
            <a:r>
              <a:rPr lang="en-US" sz="2800"/>
              <a:t>Interactive components that promote engagement without overwhelming</a:t>
            </a:r>
          </a:p>
          <a:p>
            <a:r>
              <a:rPr lang="en-US" sz="2800"/>
              <a:t>Time-buffered schedules to allow for processing and reflection</a:t>
            </a:r>
          </a:p>
          <a:p>
            <a:pPr marL="502920" lvl="1" indent="0">
              <a:buNone/>
            </a:pPr>
            <a:endParaRPr lang="en-US" sz="3200"/>
          </a:p>
        </p:txBody>
      </p:sp>
    </p:spTree>
    <p:extLst>
      <p:ext uri="{BB962C8B-B14F-4D97-AF65-F5344CB8AC3E}">
        <p14:creationId xmlns:p14="http://schemas.microsoft.com/office/powerpoint/2010/main" val="28008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A69951-2FD5-63A2-16FC-6BE2218FDD84}"/>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600" b="0">
                <a:solidFill>
                  <a:schemeClr val="tx2"/>
                </a:solidFill>
                <a:latin typeface="+mj-lt"/>
              </a:rPr>
              <a:t>A SAFE WORKPLACE IS SOUND BUSINESS – </a:t>
            </a:r>
            <a:endParaRPr lang="en-US" sz="4600">
              <a:solidFill>
                <a:schemeClr val="tx2"/>
              </a:solidFill>
              <a:latin typeface="+mj-lt"/>
            </a:endParaRPr>
          </a:p>
          <a:p>
            <a:r>
              <a:rPr lang="en-US" sz="4600" b="0">
                <a:solidFill>
                  <a:schemeClr val="tx2"/>
                </a:solidFill>
                <a:latin typeface="+mj-lt"/>
              </a:rPr>
              <a:t>FOR EVERYBODY REGARDLESS OF NEUROTYPE</a:t>
            </a:r>
            <a:endParaRPr lang="en-US" sz="4600">
              <a:solidFill>
                <a:schemeClr val="tx2"/>
              </a:solidFill>
              <a:latin typeface="+mj-lt"/>
            </a:endParaRPr>
          </a:p>
        </p:txBody>
      </p:sp>
      <p:sp>
        <p:nvSpPr>
          <p:cNvPr id="3" name="Subtitle 2">
            <a:extLst>
              <a:ext uri="{FF2B5EF4-FFF2-40B4-BE49-F238E27FC236}">
                <a16:creationId xmlns:a16="http://schemas.microsoft.com/office/drawing/2014/main" id="{23E1EA45-04F1-B8EE-3A0A-725D045DF4A2}"/>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a:solidFill>
                <a:schemeClr val="accent1"/>
              </a:solidFill>
              <a:latin typeface="+mn-lt"/>
            </a:endParaRPr>
          </a:p>
        </p:txBody>
      </p:sp>
    </p:spTree>
    <p:extLst>
      <p:ext uri="{BB962C8B-B14F-4D97-AF65-F5344CB8AC3E}">
        <p14:creationId xmlns:p14="http://schemas.microsoft.com/office/powerpoint/2010/main" val="7832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fontScale="90000"/>
          </a:bodyPr>
          <a:lstStyle/>
          <a:p>
            <a:r>
              <a:rPr lang="en-US" b="0">
                <a:latin typeface="Avenir Next Demi Bold"/>
              </a:rPr>
              <a:t>Safety Included 2026</a:t>
            </a:r>
            <a:br>
              <a:rPr lang="en-US"/>
            </a:br>
            <a:r>
              <a:rPr lang="en-US">
                <a:latin typeface="Avenir Next Demi Bold"/>
              </a:rPr>
              <a:t>Bloodborne Pathogens – Training Objectives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2800">
                <a:effectLst/>
              </a:rPr>
              <a:t>The MIOSHA Standard</a:t>
            </a:r>
          </a:p>
          <a:p>
            <a:pPr lvl="1"/>
            <a:r>
              <a:rPr lang="en-US" sz="2600"/>
              <a:t>Employer responsibilities and requirements</a:t>
            </a:r>
            <a:endParaRPr lang="en-US" sz="2600">
              <a:effectLst/>
            </a:endParaRPr>
          </a:p>
          <a:p>
            <a:r>
              <a:rPr lang="en-US" sz="2800">
                <a:effectLst/>
              </a:rPr>
              <a:t>Definitions</a:t>
            </a:r>
          </a:p>
          <a:p>
            <a:r>
              <a:rPr lang="en-US" sz="2800"/>
              <a:t>The diseases these pathogens can cause</a:t>
            </a:r>
          </a:p>
          <a:p>
            <a:r>
              <a:rPr lang="en-US" sz="2800">
                <a:effectLst/>
              </a:rPr>
              <a:t>Risky situations</a:t>
            </a:r>
          </a:p>
          <a:p>
            <a:pPr lvl="1"/>
            <a:r>
              <a:rPr lang="en-US" sz="2400"/>
              <a:t>Job tasks and categories</a:t>
            </a:r>
          </a:p>
          <a:p>
            <a:r>
              <a:rPr lang="en-US" sz="2600">
                <a:effectLst/>
                <a:latin typeface="Avenir Next Medium"/>
              </a:rPr>
              <a:t>How to protect yourself</a:t>
            </a:r>
          </a:p>
        </p:txBody>
      </p:sp>
    </p:spTree>
    <p:extLst>
      <p:ext uri="{BB962C8B-B14F-4D97-AF65-F5344CB8AC3E}">
        <p14:creationId xmlns:p14="http://schemas.microsoft.com/office/powerpoint/2010/main" val="237169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7486-6CED-AA13-08E0-C743DE673F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23964-6343-758F-D750-13B30A2BD6ED}"/>
              </a:ext>
            </a:extLst>
          </p:cNvPr>
          <p:cNvSpPr>
            <a:spLocks noGrp="1"/>
          </p:cNvSpPr>
          <p:nvPr>
            <p:ph idx="1"/>
          </p:nvPr>
        </p:nvSpPr>
        <p:spPr>
          <a:xfrm>
            <a:off x="489776" y="2059083"/>
            <a:ext cx="10919903" cy="4115885"/>
          </a:xfrm>
        </p:spPr>
        <p:txBody>
          <a:bodyPr>
            <a:noAutofit/>
          </a:bodyPr>
          <a:lstStyle/>
          <a:p>
            <a:pPr marL="0" indent="0">
              <a:buNone/>
            </a:pPr>
            <a:endParaRPr lang="en-US" sz="2800">
              <a:effectLst/>
            </a:endParaRPr>
          </a:p>
          <a:p>
            <a:r>
              <a:rPr lang="en-US" sz="2600">
                <a:latin typeface="Avenir Next Medium"/>
              </a:rPr>
              <a:t>Employee Training Considerations for Employers</a:t>
            </a:r>
            <a:endParaRPr lang="en-US" sz="2600"/>
          </a:p>
          <a:p>
            <a:pPr lvl="1">
              <a:spcAft>
                <a:spcPts val="0"/>
              </a:spcAft>
              <a:buFont typeface="Courier New,monospace" pitchFamily="2" charset="2"/>
              <a:buChar char="o"/>
            </a:pPr>
            <a:r>
              <a:rPr lang="en-US" sz="2400">
                <a:solidFill>
                  <a:srgbClr val="595959"/>
                </a:solidFill>
                <a:latin typeface="Avenir Next"/>
              </a:rPr>
              <a:t>Building Trust </a:t>
            </a:r>
            <a:endParaRPr lang="en-US" sz="2400">
              <a:solidFill>
                <a:srgbClr val="000000"/>
              </a:solidFill>
              <a:latin typeface="Avenir Next"/>
            </a:endParaRPr>
          </a:p>
          <a:p>
            <a:pPr lvl="1">
              <a:spcAft>
                <a:spcPts val="0"/>
              </a:spcAft>
              <a:buFont typeface="Courier New,monospace" pitchFamily="2" charset="2"/>
              <a:buChar char="o"/>
            </a:pPr>
            <a:r>
              <a:rPr lang="en-US" sz="2400">
                <a:latin typeface="Avenir Next"/>
              </a:rPr>
              <a:t>Emergencies</a:t>
            </a:r>
          </a:p>
          <a:p>
            <a:pPr lvl="1">
              <a:spcAft>
                <a:spcPts val="0"/>
              </a:spcAft>
              <a:buFont typeface="Courier New,monospace" pitchFamily="2" charset="2"/>
              <a:buChar char="o"/>
            </a:pPr>
            <a:r>
              <a:rPr lang="en-US" sz="2400">
                <a:latin typeface="Avenir Next"/>
              </a:rPr>
              <a:t>Sensory Overload and Sensitivities</a:t>
            </a:r>
            <a:endParaRPr lang="en-US"/>
          </a:p>
          <a:p>
            <a:pPr lvl="1">
              <a:spcAft>
                <a:spcPts val="0"/>
              </a:spcAft>
              <a:buFont typeface="Courier New,monospace" pitchFamily="2" charset="2"/>
              <a:buChar char="o"/>
            </a:pPr>
            <a:r>
              <a:rPr lang="en-US" sz="2400">
                <a:latin typeface="Avenir Next"/>
              </a:rPr>
              <a:t>Verbal vs Non-Verbal</a:t>
            </a:r>
          </a:p>
          <a:p>
            <a:pPr lvl="1">
              <a:spcAft>
                <a:spcPts val="0"/>
              </a:spcAft>
              <a:buFont typeface="Courier New,monospace" pitchFamily="2" charset="2"/>
              <a:buChar char="o"/>
            </a:pPr>
            <a:r>
              <a:rPr lang="en-US" sz="2400">
                <a:latin typeface="Avenir Next"/>
              </a:rPr>
              <a:t>Clear Signs</a:t>
            </a:r>
          </a:p>
          <a:p>
            <a:pPr lvl="1">
              <a:spcAft>
                <a:spcPts val="0"/>
              </a:spcAft>
              <a:buFont typeface="Courier New,monospace" pitchFamily="2" charset="2"/>
              <a:buChar char="o"/>
            </a:pPr>
            <a:r>
              <a:rPr lang="en-US" sz="2400">
                <a:latin typeface="Avenir Next"/>
              </a:rPr>
              <a:t>Proprioception</a:t>
            </a:r>
          </a:p>
          <a:p>
            <a:pPr lvl="1">
              <a:spcAft>
                <a:spcPts val="0"/>
              </a:spcAft>
              <a:buFont typeface="Courier New,monospace" pitchFamily="2" charset="2"/>
              <a:buChar char="o"/>
            </a:pPr>
            <a:r>
              <a:rPr lang="en-US" sz="2400">
                <a:latin typeface="Avenir Next"/>
              </a:rPr>
              <a:t>Time Buffered Schedules and Memory Capacity</a:t>
            </a:r>
            <a:endParaRPr lang="en-US" sz="2400">
              <a:solidFill>
                <a:srgbClr val="000000"/>
              </a:solidFill>
              <a:latin typeface="Avenir Next"/>
            </a:endParaRPr>
          </a:p>
          <a:p>
            <a:pPr lvl="1">
              <a:spcAft>
                <a:spcPts val="0"/>
              </a:spcAft>
              <a:buFont typeface="Courier New,monospace" pitchFamily="2" charset="2"/>
              <a:buChar char="o"/>
            </a:pPr>
            <a:r>
              <a:rPr lang="en-US" sz="2400">
                <a:latin typeface="Avenir Next"/>
              </a:rPr>
              <a:t>Training Locations</a:t>
            </a:r>
            <a:endParaRPr lang="en-US"/>
          </a:p>
          <a:p>
            <a:r>
              <a:rPr lang="en-US" sz="2600">
                <a:latin typeface="Avenir Next Medium"/>
              </a:rPr>
              <a:t>Using </a:t>
            </a:r>
            <a:r>
              <a:rPr lang="en-US" sz="2600" err="1">
                <a:latin typeface="Avenir Next Medium"/>
              </a:rPr>
              <a:t>SafetyIncluded</a:t>
            </a:r>
            <a:r>
              <a:rPr lang="en-US" sz="2600">
                <a:latin typeface="Avenir Next Medium"/>
              </a:rPr>
              <a:t> Resources</a:t>
            </a:r>
            <a:endParaRPr lang="en-US" sz="2600"/>
          </a:p>
          <a:p>
            <a:pPr lvl="1">
              <a:spcAft>
                <a:spcPts val="0"/>
              </a:spcAft>
              <a:buFont typeface="Courier New" pitchFamily="2" charset="2"/>
              <a:buChar char="o"/>
            </a:pPr>
            <a:endParaRPr lang="en-US" sz="2400">
              <a:latin typeface="Avenir Next"/>
            </a:endParaRPr>
          </a:p>
        </p:txBody>
      </p:sp>
      <p:sp>
        <p:nvSpPr>
          <p:cNvPr id="2" name="Title 1">
            <a:extLst>
              <a:ext uri="{FF2B5EF4-FFF2-40B4-BE49-F238E27FC236}">
                <a16:creationId xmlns:a16="http://schemas.microsoft.com/office/drawing/2014/main" id="{25A5E1A5-CDB8-6B6E-BEDB-7A272645203D}"/>
              </a:ext>
            </a:extLst>
          </p:cNvPr>
          <p:cNvSpPr>
            <a:spLocks noGrp="1"/>
          </p:cNvSpPr>
          <p:nvPr>
            <p:ph type="title"/>
          </p:nvPr>
        </p:nvSpPr>
        <p:spPr/>
        <p:txBody>
          <a:bodyPr>
            <a:normAutofit fontScale="90000"/>
          </a:bodyPr>
          <a:lstStyle/>
          <a:p>
            <a:r>
              <a:rPr lang="en-US" b="0">
                <a:latin typeface="Avenir Next Demi Bold"/>
              </a:rPr>
              <a:t>Safety Included 2026</a:t>
            </a:r>
            <a:br>
              <a:rPr lang="en-US"/>
            </a:br>
            <a:r>
              <a:rPr lang="en-US">
                <a:latin typeface="Avenir Next Demi Bold"/>
              </a:rPr>
              <a:t>Bloodborne Pathogens – Training Objectives</a:t>
            </a:r>
          </a:p>
        </p:txBody>
      </p:sp>
    </p:spTree>
    <p:extLst>
      <p:ext uri="{BB962C8B-B14F-4D97-AF65-F5344CB8AC3E}">
        <p14:creationId xmlns:p14="http://schemas.microsoft.com/office/powerpoint/2010/main" val="18533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Part 554. Bloodborne Infectious Diseases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824855" cy="4115885"/>
          </a:xfrm>
        </p:spPr>
        <p:txBody>
          <a:bodyPr>
            <a:noAutofit/>
          </a:bodyPr>
          <a:lstStyle/>
          <a:p>
            <a:r>
              <a:rPr lang="en-US" sz="2800" u="sng">
                <a:effectLst/>
                <a:latin typeface="Avenir Next Medium"/>
              </a:rPr>
              <a:t>Exposure Determination:</a:t>
            </a:r>
          </a:p>
          <a:p>
            <a:r>
              <a:rPr lang="en-US" sz="2800">
                <a:effectLst/>
                <a:latin typeface="Avenir Next Medium"/>
              </a:rPr>
              <a:t>An employer shall evaluate routine and reasonably anticipated tasks and procedures to determine whether there is actual or reasonably anticipated employee exposure to blood or other potentially infectious material.</a:t>
            </a:r>
          </a:p>
          <a:p>
            <a:r>
              <a:rPr lang="en-US" sz="2800">
                <a:effectLst/>
              </a:rPr>
              <a:t>Maintain a list of those job c</a:t>
            </a:r>
            <a:r>
              <a:rPr lang="en-US" sz="2800"/>
              <a:t>ategories where there may be exposure</a:t>
            </a:r>
            <a:endParaRPr lang="en-US" sz="2600">
              <a:effectLst/>
            </a:endParaRPr>
          </a:p>
        </p:txBody>
      </p:sp>
    </p:spTree>
    <p:extLst>
      <p:ext uri="{BB962C8B-B14F-4D97-AF65-F5344CB8AC3E}">
        <p14:creationId xmlns:p14="http://schemas.microsoft.com/office/powerpoint/2010/main" val="282723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Part 554. Bloodborne Infectious Diseases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602665" cy="4115885"/>
          </a:xfrm>
        </p:spPr>
        <p:txBody>
          <a:bodyPr>
            <a:noAutofit/>
          </a:bodyPr>
          <a:lstStyle/>
          <a:p>
            <a:r>
              <a:rPr lang="en-US" sz="2800" u="sng">
                <a:effectLst/>
                <a:latin typeface="Avenir Next Medium"/>
              </a:rPr>
              <a:t>Training:</a:t>
            </a:r>
          </a:p>
          <a:p>
            <a:r>
              <a:rPr lang="en-US" sz="2800">
                <a:effectLst/>
              </a:rPr>
              <a:t>Required for all who face exposure as part of their job duties</a:t>
            </a:r>
          </a:p>
          <a:p>
            <a:r>
              <a:rPr lang="en-US" sz="2800"/>
              <a:t>At no cost, and during working hours</a:t>
            </a:r>
          </a:p>
          <a:p>
            <a:r>
              <a:rPr lang="en-US" sz="2800">
                <a:effectLst/>
              </a:rPr>
              <a:t>At the time of initial assignment, with annual refresher</a:t>
            </a:r>
          </a:p>
          <a:p>
            <a:r>
              <a:rPr lang="en-US" sz="2800"/>
              <a:t>At appropriate levels to promote employee understanding and safety</a:t>
            </a:r>
            <a:endParaRPr lang="en-US" sz="2600">
              <a:effectLst/>
            </a:endParaRPr>
          </a:p>
        </p:txBody>
      </p:sp>
    </p:spTree>
    <p:extLst>
      <p:ext uri="{BB962C8B-B14F-4D97-AF65-F5344CB8AC3E}">
        <p14:creationId xmlns:p14="http://schemas.microsoft.com/office/powerpoint/2010/main" val="161949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Definitions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249607"/>
            <a:ext cx="10919903" cy="4115885"/>
          </a:xfrm>
        </p:spPr>
        <p:txBody>
          <a:bodyPr>
            <a:noAutofit/>
          </a:bodyPr>
          <a:lstStyle/>
          <a:p>
            <a:r>
              <a:rPr lang="en-US" sz="2800" u="sng">
                <a:latin typeface="Avenir Next Medium"/>
              </a:rPr>
              <a:t>BLOODBORNE PATHOGENS</a:t>
            </a:r>
            <a:r>
              <a:rPr lang="en-US" sz="2800">
                <a:latin typeface="Avenir Next Medium"/>
              </a:rPr>
              <a:t>: pathogenic microorganisms present in human blood</a:t>
            </a:r>
          </a:p>
          <a:p>
            <a:pPr lvl="1"/>
            <a:r>
              <a:rPr lang="en-US" sz="2600"/>
              <a:t>Including Hepatitis B, HIV, and Hepatitis C</a:t>
            </a:r>
          </a:p>
          <a:p>
            <a:r>
              <a:rPr lang="en-US" sz="2800" u="sng">
                <a:latin typeface="Avenir Next Medium"/>
              </a:rPr>
              <a:t>CONTAMINATED</a:t>
            </a:r>
            <a:r>
              <a:rPr lang="en-US" sz="2800">
                <a:latin typeface="Avenir Next Medium"/>
              </a:rPr>
              <a:t>: presence (or reasonably anticipated presence) of blood or other potentially infectious materials</a:t>
            </a:r>
            <a:endParaRPr lang="en-US" sz="2600">
              <a:latin typeface="Avenir Next Medium"/>
            </a:endParaRPr>
          </a:p>
          <a:p>
            <a:pPr marL="502920" lvl="1" indent="0">
              <a:buNone/>
            </a:pPr>
            <a:endParaRPr lang="en-US" sz="2600"/>
          </a:p>
        </p:txBody>
      </p:sp>
    </p:spTree>
    <p:extLst>
      <p:ext uri="{BB962C8B-B14F-4D97-AF65-F5344CB8AC3E}">
        <p14:creationId xmlns:p14="http://schemas.microsoft.com/office/powerpoint/2010/main" val="250390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Other Potentially Infectious Materials (OPIM)</a:t>
            </a:r>
          </a:p>
        </p:txBody>
      </p:sp>
      <p:sp>
        <p:nvSpPr>
          <p:cNvPr id="4" name="Text Placeholder 3">
            <a:extLst>
              <a:ext uri="{FF2B5EF4-FFF2-40B4-BE49-F238E27FC236}">
                <a16:creationId xmlns:a16="http://schemas.microsoft.com/office/drawing/2014/main" id="{E8CC7486-4CB8-4F1E-64B4-DE999EA65688}"/>
              </a:ext>
            </a:extLst>
          </p:cNvPr>
          <p:cNvSpPr>
            <a:spLocks noGrp="1"/>
          </p:cNvSpPr>
          <p:nvPr>
            <p:ph type="body" idx="1"/>
          </p:nvPr>
        </p:nvSpPr>
        <p:spPr/>
        <p:txBody>
          <a:bodyPr>
            <a:normAutofit/>
          </a:bodyPr>
          <a:lstStyle/>
          <a:p>
            <a:r>
              <a:rPr lang="en-US" sz="2800">
                <a:latin typeface="Avenir Next Medium"/>
              </a:rPr>
              <a:t>Materials Included</a:t>
            </a:r>
          </a:p>
        </p:txBody>
      </p:sp>
      <p:sp>
        <p:nvSpPr>
          <p:cNvPr id="5" name="Content Placeholder 4">
            <a:extLst>
              <a:ext uri="{FF2B5EF4-FFF2-40B4-BE49-F238E27FC236}">
                <a16:creationId xmlns:a16="http://schemas.microsoft.com/office/drawing/2014/main" id="{207EEEDB-3226-E468-18CE-533CEBF1ECC2}"/>
              </a:ext>
            </a:extLst>
          </p:cNvPr>
          <p:cNvSpPr>
            <a:spLocks noGrp="1"/>
          </p:cNvSpPr>
          <p:nvPr>
            <p:ph sz="half" idx="2"/>
          </p:nvPr>
        </p:nvSpPr>
        <p:spPr/>
        <p:txBody>
          <a:bodyPr/>
          <a:lstStyle/>
          <a:p>
            <a:r>
              <a:rPr lang="en-US" sz="2400">
                <a:latin typeface="Avenir Next Medium"/>
              </a:rPr>
              <a:t>Semen</a:t>
            </a:r>
          </a:p>
          <a:p>
            <a:r>
              <a:rPr lang="en-US" sz="2400">
                <a:latin typeface="Avenir Next Medium"/>
              </a:rPr>
              <a:t>Vaginal secretions</a:t>
            </a:r>
          </a:p>
          <a:p>
            <a:r>
              <a:rPr lang="en-US" sz="2400">
                <a:latin typeface="Avenir Next Medium"/>
              </a:rPr>
              <a:t>Amniotic fluid</a:t>
            </a:r>
          </a:p>
          <a:p>
            <a:r>
              <a:rPr lang="en-US" sz="2400">
                <a:latin typeface="Avenir Next Medium"/>
              </a:rPr>
              <a:t>Synovial fluid</a:t>
            </a:r>
          </a:p>
          <a:p>
            <a:r>
              <a:rPr lang="en-US" sz="2400">
                <a:latin typeface="Avenir Next Medium"/>
              </a:rPr>
              <a:t>Saliva in dental procedures</a:t>
            </a:r>
          </a:p>
        </p:txBody>
      </p:sp>
      <p:sp>
        <p:nvSpPr>
          <p:cNvPr id="6" name="Text Placeholder 5">
            <a:extLst>
              <a:ext uri="{FF2B5EF4-FFF2-40B4-BE49-F238E27FC236}">
                <a16:creationId xmlns:a16="http://schemas.microsoft.com/office/drawing/2014/main" id="{5C09783C-1881-A802-CAED-AA1EA5138FFC}"/>
              </a:ext>
            </a:extLst>
          </p:cNvPr>
          <p:cNvSpPr>
            <a:spLocks noGrp="1"/>
          </p:cNvSpPr>
          <p:nvPr>
            <p:ph type="body" sz="quarter" idx="3"/>
          </p:nvPr>
        </p:nvSpPr>
        <p:spPr/>
        <p:txBody>
          <a:bodyPr>
            <a:normAutofit/>
          </a:bodyPr>
          <a:lstStyle/>
          <a:p>
            <a:r>
              <a:rPr lang="en-US" sz="2800">
                <a:latin typeface="Avenir Next Medium"/>
              </a:rPr>
              <a:t>*NOT included</a:t>
            </a:r>
          </a:p>
        </p:txBody>
      </p:sp>
      <p:sp>
        <p:nvSpPr>
          <p:cNvPr id="7" name="Content Placeholder 6">
            <a:extLst>
              <a:ext uri="{FF2B5EF4-FFF2-40B4-BE49-F238E27FC236}">
                <a16:creationId xmlns:a16="http://schemas.microsoft.com/office/drawing/2014/main" id="{B470D866-17A7-A789-48C0-43BB5D39D133}"/>
              </a:ext>
            </a:extLst>
          </p:cNvPr>
          <p:cNvSpPr>
            <a:spLocks noGrp="1"/>
          </p:cNvSpPr>
          <p:nvPr>
            <p:ph sz="quarter" idx="4"/>
          </p:nvPr>
        </p:nvSpPr>
        <p:spPr/>
        <p:txBody>
          <a:bodyPr/>
          <a:lstStyle/>
          <a:p>
            <a:r>
              <a:rPr lang="en-US" sz="2400">
                <a:latin typeface="Avenir Next Medium"/>
              </a:rPr>
              <a:t>Vomit</a:t>
            </a:r>
          </a:p>
          <a:p>
            <a:r>
              <a:rPr lang="en-US" sz="2400">
                <a:latin typeface="Avenir Next Medium"/>
              </a:rPr>
              <a:t>Urine</a:t>
            </a:r>
          </a:p>
          <a:p>
            <a:r>
              <a:rPr lang="en-US" sz="2400">
                <a:latin typeface="Avenir Next Medium"/>
              </a:rPr>
              <a:t>Feces</a:t>
            </a:r>
          </a:p>
          <a:p>
            <a:r>
              <a:rPr lang="en-US" sz="2400">
                <a:latin typeface="Avenir Next Medium"/>
              </a:rPr>
              <a:t>Sweat </a:t>
            </a:r>
          </a:p>
          <a:p>
            <a:r>
              <a:rPr lang="en-US" sz="2400">
                <a:latin typeface="Avenir Next Medium"/>
              </a:rPr>
              <a:t>Tears</a:t>
            </a:r>
          </a:p>
          <a:p>
            <a:r>
              <a:rPr lang="en-US" sz="2400">
                <a:latin typeface="Avenir Next Medium"/>
              </a:rPr>
              <a:t>Spit</a:t>
            </a:r>
          </a:p>
          <a:p>
            <a:r>
              <a:rPr lang="en-US" sz="2400">
                <a:latin typeface="Avenir Next Medium"/>
              </a:rPr>
              <a:t>* Unless visibly contaminated with blood or OPIM</a:t>
            </a:r>
          </a:p>
        </p:txBody>
      </p:sp>
    </p:spTree>
    <p:extLst>
      <p:ext uri="{BB962C8B-B14F-4D97-AF65-F5344CB8AC3E}">
        <p14:creationId xmlns:p14="http://schemas.microsoft.com/office/powerpoint/2010/main" val="162133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Potential Exposures – Risky Situations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i="0" u="sng" strike="noStrike">
                <a:solidFill>
                  <a:srgbClr val="293C49"/>
                </a:solidFill>
                <a:effectLst/>
                <a:latin typeface="Avenir Next Medium"/>
              </a:rPr>
              <a:t>Contact with non-intact skin</a:t>
            </a:r>
          </a:p>
          <a:p>
            <a:pPr lvl="1"/>
            <a:r>
              <a:rPr lang="en-US" sz="2600">
                <a:solidFill>
                  <a:srgbClr val="293C49"/>
                </a:solidFill>
                <a:latin typeface="Avenir Next Medium"/>
              </a:rPr>
              <a:t>Rendering first aid without protective equipment, provider has cut, sore, or scratch</a:t>
            </a:r>
            <a:endParaRPr lang="en-US" sz="2600" b="0" i="0" u="none" strike="noStrike">
              <a:solidFill>
                <a:srgbClr val="293C49"/>
              </a:solidFill>
              <a:effectLst/>
              <a:latin typeface="Avenir Next Medium"/>
            </a:endParaRPr>
          </a:p>
          <a:p>
            <a:r>
              <a:rPr lang="en-US" sz="2800" u="sng">
                <a:solidFill>
                  <a:srgbClr val="293C49"/>
                </a:solidFill>
                <a:latin typeface="Avenir Next Medium"/>
              </a:rPr>
              <a:t>Through mucous membranes –</a:t>
            </a:r>
            <a:r>
              <a:rPr lang="en-US" sz="2800">
                <a:solidFill>
                  <a:srgbClr val="293C49"/>
                </a:solidFill>
                <a:latin typeface="Avenir Next Medium"/>
              </a:rPr>
              <a:t> eyes, nose, mouth</a:t>
            </a:r>
          </a:p>
          <a:p>
            <a:pPr lvl="1"/>
            <a:r>
              <a:rPr lang="en-US" sz="2600">
                <a:solidFill>
                  <a:srgbClr val="293C49"/>
                </a:solidFill>
                <a:latin typeface="Avenir Next Medium"/>
              </a:rPr>
              <a:t>Blood splash, or accidental secondary contact with contaminated gloved hands and face</a:t>
            </a:r>
          </a:p>
          <a:p>
            <a:r>
              <a:rPr lang="en-US" sz="2800" b="0" i="0" u="sng" strike="noStrike">
                <a:solidFill>
                  <a:srgbClr val="293C49"/>
                </a:solidFill>
                <a:effectLst/>
                <a:latin typeface="Avenir Next Medium"/>
              </a:rPr>
              <a:t>Wound from contaminated sharp object</a:t>
            </a:r>
          </a:p>
          <a:p>
            <a:pPr lvl="1"/>
            <a:r>
              <a:rPr lang="en-US" sz="2400">
                <a:solidFill>
                  <a:srgbClr val="293C49"/>
                </a:solidFill>
                <a:latin typeface="Avenir Next Medium"/>
              </a:rPr>
              <a:t>Dirty needle, broken glass</a:t>
            </a:r>
            <a:endParaRPr lang="en-US" sz="2400">
              <a:latin typeface="Avenir Next Medium"/>
            </a:endParaRPr>
          </a:p>
        </p:txBody>
      </p:sp>
    </p:spTree>
    <p:extLst>
      <p:ext uri="{BB962C8B-B14F-4D97-AF65-F5344CB8AC3E}">
        <p14:creationId xmlns:p14="http://schemas.microsoft.com/office/powerpoint/2010/main" val="375344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Potential Exposures – Risky Situations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b="0" i="0" u="none" strike="noStrike">
                <a:solidFill>
                  <a:srgbClr val="293C49"/>
                </a:solidFill>
                <a:effectLst/>
                <a:latin typeface="Avenir Next" panose="020B0503020202020204" pitchFamily="34" charset="0"/>
              </a:rPr>
              <a:t>Appendix to MIOSHA Standard</a:t>
            </a:r>
          </a:p>
          <a:p>
            <a:r>
              <a:rPr lang="en-US" sz="2800">
                <a:solidFill>
                  <a:srgbClr val="293C49"/>
                </a:solidFill>
                <a:latin typeface="Avenir Next" panose="020B0503020202020204" pitchFamily="34" charset="0"/>
              </a:rPr>
              <a:t>Health Care Personnel (Doctors &amp; Nurses, Dentists &amp; Dental Care Workers)</a:t>
            </a:r>
          </a:p>
          <a:p>
            <a:r>
              <a:rPr lang="en-US" sz="2800">
                <a:solidFill>
                  <a:srgbClr val="293C49"/>
                </a:solidFill>
                <a:latin typeface="Avenir Next" panose="020B0503020202020204" pitchFamily="34" charset="0"/>
              </a:rPr>
              <a:t>Housekeepers, Janitors, Maintenance Workers</a:t>
            </a:r>
            <a:endParaRPr lang="en-US" sz="2400">
              <a:latin typeface="Avenir Next" panose="020B0503020202020204" pitchFamily="34" charset="0"/>
            </a:endParaRPr>
          </a:p>
        </p:txBody>
      </p:sp>
    </p:spTree>
    <p:extLst>
      <p:ext uri="{BB962C8B-B14F-4D97-AF65-F5344CB8AC3E}">
        <p14:creationId xmlns:p14="http://schemas.microsoft.com/office/powerpoint/2010/main" val="175857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1100015" y="1038145"/>
            <a:ext cx="7315200" cy="3255264"/>
          </a:xfrm>
        </p:spPr>
        <p:txBody>
          <a:bodyPr>
            <a:normAutofit/>
          </a:bodyPr>
          <a:lstStyle/>
          <a:p>
            <a:r>
              <a:rPr lang="en-US" sz="2900" b="0">
                <a:latin typeface="Avenir Next Demi Bold"/>
              </a:rPr>
              <a:t>Safety Included</a:t>
            </a:r>
            <a:br>
              <a:rPr lang="en-US" sz="2900" b="0">
                <a:latin typeface="Avenir Next Demi Bold"/>
              </a:rPr>
            </a:br>
            <a:r>
              <a:rPr lang="en-US" sz="4800">
                <a:latin typeface="Avenir Next Demi Bold"/>
              </a:rPr>
              <a:t>Bloodborne Pathogens</a:t>
            </a:r>
            <a:endParaRPr lang="en-US">
              <a:latin typeface="Avenir Next Demi Bold"/>
            </a:endParaRPr>
          </a:p>
        </p:txBody>
      </p:sp>
      <p:sp>
        <p:nvSpPr>
          <p:cNvPr id="3" name="Subtitle 2">
            <a:extLst>
              <a:ext uri="{FF2B5EF4-FFF2-40B4-BE49-F238E27FC236}">
                <a16:creationId xmlns:a16="http://schemas.microsoft.com/office/drawing/2014/main" id="{BDD766F0-A5F2-4348-ACEF-329784F34022}"/>
              </a:ext>
            </a:extLst>
          </p:cNvPr>
          <p:cNvSpPr>
            <a:spLocks noGrp="1"/>
          </p:cNvSpPr>
          <p:nvPr>
            <p:ph type="subTitle" idx="1"/>
          </p:nvPr>
        </p:nvSpPr>
        <p:spPr/>
        <p:txBody>
          <a:bodyPr>
            <a:normAutofit fontScale="92500" lnSpcReduction="20000"/>
          </a:bodyPr>
          <a:lstStyle/>
          <a:p>
            <a:r>
              <a:rPr lang="en-US">
                <a:latin typeface="Avenir Next Medium"/>
              </a:rPr>
              <a:t>Presenters: Todd Culver, President and CEO and Katie Kinde Education Coordinator,</a:t>
            </a:r>
          </a:p>
          <a:p>
            <a:r>
              <a:rPr lang="en-US"/>
              <a:t>Incompass Michigan </a:t>
            </a:r>
          </a:p>
        </p:txBody>
      </p:sp>
      <p:pic>
        <p:nvPicPr>
          <p:cNvPr id="4" name="Picture 3" descr="MIOSHA_logo_512323_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1" y="839651"/>
            <a:ext cx="2540000" cy="2349500"/>
          </a:xfrm>
          <a:prstGeom prst="rect">
            <a:avLst/>
          </a:prstGeom>
        </p:spPr>
      </p:pic>
    </p:spTree>
    <p:extLst>
      <p:ext uri="{BB962C8B-B14F-4D97-AF65-F5344CB8AC3E}">
        <p14:creationId xmlns:p14="http://schemas.microsoft.com/office/powerpoint/2010/main" val="182973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85EB5-9F07-D6EF-29E4-8FBECAD73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CB5C8-BFA8-7E80-B2D4-93015B813820}"/>
              </a:ext>
            </a:extLst>
          </p:cNvPr>
          <p:cNvSpPr>
            <a:spLocks noGrp="1"/>
          </p:cNvSpPr>
          <p:nvPr>
            <p:ph type="title"/>
          </p:nvPr>
        </p:nvSpPr>
        <p:spPr/>
        <p:txBody>
          <a:bodyPr>
            <a:normAutofit/>
          </a:bodyPr>
          <a:lstStyle/>
          <a:p>
            <a:r>
              <a:rPr lang="en-US"/>
              <a:t>Signs and Symptoms</a:t>
            </a:r>
          </a:p>
        </p:txBody>
      </p:sp>
      <p:sp>
        <p:nvSpPr>
          <p:cNvPr id="3" name="Content Placeholder 2">
            <a:extLst>
              <a:ext uri="{FF2B5EF4-FFF2-40B4-BE49-F238E27FC236}">
                <a16:creationId xmlns:a16="http://schemas.microsoft.com/office/drawing/2014/main" id="{40302A87-F101-47A0-D5F3-1F63224F240F}"/>
              </a:ext>
            </a:extLst>
          </p:cNvPr>
          <p:cNvSpPr>
            <a:spLocks noGrp="1"/>
          </p:cNvSpPr>
          <p:nvPr>
            <p:ph idx="1"/>
          </p:nvPr>
        </p:nvSpPr>
        <p:spPr>
          <a:xfrm>
            <a:off x="689549" y="1639967"/>
            <a:ext cx="10563546" cy="5479907"/>
          </a:xfrm>
        </p:spPr>
        <p:txBody>
          <a:bodyPr>
            <a:noAutofit/>
          </a:bodyPr>
          <a:lstStyle/>
          <a:p>
            <a:r>
              <a:rPr lang="en-US" sz="2800" u="sng">
                <a:solidFill>
                  <a:srgbClr val="595959"/>
                </a:solidFill>
                <a:latin typeface="Avenir Next Medium"/>
              </a:rPr>
              <a:t>Hepatitis B</a:t>
            </a:r>
            <a:r>
              <a:rPr lang="en-US" sz="2800">
                <a:solidFill>
                  <a:srgbClr val="595959"/>
                </a:solidFill>
                <a:latin typeface="Avenir Next Medium"/>
              </a:rPr>
              <a:t> - symptoms</a:t>
            </a:r>
            <a:r>
              <a:rPr lang="en-US" sz="2800">
                <a:latin typeface="Avenir Next Medium"/>
              </a:rPr>
              <a:t> of HBV are mild and flu-like.</a:t>
            </a:r>
            <a:r>
              <a:rPr lang="en-US" sz="2400">
                <a:latin typeface="Avenir Next Medium"/>
              </a:rPr>
              <a:t> </a:t>
            </a:r>
          </a:p>
          <a:p>
            <a:pPr lvl="1"/>
            <a:r>
              <a:rPr lang="en-US" sz="2800">
                <a:latin typeface="Avenir Next"/>
              </a:rPr>
              <a:t>Fatigue, stomach pain, loss of appetite, and nausea. </a:t>
            </a:r>
            <a:endParaRPr lang="en-US" sz="2800">
              <a:solidFill>
                <a:srgbClr val="000000"/>
              </a:solidFill>
              <a:latin typeface="Avenir Next"/>
            </a:endParaRPr>
          </a:p>
          <a:p>
            <a:pPr lvl="1"/>
            <a:r>
              <a:rPr lang="en-US" sz="2800">
                <a:latin typeface="Avenir Next"/>
              </a:rPr>
              <a:t>Further progression can lead to jaundice (yellowing of the eyes and skin), and a darkened urine can occur. However, individuals infected with HBV will often show no symptoms for some time.</a:t>
            </a:r>
            <a:endParaRPr lang="en-US" sz="2800">
              <a:solidFill>
                <a:srgbClr val="000000"/>
              </a:solidFill>
              <a:latin typeface="Avenir Next"/>
            </a:endParaRPr>
          </a:p>
          <a:p>
            <a:pPr marL="0" indent="0">
              <a:buNone/>
            </a:pPr>
            <a:endParaRPr lang="en-US" sz="2400">
              <a:latin typeface="Avenir Next Medium"/>
            </a:endParaRPr>
          </a:p>
          <a:p>
            <a:pPr marL="502920" lvl="1" indent="0">
              <a:buNone/>
            </a:pPr>
            <a:endParaRPr lang="en-US" sz="2200"/>
          </a:p>
        </p:txBody>
      </p:sp>
    </p:spTree>
    <p:extLst>
      <p:ext uri="{BB962C8B-B14F-4D97-AF65-F5344CB8AC3E}">
        <p14:creationId xmlns:p14="http://schemas.microsoft.com/office/powerpoint/2010/main" val="345401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Signs and Symptoms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89549" y="1639967"/>
            <a:ext cx="10563546" cy="5479907"/>
          </a:xfrm>
        </p:spPr>
        <p:txBody>
          <a:bodyPr>
            <a:noAutofit/>
          </a:bodyPr>
          <a:lstStyle/>
          <a:p>
            <a:pPr marL="0" indent="0">
              <a:buNone/>
            </a:pPr>
            <a:endParaRPr lang="en-US" sz="2800">
              <a:solidFill>
                <a:srgbClr val="595959"/>
              </a:solidFill>
              <a:latin typeface="Avenir Next" panose="020B0503020202020204" pitchFamily="34" charset="0"/>
            </a:endParaRPr>
          </a:p>
          <a:p>
            <a:r>
              <a:rPr lang="en-US" sz="2800" u="sng">
                <a:solidFill>
                  <a:srgbClr val="595959"/>
                </a:solidFill>
                <a:latin typeface="Avenir Next Medium"/>
              </a:rPr>
              <a:t>Hepatitis C </a:t>
            </a:r>
            <a:r>
              <a:rPr lang="en-US" sz="2800">
                <a:solidFill>
                  <a:srgbClr val="595959"/>
                </a:solidFill>
                <a:latin typeface="Avenir Next Medium"/>
              </a:rPr>
              <a:t>- HCV can be </a:t>
            </a:r>
            <a:r>
              <a:rPr lang="en-US" sz="2800">
                <a:latin typeface="Avenir Next Medium"/>
              </a:rPr>
              <a:t>symptomatic or result in mild illness.</a:t>
            </a:r>
          </a:p>
          <a:p>
            <a:pPr lvl="1"/>
            <a:r>
              <a:rPr lang="en-US" sz="2800">
                <a:latin typeface="Avenir Next"/>
              </a:rPr>
              <a:t>If symptoms do occur, one out of five may experience jaundice, dark urine, or flu-like symptoms. </a:t>
            </a:r>
          </a:p>
          <a:p>
            <a:pPr lvl="1"/>
            <a:r>
              <a:rPr lang="en-US" sz="2800">
                <a:latin typeface="Avenir Next"/>
              </a:rPr>
              <a:t>After acute infection, up to 1/4 of persons appear to resolve their infection without treatment. </a:t>
            </a:r>
          </a:p>
          <a:p>
            <a:pPr marL="502920" lvl="1" indent="0">
              <a:buNone/>
            </a:pPr>
            <a:endParaRPr lang="en-US" sz="2200"/>
          </a:p>
        </p:txBody>
      </p:sp>
    </p:spTree>
    <p:extLst>
      <p:ext uri="{BB962C8B-B14F-4D97-AF65-F5344CB8AC3E}">
        <p14:creationId xmlns:p14="http://schemas.microsoft.com/office/powerpoint/2010/main" val="417699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7A8B-4E3B-5045-5852-6139DCE86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89BDA-6BE6-556B-C08F-7FD52153952D}"/>
              </a:ext>
            </a:extLst>
          </p:cNvPr>
          <p:cNvSpPr>
            <a:spLocks noGrp="1"/>
          </p:cNvSpPr>
          <p:nvPr>
            <p:ph type="title"/>
          </p:nvPr>
        </p:nvSpPr>
        <p:spPr/>
        <p:txBody>
          <a:bodyPr>
            <a:normAutofit/>
          </a:bodyPr>
          <a:lstStyle/>
          <a:p>
            <a:r>
              <a:rPr lang="en-US"/>
              <a:t>Signs and Symptoms</a:t>
            </a:r>
          </a:p>
        </p:txBody>
      </p:sp>
      <p:sp>
        <p:nvSpPr>
          <p:cNvPr id="3" name="Content Placeholder 2">
            <a:extLst>
              <a:ext uri="{FF2B5EF4-FFF2-40B4-BE49-F238E27FC236}">
                <a16:creationId xmlns:a16="http://schemas.microsoft.com/office/drawing/2014/main" id="{27A82F32-3192-11A3-11B8-03E07424FB0B}"/>
              </a:ext>
            </a:extLst>
          </p:cNvPr>
          <p:cNvSpPr>
            <a:spLocks noGrp="1"/>
          </p:cNvSpPr>
          <p:nvPr>
            <p:ph idx="1"/>
          </p:nvPr>
        </p:nvSpPr>
        <p:spPr>
          <a:xfrm>
            <a:off x="689549" y="1639967"/>
            <a:ext cx="10563546" cy="5479907"/>
          </a:xfrm>
        </p:spPr>
        <p:txBody>
          <a:bodyPr>
            <a:noAutofit/>
          </a:bodyPr>
          <a:lstStyle/>
          <a:p>
            <a:pPr marL="0" indent="0">
              <a:buNone/>
            </a:pPr>
            <a:endParaRPr lang="en-US" sz="2800">
              <a:solidFill>
                <a:srgbClr val="595959"/>
              </a:solidFill>
              <a:latin typeface="Avenir Next" panose="020B0503020202020204" pitchFamily="34" charset="0"/>
            </a:endParaRPr>
          </a:p>
          <a:p>
            <a:r>
              <a:rPr lang="en-US" sz="2800" u="sng">
                <a:solidFill>
                  <a:srgbClr val="595959"/>
                </a:solidFill>
                <a:latin typeface="Avenir Next Medium"/>
              </a:rPr>
              <a:t>Hepatitis C </a:t>
            </a:r>
            <a:r>
              <a:rPr lang="en-US" sz="2800">
                <a:solidFill>
                  <a:srgbClr val="595959"/>
                </a:solidFill>
                <a:latin typeface="Avenir Next Medium"/>
              </a:rPr>
              <a:t>- </a:t>
            </a:r>
            <a:endParaRPr lang="en-US" sz="2800">
              <a:latin typeface="Avenir Next Medium"/>
            </a:endParaRPr>
          </a:p>
          <a:p>
            <a:r>
              <a:rPr lang="en-US" sz="2800">
                <a:latin typeface="Avenir Next"/>
              </a:rPr>
              <a:t>Regardless of how the HCV infection is resolved, it does not provide immunity to reinfection. Chronic HCV infection develops in the remaining 75%-85% of persons infected, with chronic liver disease developing in 70% of cases. </a:t>
            </a:r>
            <a:endParaRPr lang="en-US"/>
          </a:p>
          <a:p>
            <a:pPr lvl="1"/>
            <a:r>
              <a:rPr lang="en-US" sz="2800">
                <a:latin typeface="Avenir Next"/>
              </a:rPr>
              <a:t>Extreme fatigue is a very common symptom in persons with chronic hepatitis C.</a:t>
            </a:r>
          </a:p>
          <a:p>
            <a:pPr marL="502920" lvl="1" indent="0">
              <a:buNone/>
            </a:pPr>
            <a:endParaRPr lang="en-US" sz="2200"/>
          </a:p>
        </p:txBody>
      </p:sp>
    </p:spTree>
    <p:extLst>
      <p:ext uri="{BB962C8B-B14F-4D97-AF65-F5344CB8AC3E}">
        <p14:creationId xmlns:p14="http://schemas.microsoft.com/office/powerpoint/2010/main" val="263013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Signs and Symptoms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52142" y="1913432"/>
            <a:ext cx="10563546" cy="5479907"/>
          </a:xfrm>
        </p:spPr>
        <p:txBody>
          <a:bodyPr>
            <a:noAutofit/>
          </a:bodyPr>
          <a:lstStyle/>
          <a:p>
            <a:r>
              <a:rPr lang="en-US" sz="2800" u="sng">
                <a:solidFill>
                  <a:srgbClr val="595959"/>
                </a:solidFill>
                <a:latin typeface="Avenir Next Medium"/>
              </a:rPr>
              <a:t>Human Immunodeficiency Virus</a:t>
            </a:r>
            <a:r>
              <a:rPr lang="en-US" sz="2800">
                <a:solidFill>
                  <a:srgbClr val="595959"/>
                </a:solidFill>
                <a:latin typeface="Avenir Next Medium"/>
              </a:rPr>
              <a:t> – </a:t>
            </a:r>
            <a:r>
              <a:rPr lang="en-US" sz="2800">
                <a:latin typeface="Avenir Next Medium"/>
              </a:rPr>
              <a:t>Can be asymptomatic or mild illness.</a:t>
            </a:r>
          </a:p>
          <a:p>
            <a:pPr lvl="1"/>
            <a:r>
              <a:rPr lang="en-US" sz="2800">
                <a:latin typeface="Avenir Next"/>
              </a:rPr>
              <a:t>People may not have any symptoms when first infected. </a:t>
            </a:r>
          </a:p>
          <a:p>
            <a:pPr lvl="1"/>
            <a:r>
              <a:rPr lang="en-US" sz="2800">
                <a:latin typeface="Avenir Next"/>
              </a:rPr>
              <a:t>Within a month or two after exposure to the virus, flu-like symptoms may include: fever, headache, fatigue, enlarged lymph nodes.</a:t>
            </a:r>
          </a:p>
          <a:p>
            <a:pPr marL="502920" lvl="1" indent="0">
              <a:buNone/>
            </a:pPr>
            <a:br>
              <a:rPr lang="en-US" sz="2000"/>
            </a:br>
            <a:endParaRPr lang="en-US" sz="2000"/>
          </a:p>
          <a:p>
            <a:pPr marL="502920" lvl="1" indent="0">
              <a:buNone/>
            </a:pPr>
            <a:endParaRPr lang="en-US" sz="2200"/>
          </a:p>
        </p:txBody>
      </p:sp>
    </p:spTree>
    <p:extLst>
      <p:ext uri="{BB962C8B-B14F-4D97-AF65-F5344CB8AC3E}">
        <p14:creationId xmlns:p14="http://schemas.microsoft.com/office/powerpoint/2010/main" val="217071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93F3-FE31-D51F-2C97-F5167877A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7F3B7-2202-331F-E2A4-8E299EA003F9}"/>
              </a:ext>
            </a:extLst>
          </p:cNvPr>
          <p:cNvSpPr>
            <a:spLocks noGrp="1"/>
          </p:cNvSpPr>
          <p:nvPr>
            <p:ph type="title"/>
          </p:nvPr>
        </p:nvSpPr>
        <p:spPr/>
        <p:txBody>
          <a:bodyPr>
            <a:normAutofit/>
          </a:bodyPr>
          <a:lstStyle/>
          <a:p>
            <a:r>
              <a:rPr lang="en-US"/>
              <a:t>Signs and Symptoms</a:t>
            </a:r>
          </a:p>
        </p:txBody>
      </p:sp>
      <p:sp>
        <p:nvSpPr>
          <p:cNvPr id="3" name="Content Placeholder 2">
            <a:extLst>
              <a:ext uri="{FF2B5EF4-FFF2-40B4-BE49-F238E27FC236}">
                <a16:creationId xmlns:a16="http://schemas.microsoft.com/office/drawing/2014/main" id="{B8E8AAD1-B3F7-CD4D-BD81-3DAAEE9A732A}"/>
              </a:ext>
            </a:extLst>
          </p:cNvPr>
          <p:cNvSpPr>
            <a:spLocks noGrp="1"/>
          </p:cNvSpPr>
          <p:nvPr>
            <p:ph idx="1"/>
          </p:nvPr>
        </p:nvSpPr>
        <p:spPr>
          <a:xfrm>
            <a:off x="652142" y="1913432"/>
            <a:ext cx="10563546" cy="5479907"/>
          </a:xfrm>
        </p:spPr>
        <p:txBody>
          <a:bodyPr>
            <a:noAutofit/>
          </a:bodyPr>
          <a:lstStyle/>
          <a:p>
            <a:r>
              <a:rPr lang="en-US" sz="2800" u="sng">
                <a:solidFill>
                  <a:srgbClr val="595959"/>
                </a:solidFill>
                <a:latin typeface="Avenir Next Medium"/>
              </a:rPr>
              <a:t>Human Immunodeficiency Virus</a:t>
            </a:r>
            <a:r>
              <a:rPr lang="en-US" sz="2800">
                <a:solidFill>
                  <a:srgbClr val="595959"/>
                </a:solidFill>
                <a:latin typeface="Avenir Next Medium"/>
              </a:rPr>
              <a:t> – </a:t>
            </a:r>
            <a:r>
              <a:rPr lang="en-US" sz="2800">
                <a:latin typeface="Avenir Next"/>
              </a:rPr>
              <a:t>Other symptoms often experienced months to years before the onset of AIDS include:</a:t>
            </a:r>
            <a:endParaRPr lang="en-US"/>
          </a:p>
          <a:p>
            <a:pPr lvl="2"/>
            <a:r>
              <a:rPr lang="en-US" sz="2800">
                <a:latin typeface="Avenir Next"/>
              </a:rPr>
              <a:t>Lack of energy</a:t>
            </a:r>
          </a:p>
          <a:p>
            <a:pPr lvl="2"/>
            <a:r>
              <a:rPr lang="en-US" sz="2800">
                <a:latin typeface="Avenir Next"/>
              </a:rPr>
              <a:t>Weight loss</a:t>
            </a:r>
          </a:p>
          <a:p>
            <a:pPr lvl="2"/>
            <a:r>
              <a:rPr lang="en-US" sz="2800">
                <a:latin typeface="Avenir Next"/>
              </a:rPr>
              <a:t>Frequent fevers and sweats</a:t>
            </a:r>
          </a:p>
          <a:p>
            <a:pPr lvl="2"/>
            <a:r>
              <a:rPr lang="en-US" sz="2800">
                <a:latin typeface="Avenir Next"/>
              </a:rPr>
              <a:t>Persistent skin rashes or flaky skin</a:t>
            </a:r>
          </a:p>
          <a:p>
            <a:pPr marL="502920" lvl="1" indent="0">
              <a:buNone/>
            </a:pPr>
            <a:br>
              <a:rPr lang="en-US" sz="2000"/>
            </a:br>
            <a:endParaRPr lang="en-US" sz="2000"/>
          </a:p>
          <a:p>
            <a:pPr marL="502920" lvl="1" indent="0">
              <a:buNone/>
            </a:pPr>
            <a:endParaRPr lang="en-US" sz="2200"/>
          </a:p>
        </p:txBody>
      </p:sp>
    </p:spTree>
    <p:extLst>
      <p:ext uri="{BB962C8B-B14F-4D97-AF65-F5344CB8AC3E}">
        <p14:creationId xmlns:p14="http://schemas.microsoft.com/office/powerpoint/2010/main" val="286334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Hepatitis B Vaccine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51340"/>
            <a:ext cx="10919903" cy="4115885"/>
          </a:xfrm>
        </p:spPr>
        <p:txBody>
          <a:bodyPr>
            <a:noAutofit/>
          </a:bodyPr>
          <a:lstStyle/>
          <a:p>
            <a:r>
              <a:rPr lang="en-US" sz="2800" dirty="0">
                <a:latin typeface="Avenir Next Medium"/>
              </a:rPr>
              <a:t>The number of new infections has declined dramatically in recent years, primarily due to routine vaccination</a:t>
            </a:r>
          </a:p>
          <a:p>
            <a:r>
              <a:rPr lang="en-US" sz="2800" dirty="0">
                <a:latin typeface="Avenir Next Medium"/>
              </a:rPr>
              <a:t>3 shots, administered over 6 months</a:t>
            </a:r>
          </a:p>
          <a:p>
            <a:pPr lvl="1">
              <a:spcAft>
                <a:spcPts val="0"/>
              </a:spcAft>
              <a:buFont typeface="Courier New" pitchFamily="2" charset="2"/>
              <a:buChar char="o"/>
            </a:pPr>
            <a:r>
              <a:rPr lang="en-US" sz="2600" dirty="0">
                <a:latin typeface="Avenir Next Medium"/>
              </a:rPr>
              <a:t>2 shot option for different brand, about one month apart</a:t>
            </a:r>
          </a:p>
          <a:p>
            <a:r>
              <a:rPr lang="en-US" sz="2800" dirty="0">
                <a:latin typeface="Avenir Next Medium"/>
              </a:rPr>
              <a:t>Centers for Disease Control and Prevention (CDC) recommends vaccination for everyone under 18 years old, and any adult who is at risk</a:t>
            </a:r>
          </a:p>
          <a:p>
            <a:r>
              <a:rPr lang="en-US" sz="2800" dirty="0">
                <a:latin typeface="Avenir Next Medium"/>
              </a:rPr>
              <a:t>A federal advisory panel recently voted to change longstanding universal Hep B vaccination guidelines, but the official CDC guidelines have not changed</a:t>
            </a:r>
          </a:p>
        </p:txBody>
      </p:sp>
    </p:spTree>
    <p:extLst>
      <p:ext uri="{BB962C8B-B14F-4D97-AF65-F5344CB8AC3E}">
        <p14:creationId xmlns:p14="http://schemas.microsoft.com/office/powerpoint/2010/main" val="143669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Hepatitis B Vaccine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742115"/>
            <a:ext cx="10919903" cy="4115885"/>
          </a:xfrm>
        </p:spPr>
        <p:txBody>
          <a:bodyPr>
            <a:noAutofit/>
          </a:bodyPr>
          <a:lstStyle/>
          <a:p>
            <a:r>
              <a:rPr lang="en-US" sz="2800"/>
              <a:t>MIOSHA Requirement</a:t>
            </a:r>
          </a:p>
          <a:p>
            <a:r>
              <a:rPr lang="en-US" sz="2800"/>
              <a:t>Within 10 working days of the time of initial assignment… an employer shall make the hepatitis B vaccination available to each employee at risk of exposure</a:t>
            </a:r>
          </a:p>
          <a:p>
            <a:endParaRPr lang="en-US" sz="2800">
              <a:latin typeface="Avenir Next Medium"/>
            </a:endParaRPr>
          </a:p>
          <a:p>
            <a:pPr lvl="1"/>
            <a:endParaRPr lang="en-US" sz="2600"/>
          </a:p>
          <a:p>
            <a:pPr marL="502920" lvl="1" indent="0">
              <a:buNone/>
            </a:pPr>
            <a:endParaRPr lang="en-US" sz="2400"/>
          </a:p>
          <a:p>
            <a:endParaRPr lang="en-US" sz="2800"/>
          </a:p>
        </p:txBody>
      </p:sp>
    </p:spTree>
    <p:extLst>
      <p:ext uri="{BB962C8B-B14F-4D97-AF65-F5344CB8AC3E}">
        <p14:creationId xmlns:p14="http://schemas.microsoft.com/office/powerpoint/2010/main" val="203567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B2C3-2EA1-563F-A46C-6F9BF7C0E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B18DF-8D4B-3557-886D-7C5319870CF4}"/>
              </a:ext>
            </a:extLst>
          </p:cNvPr>
          <p:cNvSpPr>
            <a:spLocks noGrp="1"/>
          </p:cNvSpPr>
          <p:nvPr>
            <p:ph type="title"/>
          </p:nvPr>
        </p:nvSpPr>
        <p:spPr/>
        <p:txBody>
          <a:bodyPr>
            <a:normAutofit/>
          </a:bodyPr>
          <a:lstStyle/>
          <a:p>
            <a:r>
              <a:rPr lang="en-US"/>
              <a:t>Hepatitis B Vaccine</a:t>
            </a:r>
          </a:p>
        </p:txBody>
      </p:sp>
      <p:sp>
        <p:nvSpPr>
          <p:cNvPr id="3" name="Content Placeholder 2">
            <a:extLst>
              <a:ext uri="{FF2B5EF4-FFF2-40B4-BE49-F238E27FC236}">
                <a16:creationId xmlns:a16="http://schemas.microsoft.com/office/drawing/2014/main" id="{6DBBBE24-1EB3-53F5-1F71-6A4A62C9505D}"/>
              </a:ext>
            </a:extLst>
          </p:cNvPr>
          <p:cNvSpPr>
            <a:spLocks noGrp="1"/>
          </p:cNvSpPr>
          <p:nvPr>
            <p:ph idx="1"/>
          </p:nvPr>
        </p:nvSpPr>
        <p:spPr>
          <a:xfrm>
            <a:off x="511370" y="2742115"/>
            <a:ext cx="10919903" cy="4115885"/>
          </a:xfrm>
        </p:spPr>
        <p:txBody>
          <a:bodyPr>
            <a:noAutofit/>
          </a:bodyPr>
          <a:lstStyle/>
          <a:p>
            <a:pPr marL="0" indent="0">
              <a:buNone/>
            </a:pPr>
            <a:endParaRPr lang="en-US" sz="2800"/>
          </a:p>
          <a:p>
            <a:r>
              <a:rPr lang="en-US" sz="2800"/>
              <a:t>If an employee initially declines, but later decides to accept, the employer shall provide the vaccine at that time</a:t>
            </a:r>
          </a:p>
          <a:p>
            <a:pPr marL="0" indent="0">
              <a:buNone/>
            </a:pPr>
            <a:endParaRPr lang="en-US" sz="2800">
              <a:latin typeface="Avenir Next Medium"/>
            </a:endParaRPr>
          </a:p>
          <a:p>
            <a:pPr lvl="1"/>
            <a:endParaRPr lang="en-US" sz="2600"/>
          </a:p>
          <a:p>
            <a:pPr marL="502920" lvl="1" indent="0">
              <a:buNone/>
            </a:pPr>
            <a:endParaRPr lang="en-US" sz="2400"/>
          </a:p>
          <a:p>
            <a:endParaRPr lang="en-US" sz="2800"/>
          </a:p>
        </p:txBody>
      </p:sp>
    </p:spTree>
    <p:extLst>
      <p:ext uri="{BB962C8B-B14F-4D97-AF65-F5344CB8AC3E}">
        <p14:creationId xmlns:p14="http://schemas.microsoft.com/office/powerpoint/2010/main" val="198768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80FAE-6B28-1EB8-93B5-37F738443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3B1BA-69F3-C7F4-24A6-8B08979447BC}"/>
              </a:ext>
            </a:extLst>
          </p:cNvPr>
          <p:cNvSpPr>
            <a:spLocks noGrp="1"/>
          </p:cNvSpPr>
          <p:nvPr>
            <p:ph type="title"/>
          </p:nvPr>
        </p:nvSpPr>
        <p:spPr/>
        <p:txBody>
          <a:bodyPr>
            <a:normAutofit/>
          </a:bodyPr>
          <a:lstStyle/>
          <a:p>
            <a:r>
              <a:rPr lang="en-US"/>
              <a:t>Hepatitis B Vaccine</a:t>
            </a:r>
          </a:p>
        </p:txBody>
      </p:sp>
      <p:sp>
        <p:nvSpPr>
          <p:cNvPr id="3" name="Content Placeholder 2">
            <a:extLst>
              <a:ext uri="{FF2B5EF4-FFF2-40B4-BE49-F238E27FC236}">
                <a16:creationId xmlns:a16="http://schemas.microsoft.com/office/drawing/2014/main" id="{A1697FCE-B267-FE7B-592E-1A0B4C55E291}"/>
              </a:ext>
            </a:extLst>
          </p:cNvPr>
          <p:cNvSpPr>
            <a:spLocks noGrp="1"/>
          </p:cNvSpPr>
          <p:nvPr>
            <p:ph idx="1"/>
          </p:nvPr>
        </p:nvSpPr>
        <p:spPr>
          <a:xfrm>
            <a:off x="511370" y="2742115"/>
            <a:ext cx="10919903" cy="4115885"/>
          </a:xfrm>
        </p:spPr>
        <p:txBody>
          <a:bodyPr>
            <a:noAutofit/>
          </a:bodyPr>
          <a:lstStyle/>
          <a:p>
            <a:pPr marL="0" indent="0">
              <a:buNone/>
            </a:pPr>
            <a:endParaRPr lang="en-US" sz="2800"/>
          </a:p>
          <a:p>
            <a:r>
              <a:rPr lang="en-US" sz="2800"/>
              <a:t>First Aid Responder option</a:t>
            </a:r>
          </a:p>
          <a:p>
            <a:pPr lvl="1"/>
            <a:r>
              <a:rPr lang="en-US" sz="2600"/>
              <a:t>May postpone offering if primary job assignment is not rendering first aid – only collateral duty</a:t>
            </a:r>
          </a:p>
          <a:p>
            <a:pPr lvl="1"/>
            <a:r>
              <a:rPr lang="en-US" sz="2600"/>
              <a:t>Must be offered within 24 hours of event where responder renders assistance in any situation involving the presence of blood or OPIM</a:t>
            </a:r>
          </a:p>
          <a:p>
            <a:pPr lvl="1"/>
            <a:endParaRPr lang="en-US" sz="2600"/>
          </a:p>
          <a:p>
            <a:pPr marL="502920" lvl="1" indent="0">
              <a:buNone/>
            </a:pPr>
            <a:endParaRPr lang="en-US" sz="2400"/>
          </a:p>
          <a:p>
            <a:endParaRPr lang="en-US" sz="2800"/>
          </a:p>
        </p:txBody>
      </p:sp>
    </p:spTree>
    <p:extLst>
      <p:ext uri="{BB962C8B-B14F-4D97-AF65-F5344CB8AC3E}">
        <p14:creationId xmlns:p14="http://schemas.microsoft.com/office/powerpoint/2010/main" val="2542087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Universal Precautions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a:t>BE CAREFUL ALL THE TIME</a:t>
            </a:r>
          </a:p>
          <a:p>
            <a:r>
              <a:rPr lang="en-US" sz="2800"/>
              <a:t>Assume all human blood and body fluids are infectious</a:t>
            </a:r>
          </a:p>
          <a:p>
            <a:r>
              <a:rPr lang="en-US" sz="2800"/>
              <a:t>Whether treating an injury, or conducting a cleanup, use Universal Precautions </a:t>
            </a:r>
            <a:r>
              <a:rPr lang="en-US" sz="2800" i="1"/>
              <a:t>before</a:t>
            </a:r>
            <a:r>
              <a:rPr lang="en-US" sz="2800"/>
              <a:t> you get involved</a:t>
            </a:r>
          </a:p>
          <a:p>
            <a:r>
              <a:rPr lang="en-US" sz="2800">
                <a:latin typeface="Avenir Next Medium"/>
              </a:rPr>
              <a:t>Take the necessary steps to make sure potential infectious material doesn’t get </a:t>
            </a:r>
            <a:r>
              <a:rPr lang="en-US" sz="2800" i="1">
                <a:latin typeface="Avenir Next Medium"/>
              </a:rPr>
              <a:t>in</a:t>
            </a:r>
            <a:r>
              <a:rPr lang="en-US" sz="2800">
                <a:latin typeface="Avenir Next Medium"/>
              </a:rPr>
              <a:t> you, and doesn’t get </a:t>
            </a:r>
            <a:r>
              <a:rPr lang="en-US" sz="2800" i="1">
                <a:latin typeface="Avenir Next Medium"/>
              </a:rPr>
              <a:t>on</a:t>
            </a:r>
            <a:r>
              <a:rPr lang="en-US" sz="2800">
                <a:latin typeface="Avenir Next Medium"/>
              </a:rPr>
              <a:t> you</a:t>
            </a:r>
            <a:endParaRPr lang="en-US" sz="2600">
              <a:latin typeface="Avenir Next Medium"/>
            </a:endParaRPr>
          </a:p>
          <a:p>
            <a:endParaRPr lang="en-US" sz="3200"/>
          </a:p>
        </p:txBody>
      </p:sp>
    </p:spTree>
    <p:extLst>
      <p:ext uri="{BB962C8B-B14F-4D97-AF65-F5344CB8AC3E}">
        <p14:creationId xmlns:p14="http://schemas.microsoft.com/office/powerpoint/2010/main" val="232448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48246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r>
              <a:rPr lang="en-US" sz="2400"/>
              <a:t>This material was prepared under a Consultation Education and Training (CET) Grant, awarded by the Michigan Occupational Safety and Health Administration (MIOSHA).  </a:t>
            </a:r>
          </a:p>
          <a:p>
            <a:r>
              <a:rPr lang="en-US" sz="2400"/>
              <a:t>MIOSHA is a part of the Department of Labor and Economic Opportunity (LEO).  </a:t>
            </a:r>
          </a:p>
          <a:p>
            <a:r>
              <a:rPr lang="en-US" sz="2400"/>
              <a:t>Points of view or opinions stated in this document do not necessarily reflect the view or policies of LEO.</a:t>
            </a:r>
            <a:endParaRPr lang="en-US" b="1" i="1"/>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69096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Personal Protective Equipment</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96608"/>
            <a:ext cx="10919903" cy="4115885"/>
          </a:xfrm>
        </p:spPr>
        <p:txBody>
          <a:bodyPr>
            <a:noAutofit/>
          </a:bodyPr>
          <a:lstStyle/>
          <a:p>
            <a:r>
              <a:rPr lang="en-US" sz="2800">
                <a:latin typeface="Avenir Next Medium"/>
              </a:rPr>
              <a:t>Single use gloves – latex, nitrile, or vinyl</a:t>
            </a:r>
          </a:p>
          <a:p>
            <a:r>
              <a:rPr lang="en-US" sz="2800">
                <a:latin typeface="Avenir Next Medium"/>
              </a:rPr>
              <a:t>CPR masks</a:t>
            </a:r>
          </a:p>
          <a:p>
            <a:r>
              <a:rPr lang="en-US" sz="2800">
                <a:latin typeface="Avenir Next Medium"/>
              </a:rPr>
              <a:t>Eye protection, surgical masks, gowns / protective clothing</a:t>
            </a:r>
          </a:p>
          <a:p>
            <a:pPr marL="0" indent="0">
              <a:buNone/>
            </a:pPr>
            <a:endParaRPr lang="en-US" sz="3200"/>
          </a:p>
        </p:txBody>
      </p:sp>
    </p:spTree>
    <p:extLst>
      <p:ext uri="{BB962C8B-B14F-4D97-AF65-F5344CB8AC3E}">
        <p14:creationId xmlns:p14="http://schemas.microsoft.com/office/powerpoint/2010/main" val="1048865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CB58-0340-D4B1-0EB4-7D08F0FF0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6D3CF-B488-185C-63F8-455D3B282C67}"/>
              </a:ext>
            </a:extLst>
          </p:cNvPr>
          <p:cNvSpPr>
            <a:spLocks noGrp="1"/>
          </p:cNvSpPr>
          <p:nvPr>
            <p:ph type="title"/>
          </p:nvPr>
        </p:nvSpPr>
        <p:spPr/>
        <p:txBody>
          <a:bodyPr>
            <a:normAutofit/>
          </a:bodyPr>
          <a:lstStyle/>
          <a:p>
            <a:r>
              <a:rPr lang="en-US"/>
              <a:t>Glove Removal</a:t>
            </a:r>
          </a:p>
        </p:txBody>
      </p:sp>
      <p:pic>
        <p:nvPicPr>
          <p:cNvPr id="3" name="Picture 2" descr="A diagram of hands wearing gloves&#10;&#10;AI-generated content may be incorrect.">
            <a:extLst>
              <a:ext uri="{FF2B5EF4-FFF2-40B4-BE49-F238E27FC236}">
                <a16:creationId xmlns:a16="http://schemas.microsoft.com/office/drawing/2014/main" id="{20C6324A-A121-42FC-BEF8-B55EFB97EF29}"/>
              </a:ext>
            </a:extLst>
          </p:cNvPr>
          <p:cNvPicPr>
            <a:picLocks noChangeAspect="1"/>
          </p:cNvPicPr>
          <p:nvPr/>
        </p:nvPicPr>
        <p:blipFill>
          <a:blip r:embed="rId2"/>
          <a:srcRect l="49242" t="2517" r="1695" b="49511"/>
          <a:stretch>
            <a:fillRect/>
          </a:stretch>
        </p:blipFill>
        <p:spPr>
          <a:xfrm>
            <a:off x="6930219" y="1714937"/>
            <a:ext cx="4746713" cy="4655390"/>
          </a:xfrm>
          <a:prstGeom prst="rect">
            <a:avLst/>
          </a:prstGeom>
        </p:spPr>
      </p:pic>
      <p:sp>
        <p:nvSpPr>
          <p:cNvPr id="6" name="Content Placeholder 5">
            <a:extLst>
              <a:ext uri="{FF2B5EF4-FFF2-40B4-BE49-F238E27FC236}">
                <a16:creationId xmlns:a16="http://schemas.microsoft.com/office/drawing/2014/main" id="{F198AFAA-5552-5F6F-CD4B-B46314EDB858}"/>
              </a:ext>
            </a:extLst>
          </p:cNvPr>
          <p:cNvSpPr>
            <a:spLocks noGrp="1"/>
          </p:cNvSpPr>
          <p:nvPr>
            <p:ph idx="1"/>
          </p:nvPr>
        </p:nvSpPr>
        <p:spPr>
          <a:xfrm>
            <a:off x="938464" y="1708484"/>
            <a:ext cx="5282024" cy="4276264"/>
          </a:xfrm>
        </p:spPr>
        <p:txBody>
          <a:bodyPr>
            <a:normAutofit/>
          </a:bodyPr>
          <a:lstStyle/>
          <a:p>
            <a:r>
              <a:rPr lang="en-US" sz="2800">
                <a:latin typeface="Avenir Next Medium"/>
              </a:rPr>
              <a:t>Grasp the outside glove with the opposite gloved hand</a:t>
            </a:r>
            <a:endParaRPr lang="en-US" sz="2800"/>
          </a:p>
        </p:txBody>
      </p:sp>
    </p:spTree>
    <p:extLst>
      <p:ext uri="{BB962C8B-B14F-4D97-AF65-F5344CB8AC3E}">
        <p14:creationId xmlns:p14="http://schemas.microsoft.com/office/powerpoint/2010/main" val="260482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BADE-1A62-023F-D613-E5785CD0C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3F3CE-62C8-A186-51CD-438A8205CF56}"/>
              </a:ext>
            </a:extLst>
          </p:cNvPr>
          <p:cNvSpPr>
            <a:spLocks noGrp="1"/>
          </p:cNvSpPr>
          <p:nvPr>
            <p:ph type="title"/>
          </p:nvPr>
        </p:nvSpPr>
        <p:spPr/>
        <p:txBody>
          <a:bodyPr>
            <a:normAutofit/>
          </a:bodyPr>
          <a:lstStyle/>
          <a:p>
            <a:r>
              <a:rPr lang="en-US"/>
              <a:t>Glove Removal</a:t>
            </a:r>
          </a:p>
        </p:txBody>
      </p:sp>
      <p:pic>
        <p:nvPicPr>
          <p:cNvPr id="3" name="Picture 2" descr="A diagram of hands wearing gloves&#10;&#10;AI-generated content may be incorrect.">
            <a:extLst>
              <a:ext uri="{FF2B5EF4-FFF2-40B4-BE49-F238E27FC236}">
                <a16:creationId xmlns:a16="http://schemas.microsoft.com/office/drawing/2014/main" id="{D0C28195-AF45-01A0-4DD1-AE573A62A2FB}"/>
              </a:ext>
            </a:extLst>
          </p:cNvPr>
          <p:cNvPicPr>
            <a:picLocks noChangeAspect="1"/>
          </p:cNvPicPr>
          <p:nvPr/>
        </p:nvPicPr>
        <p:blipFill>
          <a:blip r:embed="rId2"/>
          <a:srcRect l="2615" t="49768" r="50225" b="4609"/>
          <a:stretch>
            <a:fillRect/>
          </a:stretch>
        </p:blipFill>
        <p:spPr>
          <a:xfrm>
            <a:off x="6676218" y="1582532"/>
            <a:ext cx="5104771" cy="4963261"/>
          </a:xfrm>
          <a:prstGeom prst="rect">
            <a:avLst/>
          </a:prstGeom>
        </p:spPr>
      </p:pic>
      <p:sp>
        <p:nvSpPr>
          <p:cNvPr id="6" name="Content Placeholder 5">
            <a:extLst>
              <a:ext uri="{FF2B5EF4-FFF2-40B4-BE49-F238E27FC236}">
                <a16:creationId xmlns:a16="http://schemas.microsoft.com/office/drawing/2014/main" id="{AF9A507E-B7FA-5ED1-D0BD-9BBAA1A925AB}"/>
              </a:ext>
            </a:extLst>
          </p:cNvPr>
          <p:cNvSpPr>
            <a:spLocks noGrp="1"/>
          </p:cNvSpPr>
          <p:nvPr>
            <p:ph idx="1"/>
          </p:nvPr>
        </p:nvSpPr>
        <p:spPr>
          <a:xfrm>
            <a:off x="938464" y="1708484"/>
            <a:ext cx="5282024" cy="4276264"/>
          </a:xfrm>
        </p:spPr>
        <p:txBody>
          <a:bodyPr>
            <a:normAutofit/>
          </a:bodyPr>
          <a:lstStyle/>
          <a:p>
            <a:r>
              <a:rPr lang="en-US" sz="2800">
                <a:latin typeface="Avenir Next Medium"/>
              </a:rPr>
              <a:t>Pull off the glove, away from your body, turn it inside out</a:t>
            </a:r>
            <a:endParaRPr lang="en-US" sz="2800"/>
          </a:p>
        </p:txBody>
      </p:sp>
    </p:spTree>
    <p:extLst>
      <p:ext uri="{BB962C8B-B14F-4D97-AF65-F5344CB8AC3E}">
        <p14:creationId xmlns:p14="http://schemas.microsoft.com/office/powerpoint/2010/main" val="652224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D257-9024-F612-4B3F-D0F0B6215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AB4B5-5CCF-9E88-7458-9746256131A7}"/>
              </a:ext>
            </a:extLst>
          </p:cNvPr>
          <p:cNvSpPr>
            <a:spLocks noGrp="1"/>
          </p:cNvSpPr>
          <p:nvPr>
            <p:ph type="title"/>
          </p:nvPr>
        </p:nvSpPr>
        <p:spPr/>
        <p:txBody>
          <a:bodyPr>
            <a:normAutofit/>
          </a:bodyPr>
          <a:lstStyle/>
          <a:p>
            <a:r>
              <a:rPr lang="en-US"/>
              <a:t>Glove Removal</a:t>
            </a:r>
          </a:p>
        </p:txBody>
      </p:sp>
      <p:pic>
        <p:nvPicPr>
          <p:cNvPr id="3" name="Picture 2" descr="A diagram of hands wearing gloves&#10;&#10;AI-generated content may be incorrect.">
            <a:extLst>
              <a:ext uri="{FF2B5EF4-FFF2-40B4-BE49-F238E27FC236}">
                <a16:creationId xmlns:a16="http://schemas.microsoft.com/office/drawing/2014/main" id="{B9B928C6-9EAE-7B09-C404-F14EC0510C2A}"/>
              </a:ext>
            </a:extLst>
          </p:cNvPr>
          <p:cNvPicPr>
            <a:picLocks noChangeAspect="1"/>
          </p:cNvPicPr>
          <p:nvPr/>
        </p:nvPicPr>
        <p:blipFill>
          <a:blip r:embed="rId2"/>
          <a:srcRect l="48164" t="49869" r="1744" b="3388"/>
          <a:stretch>
            <a:fillRect/>
          </a:stretch>
        </p:blipFill>
        <p:spPr>
          <a:xfrm>
            <a:off x="6822836" y="1711966"/>
            <a:ext cx="5152782" cy="4818342"/>
          </a:xfrm>
          <a:prstGeom prst="rect">
            <a:avLst/>
          </a:prstGeom>
        </p:spPr>
      </p:pic>
      <p:sp>
        <p:nvSpPr>
          <p:cNvPr id="6" name="Content Placeholder 5">
            <a:extLst>
              <a:ext uri="{FF2B5EF4-FFF2-40B4-BE49-F238E27FC236}">
                <a16:creationId xmlns:a16="http://schemas.microsoft.com/office/drawing/2014/main" id="{BFDDD3D0-F013-F66F-29DB-F7483CF5B491}"/>
              </a:ext>
            </a:extLst>
          </p:cNvPr>
          <p:cNvSpPr>
            <a:spLocks noGrp="1"/>
          </p:cNvSpPr>
          <p:nvPr>
            <p:ph idx="1"/>
          </p:nvPr>
        </p:nvSpPr>
        <p:spPr>
          <a:xfrm>
            <a:off x="938464" y="1708484"/>
            <a:ext cx="5282024" cy="4276264"/>
          </a:xfrm>
        </p:spPr>
        <p:txBody>
          <a:bodyPr>
            <a:normAutofit/>
          </a:bodyPr>
          <a:lstStyle/>
          <a:p>
            <a:r>
              <a:rPr lang="en-US" sz="2800">
                <a:latin typeface="Avenir Next Medium"/>
              </a:rPr>
              <a:t>Hold the removed glove in the gloved hand</a:t>
            </a:r>
          </a:p>
          <a:p>
            <a:r>
              <a:rPr lang="en-US" sz="2800">
                <a:latin typeface="Avenir Next Medium"/>
              </a:rPr>
              <a:t>Slide your fingers underneath the gloved hand and peel the second glove over the first glove</a:t>
            </a:r>
            <a:endParaRPr lang="en-US" sz="2800"/>
          </a:p>
        </p:txBody>
      </p:sp>
    </p:spTree>
    <p:extLst>
      <p:ext uri="{BB962C8B-B14F-4D97-AF65-F5344CB8AC3E}">
        <p14:creationId xmlns:p14="http://schemas.microsoft.com/office/powerpoint/2010/main" val="3940445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Remove PPE and Wash Hands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96608"/>
            <a:ext cx="10919903" cy="4115885"/>
          </a:xfrm>
        </p:spPr>
        <p:txBody>
          <a:bodyPr>
            <a:noAutofit/>
          </a:bodyPr>
          <a:lstStyle/>
          <a:p>
            <a:r>
              <a:rPr lang="en-US" sz="3200"/>
              <a:t>Properly dispose of single-use gloves</a:t>
            </a:r>
          </a:p>
          <a:p>
            <a:r>
              <a:rPr lang="en-US" sz="3200"/>
              <a:t>Turn items inside out, place in designated containers</a:t>
            </a:r>
          </a:p>
          <a:p>
            <a:r>
              <a:rPr lang="en-US" sz="3200"/>
              <a:t>Wash any contaminated clothing</a:t>
            </a:r>
          </a:p>
          <a:p>
            <a:r>
              <a:rPr lang="en-US" sz="3200"/>
              <a:t>Wash hands and any other exposed skin with soap and water</a:t>
            </a:r>
          </a:p>
          <a:p>
            <a:pPr lvl="1"/>
            <a:r>
              <a:rPr lang="en-US" sz="3000"/>
              <a:t>Waterless disinfectants and alcohol wipes can be effective as well</a:t>
            </a:r>
          </a:p>
        </p:txBody>
      </p:sp>
    </p:spTree>
    <p:extLst>
      <p:ext uri="{BB962C8B-B14F-4D97-AF65-F5344CB8AC3E}">
        <p14:creationId xmlns:p14="http://schemas.microsoft.com/office/powerpoint/2010/main" val="3404491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Cleanup Procedures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a:latin typeface="Avenir Next Medium"/>
              </a:rPr>
              <a:t>Wear Personal Protective Equipment</a:t>
            </a:r>
          </a:p>
          <a:p>
            <a:r>
              <a:rPr lang="en-US" sz="2800">
                <a:latin typeface="Avenir Next Medium"/>
              </a:rPr>
              <a:t>Bleach/water solution (1:10 ratio) or EPA-registered disinfectant</a:t>
            </a:r>
          </a:p>
          <a:p>
            <a:r>
              <a:rPr lang="en-US" sz="2800">
                <a:latin typeface="Avenir Next Medium"/>
              </a:rPr>
              <a:t>Use tongs, or brush and dust pan to pick up broken glass – not hands</a:t>
            </a:r>
          </a:p>
          <a:p>
            <a:endParaRPr lang="en-US" sz="3200"/>
          </a:p>
        </p:txBody>
      </p:sp>
    </p:spTree>
    <p:extLst>
      <p:ext uri="{BB962C8B-B14F-4D97-AF65-F5344CB8AC3E}">
        <p14:creationId xmlns:p14="http://schemas.microsoft.com/office/powerpoint/2010/main" val="1003388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t>Regulated Waste Disposal</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sz="half" idx="1"/>
          </p:nvPr>
        </p:nvSpPr>
        <p:spPr/>
        <p:txBody>
          <a:bodyPr>
            <a:noAutofit/>
          </a:bodyPr>
          <a:lstStyle/>
          <a:p>
            <a:r>
              <a:rPr lang="en-US" sz="2400"/>
              <a:t>Includes liquid or semiliquid blood or OPIM, along with other contaminated items</a:t>
            </a:r>
          </a:p>
          <a:p>
            <a:pPr marL="0" indent="0">
              <a:buNone/>
            </a:pPr>
            <a:endParaRPr lang="en-US" sz="2400"/>
          </a:p>
          <a:p>
            <a:r>
              <a:rPr lang="en-US" sz="2400"/>
              <a:t>Dispose by placing in closeable biohazard or red-colored container</a:t>
            </a:r>
          </a:p>
          <a:p>
            <a:pPr marL="502920" lvl="1" indent="0">
              <a:buNone/>
            </a:pPr>
            <a:endParaRPr lang="en-US" sz="2200"/>
          </a:p>
        </p:txBody>
      </p:sp>
      <p:pic>
        <p:nvPicPr>
          <p:cNvPr id="6" name="Content Placeholder 5">
            <a:extLst>
              <a:ext uri="{FF2B5EF4-FFF2-40B4-BE49-F238E27FC236}">
                <a16:creationId xmlns:a16="http://schemas.microsoft.com/office/drawing/2014/main" id="{09DBD949-6DCA-0D54-217C-31F89F477A57}"/>
              </a:ext>
            </a:extLst>
          </p:cNvPr>
          <p:cNvPicPr>
            <a:picLocks noGrp="1" noChangeAspect="1"/>
          </p:cNvPicPr>
          <p:nvPr>
            <p:ph sz="half" idx="2"/>
          </p:nvPr>
        </p:nvPicPr>
        <p:blipFill>
          <a:blip r:embed="rId2"/>
          <a:stretch>
            <a:fillRect/>
          </a:stretch>
        </p:blipFill>
        <p:spPr>
          <a:xfrm>
            <a:off x="7886804" y="281376"/>
            <a:ext cx="3475037" cy="2707219"/>
          </a:xfrm>
        </p:spPr>
      </p:pic>
      <p:pic>
        <p:nvPicPr>
          <p:cNvPr id="8" name="Picture 7">
            <a:extLst>
              <a:ext uri="{FF2B5EF4-FFF2-40B4-BE49-F238E27FC236}">
                <a16:creationId xmlns:a16="http://schemas.microsoft.com/office/drawing/2014/main" id="{4BCBF7E0-64A2-52C6-4868-C31A1BB74375}"/>
              </a:ext>
            </a:extLst>
          </p:cNvPr>
          <p:cNvPicPr>
            <a:picLocks noChangeAspect="1"/>
          </p:cNvPicPr>
          <p:nvPr/>
        </p:nvPicPr>
        <p:blipFill>
          <a:blip r:embed="rId3"/>
          <a:stretch>
            <a:fillRect/>
          </a:stretch>
        </p:blipFill>
        <p:spPr>
          <a:xfrm>
            <a:off x="7719322" y="3048000"/>
            <a:ext cx="3810000" cy="3810000"/>
          </a:xfrm>
          <a:prstGeom prst="rect">
            <a:avLst/>
          </a:prstGeom>
        </p:spPr>
      </p:pic>
    </p:spTree>
    <p:extLst>
      <p:ext uri="{BB962C8B-B14F-4D97-AF65-F5344CB8AC3E}">
        <p14:creationId xmlns:p14="http://schemas.microsoft.com/office/powerpoint/2010/main" val="935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t>Exposure Control Plan</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960527" y="1517583"/>
            <a:ext cx="10445780" cy="5000020"/>
          </a:xfrm>
        </p:spPr>
        <p:txBody>
          <a:bodyPr>
            <a:noAutofit/>
          </a:bodyPr>
          <a:lstStyle/>
          <a:p>
            <a:r>
              <a:rPr lang="en-US" sz="2400"/>
              <a:t>Exposure Determination (who’s at risk)</a:t>
            </a:r>
          </a:p>
          <a:p>
            <a:r>
              <a:rPr lang="en-US" sz="2400"/>
              <a:t>Hepatitis Vaccine Policy (options for employees and employers)</a:t>
            </a:r>
          </a:p>
          <a:p>
            <a:r>
              <a:rPr lang="en-US" sz="2400"/>
              <a:t>Control methods (universal precautions, PPE, hand washing, needle and waste disposal)</a:t>
            </a:r>
          </a:p>
          <a:p>
            <a:r>
              <a:rPr lang="en-US" sz="2400"/>
              <a:t>Post-exposure Evaluation (reporting requirements, immediate treatment, and ongoing follow-up)</a:t>
            </a:r>
          </a:p>
          <a:p>
            <a:r>
              <a:rPr lang="en-US" sz="2400"/>
              <a:t>Training (initial and annual refresher)</a:t>
            </a:r>
          </a:p>
          <a:p>
            <a:r>
              <a:rPr lang="en-US" sz="2400"/>
              <a:t>Recordkeeping (medical, training, Sharps Log)</a:t>
            </a:r>
            <a:endParaRPr lang="en-US" sz="2200"/>
          </a:p>
        </p:txBody>
      </p:sp>
    </p:spTree>
    <p:extLst>
      <p:ext uri="{BB962C8B-B14F-4D97-AF65-F5344CB8AC3E}">
        <p14:creationId xmlns:p14="http://schemas.microsoft.com/office/powerpoint/2010/main" val="3225878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0DEC0C-A5C4-89CB-9CEE-97F1285D7B26}"/>
              </a:ext>
            </a:extLst>
          </p:cNvPr>
          <p:cNvSpPr>
            <a:spLocks noGrp="1"/>
          </p:cNvSpPr>
          <p:nvPr>
            <p:ph type="ctrTitle"/>
          </p:nvPr>
        </p:nvSpPr>
        <p:spPr>
          <a:xfrm>
            <a:off x="4084398" y="1298448"/>
            <a:ext cx="7315200" cy="3255264"/>
          </a:xfrm>
        </p:spPr>
        <p:txBody>
          <a:bodyPr>
            <a:normAutofit/>
          </a:bodyPr>
          <a:lstStyle/>
          <a:p>
            <a:r>
              <a:rPr lang="en-US">
                <a:solidFill>
                  <a:schemeClr val="tx2"/>
                </a:solidFill>
                <a:latin typeface="Avenir Next Demi Bold"/>
              </a:rPr>
              <a:t>How to Train Effectively </a:t>
            </a:r>
            <a:endParaRPr lang="en-US">
              <a:solidFill>
                <a:schemeClr val="tx2"/>
              </a:solidFill>
            </a:endParaRPr>
          </a:p>
        </p:txBody>
      </p:sp>
      <p:sp>
        <p:nvSpPr>
          <p:cNvPr id="3" name="Content Placeholder 2">
            <a:extLst>
              <a:ext uri="{FF2B5EF4-FFF2-40B4-BE49-F238E27FC236}">
                <a16:creationId xmlns:a16="http://schemas.microsoft.com/office/drawing/2014/main" id="{4456A6E6-B664-F6F4-33F0-2622BB48B2C6}"/>
              </a:ext>
            </a:extLst>
          </p:cNvPr>
          <p:cNvSpPr>
            <a:spLocks noGrp="1"/>
          </p:cNvSpPr>
          <p:nvPr>
            <p:ph type="subTitle" idx="1"/>
          </p:nvPr>
        </p:nvSpPr>
        <p:spPr>
          <a:xfrm>
            <a:off x="4084397" y="4670246"/>
            <a:ext cx="6714232" cy="914400"/>
          </a:xfrm>
        </p:spPr>
        <p:txBody>
          <a:bodyPr>
            <a:normAutofit/>
          </a:bodyPr>
          <a:lstStyle/>
          <a:p>
            <a:r>
              <a:rPr lang="en-US" sz="1500">
                <a:solidFill>
                  <a:schemeClr val="accent1"/>
                </a:solidFill>
                <a:latin typeface="Avenir Next Medium"/>
              </a:rPr>
              <a:t>Each person, regardless of neurotype, has a preferred learning method </a:t>
            </a:r>
          </a:p>
          <a:p>
            <a:r>
              <a:rPr lang="en-US" sz="1500">
                <a:solidFill>
                  <a:schemeClr val="accent1"/>
                </a:solidFill>
                <a:latin typeface="Avenir Next Medium"/>
              </a:rPr>
              <a:t>The following is meant to help employers improve training methods for better outcomes</a:t>
            </a:r>
            <a:endParaRPr lang="en-US" sz="1500">
              <a:solidFill>
                <a:schemeClr val="accent1"/>
              </a:solidFill>
            </a:endParaRPr>
          </a:p>
        </p:txBody>
      </p:sp>
    </p:spTree>
    <p:extLst>
      <p:ext uri="{BB962C8B-B14F-4D97-AF65-F5344CB8AC3E}">
        <p14:creationId xmlns:p14="http://schemas.microsoft.com/office/powerpoint/2010/main" val="2625363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C101-6B68-A473-0CA5-859ADA21C3E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722845F-66FC-17F3-2871-B338734014CA}"/>
              </a:ext>
            </a:extLst>
          </p:cNvPr>
          <p:cNvSpPr>
            <a:spLocks noGrp="1"/>
          </p:cNvSpPr>
          <p:nvPr>
            <p:ph idx="1"/>
          </p:nvPr>
        </p:nvSpPr>
        <p:spPr>
          <a:xfrm>
            <a:off x="943648" y="1983219"/>
            <a:ext cx="10299032" cy="4276264"/>
          </a:xfrm>
        </p:spPr>
        <p:txBody>
          <a:bodyPr/>
          <a:lstStyle/>
          <a:p>
            <a:r>
              <a:rPr lang="en-US" sz="2800">
                <a:latin typeface="Avenir Next Medium"/>
              </a:rPr>
              <a:t>Employees of different neurotypes may have different needs to consider, talking to employees directly about their preferences is the best way to ensure learning needs are met</a:t>
            </a:r>
          </a:p>
          <a:p>
            <a:r>
              <a:rPr lang="en-US" sz="2800">
                <a:latin typeface="Avenir Next Medium"/>
              </a:rPr>
              <a:t>Gain trust by asking for consent to ask neurodivergent employees ways on improving trainings</a:t>
            </a:r>
          </a:p>
          <a:p>
            <a:endParaRPr lang="en-US"/>
          </a:p>
          <a:p>
            <a:endParaRPr lang="en-US"/>
          </a:p>
          <a:p>
            <a:endParaRPr lang="en-US"/>
          </a:p>
        </p:txBody>
      </p:sp>
    </p:spTree>
    <p:extLst>
      <p:ext uri="{BB962C8B-B14F-4D97-AF65-F5344CB8AC3E}">
        <p14:creationId xmlns:p14="http://schemas.microsoft.com/office/powerpoint/2010/main" val="168331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Todd Culver</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a:p>
          <a:p>
            <a:r>
              <a:rPr lang="en-US" sz="2200">
                <a:latin typeface="Montserrat"/>
              </a:rPr>
              <a:t>Todd provides leadership in developing programs, strategic initiatives, and financial plans, in accordance with the purpose, vision and values of the association. </a:t>
            </a:r>
            <a:endParaRPr lang="en-US"/>
          </a:p>
          <a:p>
            <a:r>
              <a:rPr lang="en-US" sz="2200">
                <a:latin typeface="Montserrat"/>
              </a:rPr>
              <a:t>He has been with the Association since 1995, also serving as Project Director and Assistant Director.</a:t>
            </a:r>
          </a:p>
          <a:p>
            <a:r>
              <a:rPr lang="en-US" sz="2200">
                <a:latin typeface="Montserrat"/>
              </a:rPr>
              <a:t>As Project Director,  lead a technical assistance and training project, focusing on Occupational Health and Safety for member organizations. </a:t>
            </a:r>
          </a:p>
          <a:p>
            <a:r>
              <a:rPr lang="en-US" sz="2200">
                <a:latin typeface="Montserrat"/>
              </a:rPr>
              <a:t>Prior to coming to </a:t>
            </a:r>
            <a:r>
              <a:rPr lang="en-US" sz="2200" err="1">
                <a:latin typeface="Montserrat"/>
              </a:rPr>
              <a:t>Incompass</a:t>
            </a:r>
            <a:r>
              <a:rPr lang="en-US" sz="2200">
                <a:latin typeface="Montserrat"/>
              </a:rPr>
              <a:t>, Todd worked in manufacturing for an automotive supplier, with plant management responsibilities that included environmental health and safety compliance</a:t>
            </a:r>
            <a:br>
              <a:rPr lang="en-US" sz="2200">
                <a:latin typeface="Montserrat"/>
              </a:rPr>
            </a:br>
            <a:endParaRPr lang="en-US" sz="2200">
              <a:solidFill>
                <a:srgbClr val="000000"/>
              </a:solidFill>
              <a:latin typeface="Montserrat"/>
            </a:endParaRPr>
          </a:p>
          <a:p>
            <a:endParaRPr lang="en-US" sz="2200">
              <a:solidFill>
                <a:srgbClr val="000000"/>
              </a:solidFill>
              <a:latin typeface="Montserrat"/>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71990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8339-C33C-2E9D-E579-51A7EEA0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20FA-44C8-9002-28E0-E26A17F405A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743518D1-9E01-63F6-69EC-FB8120F17D1B}"/>
              </a:ext>
            </a:extLst>
          </p:cNvPr>
          <p:cNvSpPr>
            <a:spLocks noGrp="1"/>
          </p:cNvSpPr>
          <p:nvPr>
            <p:ph idx="1"/>
          </p:nvPr>
        </p:nvSpPr>
        <p:spPr/>
        <p:txBody>
          <a:bodyPr/>
          <a:lstStyle/>
          <a:p>
            <a:pPr marL="0" indent="0">
              <a:buNone/>
            </a:pPr>
            <a:endParaRPr lang="en-US"/>
          </a:p>
          <a:p>
            <a:r>
              <a:rPr lang="en-US" sz="2800">
                <a:latin typeface="Avenir Next Medium"/>
              </a:rPr>
              <a:t>Create a trusting relationship so that in times of stress, like injury or spillage of bodily fluid, employees can go to employers without fear. Neurodiverse employees can have anxiety so be patient</a:t>
            </a:r>
            <a:endParaRPr lang="en-US" sz="2800"/>
          </a:p>
          <a:p>
            <a:pPr lvl="1">
              <a:spcAft>
                <a:spcPts val="0"/>
              </a:spcAft>
              <a:buFont typeface="Courier New" pitchFamily="2" charset="2"/>
              <a:buChar char="o"/>
            </a:pPr>
            <a:r>
              <a:rPr lang="en-US" sz="2800">
                <a:latin typeface="Avenir Next"/>
              </a:rPr>
              <a:t>Speak concise and in a neutral tone</a:t>
            </a:r>
          </a:p>
          <a:p>
            <a:endParaRPr lang="en-US"/>
          </a:p>
          <a:p>
            <a:endParaRPr lang="en-US"/>
          </a:p>
        </p:txBody>
      </p:sp>
    </p:spTree>
    <p:extLst>
      <p:ext uri="{BB962C8B-B14F-4D97-AF65-F5344CB8AC3E}">
        <p14:creationId xmlns:p14="http://schemas.microsoft.com/office/powerpoint/2010/main" val="525739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6F0D-86F9-A572-AAF0-328AED0C9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941F-A43F-F6F7-80EA-527582C6E4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2BD340E-E0D2-9B6E-9005-9659F02796D7}"/>
              </a:ext>
            </a:extLst>
          </p:cNvPr>
          <p:cNvSpPr>
            <a:spLocks noGrp="1"/>
          </p:cNvSpPr>
          <p:nvPr>
            <p:ph idx="1"/>
          </p:nvPr>
        </p:nvSpPr>
        <p:spPr>
          <a:xfrm>
            <a:off x="943648" y="1983219"/>
            <a:ext cx="10299032" cy="4276264"/>
          </a:xfrm>
        </p:spPr>
        <p:txBody>
          <a:bodyPr/>
          <a:lstStyle/>
          <a:p>
            <a:pPr marL="0" indent="0">
              <a:buNone/>
            </a:pPr>
            <a:endParaRPr lang="en-US" sz="2400">
              <a:latin typeface="Avenir Next Medium"/>
            </a:endParaRPr>
          </a:p>
          <a:p>
            <a:r>
              <a:rPr lang="en-US" sz="2800">
                <a:latin typeface="Avenir Next Medium"/>
              </a:rPr>
              <a:t>Some employees may need additional support and freedom to ask questions to better understand. It is important to forge this trust early on</a:t>
            </a:r>
          </a:p>
          <a:p>
            <a:pPr lvl="1">
              <a:spcAft>
                <a:spcPts val="0"/>
              </a:spcAft>
              <a:buFont typeface="Courier New" pitchFamily="2" charset="2"/>
              <a:buChar char="o"/>
            </a:pPr>
            <a:r>
              <a:rPr lang="en-US" sz="2800">
                <a:latin typeface="Avenir Next"/>
              </a:rPr>
              <a:t>Treat questions with respect so that employees do not fear being ridiculed in the future</a:t>
            </a:r>
          </a:p>
          <a:p>
            <a:endParaRPr lang="en-US"/>
          </a:p>
          <a:p>
            <a:endParaRPr lang="en-US"/>
          </a:p>
          <a:p>
            <a:endParaRPr lang="en-US"/>
          </a:p>
        </p:txBody>
      </p:sp>
    </p:spTree>
    <p:extLst>
      <p:ext uri="{BB962C8B-B14F-4D97-AF65-F5344CB8AC3E}">
        <p14:creationId xmlns:p14="http://schemas.microsoft.com/office/powerpoint/2010/main" val="194220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33C7F-CD56-87EC-BE33-CA24CDF22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F02C7-D9D1-C4E6-BE9F-BBA9A3723F96}"/>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078263B-FA68-404C-7A65-803803E75A67}"/>
              </a:ext>
            </a:extLst>
          </p:cNvPr>
          <p:cNvSpPr>
            <a:spLocks noGrp="1"/>
          </p:cNvSpPr>
          <p:nvPr>
            <p:ph idx="1"/>
          </p:nvPr>
        </p:nvSpPr>
        <p:spPr>
          <a:xfrm>
            <a:off x="1011941" y="3367533"/>
            <a:ext cx="7006076" cy="3215441"/>
          </a:xfrm>
        </p:spPr>
        <p:txBody>
          <a:bodyPr>
            <a:normAutofit fontScale="92500" lnSpcReduction="20000"/>
          </a:bodyPr>
          <a:lstStyle/>
          <a:p>
            <a:pPr marL="0" indent="0">
              <a:buNone/>
            </a:pPr>
            <a:endParaRPr lang="en-US" sz="2400">
              <a:latin typeface="Avenir Next Medium"/>
            </a:endParaRPr>
          </a:p>
          <a:p>
            <a:r>
              <a:rPr lang="en-US" sz="2800">
                <a:latin typeface="Avenir Next Medium"/>
              </a:rPr>
              <a:t>Examples of conversation during a training:</a:t>
            </a:r>
          </a:p>
          <a:p>
            <a:r>
              <a:rPr lang="en-US" sz="2800">
                <a:latin typeface="Avenir Next Medium"/>
              </a:rPr>
              <a:t>"What type of gloves are these?"</a:t>
            </a:r>
            <a:endParaRPr lang="en-US" sz="2800"/>
          </a:p>
          <a:p>
            <a:pPr lvl="1">
              <a:spcAft>
                <a:spcPts val="0"/>
              </a:spcAft>
              <a:buFont typeface="Courier New" pitchFamily="2" charset="2"/>
              <a:buChar char="o"/>
            </a:pPr>
            <a:r>
              <a:rPr lang="en-US" sz="2600">
                <a:latin typeface="Avenir Next"/>
              </a:rPr>
              <a:t>"They are medical grade gloves, and they can be used for first aid and cleanup."</a:t>
            </a:r>
          </a:p>
          <a:p>
            <a:r>
              <a:rPr lang="en-US" sz="2800">
                <a:latin typeface="Avenir Next Medium"/>
              </a:rPr>
              <a:t>"Well... I mean, are they latex free?"</a:t>
            </a:r>
            <a:endParaRPr lang="en-US" sz="2800"/>
          </a:p>
          <a:p>
            <a:pPr lvl="1">
              <a:spcAft>
                <a:spcPts val="0"/>
              </a:spcAft>
              <a:buFont typeface="Courier New" pitchFamily="2" charset="2"/>
              <a:buChar char="o"/>
            </a:pPr>
            <a:r>
              <a:rPr lang="en-US" sz="2600">
                <a:latin typeface="Avenir Next Medium"/>
              </a:rPr>
              <a:t>Manager reads the box: "</a:t>
            </a:r>
            <a:r>
              <a:rPr lang="en-US" sz="2600">
                <a:latin typeface="Avenir Next"/>
              </a:rPr>
              <a:t>Basic </a:t>
            </a:r>
            <a:r>
              <a:rPr lang="en-US" sz="2600" err="1">
                <a:latin typeface="Avenir Next"/>
              </a:rPr>
              <a:t>SynGuard</a:t>
            </a:r>
            <a:r>
              <a:rPr lang="en-US" sz="2600">
                <a:latin typeface="Avenir Next"/>
              </a:rPr>
              <a:t> Nitrile Examination Gloves are powder-free, medical-grade, and latex-free</a:t>
            </a:r>
            <a:r>
              <a:rPr lang="en-US" sz="2600">
                <a:latin typeface="Avenir Next Medium"/>
              </a:rPr>
              <a:t>"</a:t>
            </a:r>
          </a:p>
          <a:p>
            <a:pPr marL="0" indent="0">
              <a:buNone/>
            </a:pPr>
            <a:endParaRPr lang="en-US" sz="2800">
              <a:latin typeface="Avenir Next Medium"/>
            </a:endParaRPr>
          </a:p>
          <a:p>
            <a:endParaRPr lang="en-US"/>
          </a:p>
          <a:p>
            <a:endParaRPr lang="en-US"/>
          </a:p>
          <a:p>
            <a:endParaRPr lang="en-US"/>
          </a:p>
        </p:txBody>
      </p:sp>
      <p:pic>
        <p:nvPicPr>
          <p:cNvPr id="4" name="Picture 3" descr="Basic - SynGuard Nitrile Powder Free Blue Exam Gloves">
            <a:extLst>
              <a:ext uri="{FF2B5EF4-FFF2-40B4-BE49-F238E27FC236}">
                <a16:creationId xmlns:a16="http://schemas.microsoft.com/office/drawing/2014/main" id="{42F4526E-ABF4-CBB7-AAE8-8C3B0462178B}"/>
              </a:ext>
            </a:extLst>
          </p:cNvPr>
          <p:cNvPicPr>
            <a:picLocks noChangeAspect="1"/>
          </p:cNvPicPr>
          <p:nvPr/>
        </p:nvPicPr>
        <p:blipFill>
          <a:blip r:embed="rId2"/>
          <a:stretch>
            <a:fillRect/>
          </a:stretch>
        </p:blipFill>
        <p:spPr>
          <a:xfrm>
            <a:off x="8552688" y="1531906"/>
            <a:ext cx="3432047" cy="3093148"/>
          </a:xfrm>
          <a:prstGeom prst="rect">
            <a:avLst/>
          </a:prstGeom>
        </p:spPr>
      </p:pic>
    </p:spTree>
    <p:extLst>
      <p:ext uri="{BB962C8B-B14F-4D97-AF65-F5344CB8AC3E}">
        <p14:creationId xmlns:p14="http://schemas.microsoft.com/office/powerpoint/2010/main" val="235291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4ADFA-8D33-348A-B0AE-DD663A8D00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10DBE-8D96-BCB4-AE02-6CAF41C7A4D8}"/>
              </a:ext>
            </a:extLst>
          </p:cNvPr>
          <p:cNvSpPr>
            <a:spLocks noGrp="1"/>
          </p:cNvSpPr>
          <p:nvPr>
            <p:ph idx="1"/>
          </p:nvPr>
        </p:nvSpPr>
        <p:spPr>
          <a:xfrm>
            <a:off x="943648" y="4291278"/>
            <a:ext cx="7006076" cy="3215441"/>
          </a:xfrm>
        </p:spPr>
        <p:txBody>
          <a:bodyPr vert="horz" lIns="91440" tIns="45720" rIns="91440" bIns="45720" rtlCol="0" anchor="ctr">
            <a:noAutofit/>
          </a:bodyPr>
          <a:lstStyle/>
          <a:p>
            <a:pPr marL="0" indent="0">
              <a:buNone/>
            </a:pPr>
            <a:endParaRPr lang="en-US">
              <a:latin typeface="Avenir Next Medium"/>
            </a:endParaRPr>
          </a:p>
          <a:p>
            <a:r>
              <a:rPr lang="en-US">
                <a:latin typeface="Avenir Next Medium"/>
              </a:rPr>
              <a:t>"Why do we get blue gloves?"</a:t>
            </a:r>
            <a:endParaRPr lang="en-US">
              <a:solidFill>
                <a:srgbClr val="595959"/>
              </a:solidFill>
            </a:endParaRPr>
          </a:p>
          <a:p>
            <a:pPr lvl="1">
              <a:spcAft>
                <a:spcPts val="0"/>
              </a:spcAft>
              <a:buFont typeface="Courier New" pitchFamily="2" charset="2"/>
              <a:buChar char="o"/>
            </a:pPr>
            <a:r>
              <a:rPr lang="en-US" sz="2000">
                <a:latin typeface="Avenir Next"/>
              </a:rPr>
              <a:t>"I am not sure, it's just the ones that we order."</a:t>
            </a:r>
          </a:p>
          <a:p>
            <a:r>
              <a:rPr lang="en-US">
                <a:latin typeface="Avenir Next Medium"/>
              </a:rPr>
              <a:t>"What sizes do we have?"</a:t>
            </a:r>
            <a:endParaRPr lang="en-US">
              <a:solidFill>
                <a:srgbClr val="000000"/>
              </a:solidFill>
              <a:latin typeface="Avenir Next Medium"/>
            </a:endParaRPr>
          </a:p>
          <a:p>
            <a:pPr lvl="1">
              <a:buFont typeface="Courier New,monospace" pitchFamily="2" charset="2"/>
              <a:buChar char="o"/>
            </a:pPr>
            <a:r>
              <a:rPr lang="en-US" sz="2000">
                <a:latin typeface="Avenir Next"/>
              </a:rPr>
              <a:t>"We have small, medium, and large."</a:t>
            </a:r>
            <a:endParaRPr lang="en-US" sz="2000"/>
          </a:p>
          <a:p>
            <a:r>
              <a:rPr lang="en-US">
                <a:latin typeface="Avenir Next Medium"/>
              </a:rPr>
              <a:t>"Can we get other colors?"</a:t>
            </a:r>
            <a:endParaRPr lang="en-US"/>
          </a:p>
          <a:p>
            <a:pPr lvl="1">
              <a:spcAft>
                <a:spcPts val="0"/>
              </a:spcAft>
              <a:buFont typeface="Courier New" pitchFamily="2" charset="2"/>
              <a:buChar char="o"/>
            </a:pPr>
            <a:r>
              <a:rPr lang="en-US" sz="2000">
                <a:latin typeface="Avenir Next"/>
              </a:rPr>
              <a:t>"I am not sure. I may have to get back with you on that."</a:t>
            </a:r>
          </a:p>
          <a:p>
            <a:r>
              <a:rPr lang="en-US">
                <a:latin typeface="Avenir Next Medium"/>
              </a:rPr>
              <a:t>"Can I bring in my own gloves?"</a:t>
            </a:r>
            <a:endParaRPr lang="en-US">
              <a:solidFill>
                <a:srgbClr val="000000"/>
              </a:solidFill>
              <a:latin typeface="Avenir Next Medium"/>
            </a:endParaRPr>
          </a:p>
          <a:p>
            <a:pPr lvl="1">
              <a:spcAft>
                <a:spcPts val="0"/>
              </a:spcAft>
              <a:buFont typeface="Courier New,monospace" pitchFamily="2" charset="2"/>
              <a:buChar char="o"/>
            </a:pPr>
            <a:r>
              <a:rPr lang="en-US" sz="2000">
                <a:latin typeface="Avenir Next"/>
              </a:rPr>
              <a:t>"It's company policy to use the gloves provided, which will help keep you safe. They are designed to to be appropriate for the job we must do."</a:t>
            </a:r>
          </a:p>
          <a:p>
            <a:pPr marL="0" indent="0">
              <a:buNone/>
            </a:pPr>
            <a:endParaRPr lang="en-US" sz="2800"/>
          </a:p>
          <a:p>
            <a:endParaRPr lang="en-US"/>
          </a:p>
          <a:p>
            <a:endParaRPr lang="en-US"/>
          </a:p>
          <a:p>
            <a:endParaRPr lang="en-US"/>
          </a:p>
        </p:txBody>
      </p:sp>
      <p:sp>
        <p:nvSpPr>
          <p:cNvPr id="2" name="Title 1">
            <a:extLst>
              <a:ext uri="{FF2B5EF4-FFF2-40B4-BE49-F238E27FC236}">
                <a16:creationId xmlns:a16="http://schemas.microsoft.com/office/drawing/2014/main" id="{26E7EA85-09C5-9E44-59EC-58E69881AE74}"/>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pic>
        <p:nvPicPr>
          <p:cNvPr id="4" name="Picture 3" descr="Basic - SynGuard Nitrile Powder Free Blue Exam Gloves">
            <a:extLst>
              <a:ext uri="{FF2B5EF4-FFF2-40B4-BE49-F238E27FC236}">
                <a16:creationId xmlns:a16="http://schemas.microsoft.com/office/drawing/2014/main" id="{67E6728F-C70F-76F5-1410-78BBF69107C0}"/>
              </a:ext>
            </a:extLst>
          </p:cNvPr>
          <p:cNvPicPr>
            <a:picLocks noChangeAspect="1"/>
          </p:cNvPicPr>
          <p:nvPr/>
        </p:nvPicPr>
        <p:blipFill>
          <a:blip r:embed="rId2"/>
          <a:stretch>
            <a:fillRect/>
          </a:stretch>
        </p:blipFill>
        <p:spPr>
          <a:xfrm>
            <a:off x="8552688" y="1531906"/>
            <a:ext cx="3432047" cy="3093148"/>
          </a:xfrm>
          <a:prstGeom prst="rect">
            <a:avLst/>
          </a:prstGeom>
        </p:spPr>
      </p:pic>
    </p:spTree>
    <p:extLst>
      <p:ext uri="{BB962C8B-B14F-4D97-AF65-F5344CB8AC3E}">
        <p14:creationId xmlns:p14="http://schemas.microsoft.com/office/powerpoint/2010/main" val="3496473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1884-BB73-6980-FBBE-4914EDB0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4FC42-F13D-08B3-7FA3-C327ADAD7B3A}"/>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176C6CC7-B205-5173-38BF-E5C08696E5B2}"/>
              </a:ext>
            </a:extLst>
          </p:cNvPr>
          <p:cNvSpPr>
            <a:spLocks noGrp="1"/>
          </p:cNvSpPr>
          <p:nvPr>
            <p:ph idx="1"/>
          </p:nvPr>
        </p:nvSpPr>
        <p:spPr>
          <a:xfrm>
            <a:off x="943648" y="3044042"/>
            <a:ext cx="7006076" cy="3215441"/>
          </a:xfrm>
        </p:spPr>
        <p:txBody>
          <a:bodyPr>
            <a:normAutofit fontScale="77500" lnSpcReduction="20000"/>
          </a:bodyPr>
          <a:lstStyle/>
          <a:p>
            <a:pPr marL="0" indent="0">
              <a:buNone/>
            </a:pPr>
            <a:endParaRPr lang="en-US" sz="2400">
              <a:latin typeface="Avenir Next Medium"/>
            </a:endParaRPr>
          </a:p>
          <a:p>
            <a:r>
              <a:rPr lang="en-US" sz="2800">
                <a:latin typeface="Avenir Next Medium"/>
              </a:rPr>
              <a:t>"What if the glove box is empty?"</a:t>
            </a:r>
            <a:endParaRPr lang="en-US" sz="2800"/>
          </a:p>
          <a:p>
            <a:pPr lvl="1">
              <a:spcAft>
                <a:spcPts val="0"/>
              </a:spcAft>
              <a:buFont typeface="Courier New" pitchFamily="2" charset="2"/>
              <a:buChar char="o"/>
            </a:pPr>
            <a:r>
              <a:rPr lang="en-US" sz="2600">
                <a:latin typeface="Avenir Next"/>
              </a:rPr>
              <a:t>"You can talk to Stacey, she has the key to the supply closet, and can get more gloves."</a:t>
            </a:r>
          </a:p>
          <a:p>
            <a:r>
              <a:rPr lang="en-US" sz="2800">
                <a:latin typeface="Avenir Next Medium"/>
              </a:rPr>
              <a:t>"What if Stacey is not here that day, or busy?"</a:t>
            </a:r>
            <a:endParaRPr lang="en-US" sz="2800">
              <a:solidFill>
                <a:srgbClr val="000000"/>
              </a:solidFill>
              <a:latin typeface="Avenir Next Medium"/>
            </a:endParaRPr>
          </a:p>
          <a:p>
            <a:pPr lvl="1">
              <a:spcAft>
                <a:spcPts val="0"/>
              </a:spcAft>
              <a:buFont typeface="Courier New,monospace" pitchFamily="2" charset="2"/>
              <a:buChar char="o"/>
            </a:pPr>
            <a:r>
              <a:rPr lang="en-US" sz="2600">
                <a:latin typeface="Avenir Next"/>
              </a:rPr>
              <a:t>"Let me know, I can also unlock that closet too, but it's </a:t>
            </a:r>
            <a:r>
              <a:rPr lang="en-US" sz="2600" err="1">
                <a:latin typeface="Avenir Next"/>
              </a:rPr>
              <a:t>Staceys</a:t>
            </a:r>
            <a:r>
              <a:rPr lang="en-US" sz="2600">
                <a:latin typeface="Avenir Next"/>
              </a:rPr>
              <a:t> job to do it."</a:t>
            </a:r>
            <a:endParaRPr lang="en-US"/>
          </a:p>
          <a:p>
            <a:r>
              <a:rPr lang="en-US" sz="2800">
                <a:latin typeface="Avenir Next Medium"/>
              </a:rPr>
              <a:t>"In my last job, someone stole all my gloves. What if someone takes the box of gloves?"</a:t>
            </a:r>
            <a:endParaRPr lang="en-US" sz="2800"/>
          </a:p>
          <a:p>
            <a:pPr lvl="1">
              <a:spcAft>
                <a:spcPts val="0"/>
              </a:spcAft>
              <a:buFont typeface="Courier New" pitchFamily="2" charset="2"/>
              <a:buChar char="o"/>
            </a:pPr>
            <a:r>
              <a:rPr lang="en-US" sz="2600">
                <a:latin typeface="Avenir Next"/>
              </a:rPr>
              <a:t>"That is highly unlikely here, but if you suspect this is happening please let me know right away."</a:t>
            </a:r>
          </a:p>
          <a:p>
            <a:endParaRPr lang="en-US" sz="2800">
              <a:solidFill>
                <a:srgbClr val="595959"/>
              </a:solidFill>
              <a:latin typeface="Avenir Next Medium"/>
            </a:endParaRPr>
          </a:p>
          <a:p>
            <a:pPr marL="0" indent="0">
              <a:buNone/>
            </a:pPr>
            <a:endParaRPr lang="en-US" sz="2800"/>
          </a:p>
          <a:p>
            <a:endParaRPr lang="en-US"/>
          </a:p>
          <a:p>
            <a:endParaRPr lang="en-US"/>
          </a:p>
          <a:p>
            <a:endParaRPr lang="en-US"/>
          </a:p>
        </p:txBody>
      </p:sp>
      <p:pic>
        <p:nvPicPr>
          <p:cNvPr id="4" name="Picture 3" descr="Basic - SynGuard Nitrile Powder Free Blue Exam Gloves">
            <a:extLst>
              <a:ext uri="{FF2B5EF4-FFF2-40B4-BE49-F238E27FC236}">
                <a16:creationId xmlns:a16="http://schemas.microsoft.com/office/drawing/2014/main" id="{7E26AC74-BD4D-C120-59F8-ADDB4FFC33C8}"/>
              </a:ext>
            </a:extLst>
          </p:cNvPr>
          <p:cNvPicPr>
            <a:picLocks noChangeAspect="1"/>
          </p:cNvPicPr>
          <p:nvPr/>
        </p:nvPicPr>
        <p:blipFill>
          <a:blip r:embed="rId2"/>
          <a:stretch>
            <a:fillRect/>
          </a:stretch>
        </p:blipFill>
        <p:spPr>
          <a:xfrm>
            <a:off x="8552688" y="1531906"/>
            <a:ext cx="3432047" cy="3093148"/>
          </a:xfrm>
          <a:prstGeom prst="rect">
            <a:avLst/>
          </a:prstGeom>
        </p:spPr>
      </p:pic>
    </p:spTree>
    <p:extLst>
      <p:ext uri="{BB962C8B-B14F-4D97-AF65-F5344CB8AC3E}">
        <p14:creationId xmlns:p14="http://schemas.microsoft.com/office/powerpoint/2010/main" val="659309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9D8-6DF1-29D0-FD3E-56A23067AD21}"/>
              </a:ext>
            </a:extLst>
          </p:cNvPr>
          <p:cNvSpPr>
            <a:spLocks noGrp="1"/>
          </p:cNvSpPr>
          <p:nvPr>
            <p:ph type="title"/>
          </p:nvPr>
        </p:nvSpPr>
        <p:spPr/>
        <p:txBody>
          <a:bodyPr/>
          <a:lstStyle/>
          <a:p>
            <a:r>
              <a:rPr lang="en-US">
                <a:latin typeface="Avenir Next Demi Bold"/>
              </a:rPr>
              <a:t>UNIVERSAL DESIGN METHODS</a:t>
            </a:r>
            <a:endParaRPr lang="en-US"/>
          </a:p>
        </p:txBody>
      </p:sp>
      <p:sp>
        <p:nvSpPr>
          <p:cNvPr id="3" name="Content Placeholder 2">
            <a:extLst>
              <a:ext uri="{FF2B5EF4-FFF2-40B4-BE49-F238E27FC236}">
                <a16:creationId xmlns:a16="http://schemas.microsoft.com/office/drawing/2014/main" id="{052FC567-0310-D161-218C-270F0B78EB76}"/>
              </a:ext>
            </a:extLst>
          </p:cNvPr>
          <p:cNvSpPr>
            <a:spLocks noGrp="1"/>
          </p:cNvSpPr>
          <p:nvPr>
            <p:ph idx="1"/>
          </p:nvPr>
        </p:nvSpPr>
        <p:spPr/>
        <p:txBody>
          <a:bodyPr/>
          <a:lstStyle/>
          <a:p>
            <a:pPr marL="0" indent="0">
              <a:buNone/>
            </a:pPr>
            <a:endParaRPr lang="en-US" sz="2400"/>
          </a:p>
          <a:p>
            <a:r>
              <a:rPr lang="en-US" sz="2400">
                <a:latin typeface="Avenir Next Medium"/>
              </a:rPr>
              <a:t>Universal design allows educators and learners to set clear goals, anticipate environmental barriers, create meaningful options, and fully embrace human variability</a:t>
            </a:r>
          </a:p>
          <a:p>
            <a:r>
              <a:rPr lang="en-US" sz="2400">
                <a:latin typeface="Avenir Next Medium"/>
              </a:rPr>
              <a:t>Having multiple methods to learn safety ensures that everyone has the resources they need to learn processes, regardless of neurotype</a:t>
            </a:r>
            <a:endParaRPr lang="en-US" sz="2400"/>
          </a:p>
          <a:p>
            <a:r>
              <a:rPr lang="en-US" sz="2400">
                <a:latin typeface="Avenir Next Medium"/>
              </a:rPr>
              <a:t>Consider making step by step documents, signs, videos, and plan on showing processes in person</a:t>
            </a:r>
          </a:p>
          <a:p>
            <a:r>
              <a:rPr lang="en-US" sz="2400">
                <a:latin typeface="Avenir Next Medium"/>
              </a:rPr>
              <a:t>This way, everyone can have multiple options to learn the same information</a:t>
            </a:r>
          </a:p>
        </p:txBody>
      </p:sp>
    </p:spTree>
    <p:extLst>
      <p:ext uri="{BB962C8B-B14F-4D97-AF65-F5344CB8AC3E}">
        <p14:creationId xmlns:p14="http://schemas.microsoft.com/office/powerpoint/2010/main" val="217323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0B992-FD57-46B0-61BE-5809E2C8F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690F5-FE75-7624-D1BB-64DB559C3D73}"/>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17F6BF0-7498-2EA2-711F-E0CE1DCE3792}"/>
              </a:ext>
            </a:extLst>
          </p:cNvPr>
          <p:cNvSpPr>
            <a:spLocks noGrp="1"/>
          </p:cNvSpPr>
          <p:nvPr>
            <p:ph idx="1"/>
          </p:nvPr>
        </p:nvSpPr>
        <p:spPr/>
        <p:txBody>
          <a:bodyPr/>
          <a:lstStyle/>
          <a:p>
            <a:r>
              <a:rPr lang="en-US" sz="2400">
                <a:latin typeface="Avenir Next Medium"/>
              </a:rPr>
              <a:t>For neurodivergent employees, handling workplace emergencies involves a combination of pre-established strategies and on-the-spot adaptations, such as developing clear, written emergency plans, minimizing sensory overload, and creating a support system with clear communication channels</a:t>
            </a:r>
            <a:endParaRPr lang="en-US" sz="2400"/>
          </a:p>
          <a:p>
            <a:r>
              <a:rPr lang="en-US" sz="2400">
                <a:latin typeface="Avenir Next Medium"/>
              </a:rPr>
              <a:t>Consider creating a personal emergency checklist between the employee and manager </a:t>
            </a:r>
            <a:endParaRPr lang="en-US" sz="2400"/>
          </a:p>
          <a:p>
            <a:endParaRPr lang="en-US"/>
          </a:p>
          <a:p>
            <a:endParaRPr lang="en-US"/>
          </a:p>
        </p:txBody>
      </p:sp>
    </p:spTree>
    <p:extLst>
      <p:ext uri="{BB962C8B-B14F-4D97-AF65-F5344CB8AC3E}">
        <p14:creationId xmlns:p14="http://schemas.microsoft.com/office/powerpoint/2010/main" val="403923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DB14-3114-1632-7854-2B2C23E9C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F98F2-6F8F-4A9F-F6AC-D676EA6CA040}"/>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89254513-9CE9-F1F7-FF03-D6259A094C62}"/>
              </a:ext>
            </a:extLst>
          </p:cNvPr>
          <p:cNvSpPr>
            <a:spLocks noGrp="1"/>
          </p:cNvSpPr>
          <p:nvPr>
            <p:ph idx="1"/>
          </p:nvPr>
        </p:nvSpPr>
        <p:spPr>
          <a:xfrm>
            <a:off x="938464" y="2331938"/>
            <a:ext cx="10299032" cy="3652810"/>
          </a:xfrm>
        </p:spPr>
        <p:txBody>
          <a:bodyPr>
            <a:normAutofit/>
          </a:bodyPr>
          <a:lstStyle/>
          <a:p>
            <a:r>
              <a:rPr lang="en-US" sz="2800">
                <a:latin typeface="Avenir Next Medium"/>
              </a:rPr>
              <a:t>Another tip, there should be easy to access information for employees to contact supervisors during an emergency.</a:t>
            </a:r>
            <a:endParaRPr lang="en-US" sz="2800"/>
          </a:p>
          <a:p>
            <a:r>
              <a:rPr lang="en-US" sz="2800">
                <a:latin typeface="Avenir Next Medium"/>
              </a:rPr>
              <a:t>That means multiple forms of the same information, accessible to everyone.</a:t>
            </a:r>
          </a:p>
          <a:p>
            <a:pPr lvl="1">
              <a:buFont typeface="Courier New" pitchFamily="2" charset="2"/>
              <a:buChar char="o"/>
            </a:pPr>
            <a:endParaRPr lang="en-US">
              <a:latin typeface="Avenir Next Medium"/>
            </a:endParaRPr>
          </a:p>
          <a:p>
            <a:pPr lvl="1">
              <a:buFont typeface="Courier New" pitchFamily="2" charset="2"/>
              <a:buChar char="o"/>
            </a:pPr>
            <a:endParaRPr lang="en-US"/>
          </a:p>
          <a:p>
            <a:endParaRPr lang="en-US"/>
          </a:p>
          <a:p>
            <a:endParaRPr lang="en-US"/>
          </a:p>
        </p:txBody>
      </p:sp>
    </p:spTree>
    <p:extLst>
      <p:ext uri="{BB962C8B-B14F-4D97-AF65-F5344CB8AC3E}">
        <p14:creationId xmlns:p14="http://schemas.microsoft.com/office/powerpoint/2010/main" val="490184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02F9-5770-E92E-E3BA-94AAEC0E3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3EE26-27FC-9A3E-17CB-CEC9872AC5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A61287FF-C64D-F993-5160-E75FC5FFFC75}"/>
              </a:ext>
            </a:extLst>
          </p:cNvPr>
          <p:cNvSpPr>
            <a:spLocks noGrp="1"/>
          </p:cNvSpPr>
          <p:nvPr>
            <p:ph idx="1"/>
          </p:nvPr>
        </p:nvSpPr>
        <p:spPr>
          <a:xfrm>
            <a:off x="938464" y="2331938"/>
            <a:ext cx="10299032" cy="3652810"/>
          </a:xfrm>
        </p:spPr>
        <p:txBody>
          <a:bodyPr vert="horz" lIns="91440" tIns="45720" rIns="91440" bIns="45720" rtlCol="0" anchor="ctr">
            <a:noAutofit/>
          </a:bodyPr>
          <a:lstStyle/>
          <a:p>
            <a:pPr marL="0" indent="0">
              <a:buNone/>
            </a:pPr>
            <a:endParaRPr lang="en-US" sz="2400"/>
          </a:p>
          <a:p>
            <a:r>
              <a:rPr lang="en-US" sz="2800">
                <a:latin typeface="Avenir Next Medium"/>
              </a:rPr>
              <a:t>Consider:</a:t>
            </a:r>
            <a:endParaRPr lang="en-US" sz="2800"/>
          </a:p>
          <a:p>
            <a:pPr lvl="1">
              <a:spcAft>
                <a:spcPts val="0"/>
              </a:spcAft>
              <a:buFont typeface="Courier New" pitchFamily="2" charset="2"/>
              <a:buChar char="o"/>
            </a:pPr>
            <a:r>
              <a:rPr lang="en-US" sz="2400">
                <a:latin typeface="Avenir Next"/>
              </a:rPr>
              <a:t>Giving a direct phone number for the employee to put in their cellphone</a:t>
            </a:r>
          </a:p>
          <a:p>
            <a:pPr lvl="1">
              <a:spcAft>
                <a:spcPts val="0"/>
              </a:spcAft>
              <a:buFont typeface="Courier New" pitchFamily="2" charset="2"/>
              <a:buChar char="o"/>
            </a:pPr>
            <a:r>
              <a:rPr lang="en-US" sz="2400">
                <a:latin typeface="Avenir Next"/>
              </a:rPr>
              <a:t>A business card sized reminder for their wallet that says "in case of emergencies call ***"</a:t>
            </a:r>
          </a:p>
          <a:p>
            <a:pPr lvl="1">
              <a:spcAft>
                <a:spcPts val="0"/>
              </a:spcAft>
              <a:buFont typeface="Courier New" pitchFamily="2" charset="2"/>
              <a:buChar char="o"/>
            </a:pPr>
            <a:r>
              <a:rPr lang="en-US" sz="2400">
                <a:latin typeface="Avenir Next"/>
              </a:rPr>
              <a:t>A card that can fit in the employees name badge or lanyard with contact information</a:t>
            </a:r>
          </a:p>
          <a:p>
            <a:pPr lvl="1">
              <a:spcAft>
                <a:spcPts val="0"/>
              </a:spcAft>
              <a:buFont typeface="Courier New" pitchFamily="2" charset="2"/>
              <a:buChar char="o"/>
            </a:pPr>
            <a:r>
              <a:rPr lang="en-US" sz="2400">
                <a:latin typeface="Avenir Next"/>
              </a:rPr>
              <a:t>A sign or "what to do" binder in the workspace where hazards are, that has information on how to contact someone in an emergency</a:t>
            </a:r>
          </a:p>
          <a:p>
            <a:pPr lvl="1">
              <a:spcAft>
                <a:spcPts val="0"/>
              </a:spcAft>
              <a:buFont typeface="Courier New" pitchFamily="2" charset="2"/>
              <a:buChar char="o"/>
            </a:pPr>
            <a:r>
              <a:rPr lang="en-US" sz="2400">
                <a:latin typeface="Avenir Next"/>
              </a:rPr>
              <a:t>If the employee has a close coworker, consider having them be a emergency buddy in case your neurodivergent employee may go non-verbal</a:t>
            </a:r>
          </a:p>
          <a:p>
            <a:pPr lvl="1">
              <a:spcAft>
                <a:spcPts val="0"/>
              </a:spcAft>
              <a:buFont typeface="Courier New" pitchFamily="2" charset="2"/>
              <a:buChar char="o"/>
            </a:pPr>
            <a:endParaRPr lang="en-US">
              <a:latin typeface="Avenir Next Medium"/>
            </a:endParaRPr>
          </a:p>
          <a:p>
            <a:pPr lvl="1">
              <a:buFont typeface="Courier New" pitchFamily="2" charset="2"/>
              <a:buChar char="o"/>
            </a:pPr>
            <a:endParaRPr lang="en-US"/>
          </a:p>
          <a:p>
            <a:endParaRPr lang="en-US"/>
          </a:p>
          <a:p>
            <a:endParaRPr lang="en-US"/>
          </a:p>
        </p:txBody>
      </p:sp>
    </p:spTree>
    <p:extLst>
      <p:ext uri="{BB962C8B-B14F-4D97-AF65-F5344CB8AC3E}">
        <p14:creationId xmlns:p14="http://schemas.microsoft.com/office/powerpoint/2010/main" val="3563283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63C9-46F2-7847-A10A-81B289798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29CEE-ED7B-F637-333D-CFA290DA9411}"/>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5A6186D-E5C5-7850-166D-F465687F27E8}"/>
              </a:ext>
            </a:extLst>
          </p:cNvPr>
          <p:cNvSpPr>
            <a:spLocks noGrp="1"/>
          </p:cNvSpPr>
          <p:nvPr>
            <p:ph idx="1"/>
          </p:nvPr>
        </p:nvSpPr>
        <p:spPr>
          <a:xfrm>
            <a:off x="938464" y="2331938"/>
            <a:ext cx="10299032" cy="3652810"/>
          </a:xfrm>
        </p:spPr>
        <p:txBody>
          <a:bodyPr vert="horz" lIns="91440" tIns="45720" rIns="91440" bIns="45720" rtlCol="0" anchor="ctr">
            <a:noAutofit/>
          </a:bodyPr>
          <a:lstStyle/>
          <a:p>
            <a:pPr marL="0" indent="0">
              <a:buNone/>
            </a:pPr>
            <a:endParaRPr lang="en-US" sz="2400"/>
          </a:p>
          <a:p>
            <a:r>
              <a:rPr lang="en-US" sz="2800">
                <a:latin typeface="Avenir Next Medium"/>
              </a:rPr>
              <a:t>An emergency buddy – </a:t>
            </a:r>
          </a:p>
          <a:p>
            <a:pPr lvl="1">
              <a:spcAft>
                <a:spcPts val="0"/>
              </a:spcAft>
              <a:buFont typeface="Courier New" pitchFamily="2" charset="2"/>
              <a:buChar char="o"/>
            </a:pPr>
            <a:r>
              <a:rPr lang="en-US" sz="2600">
                <a:latin typeface="Avenir Next"/>
              </a:rPr>
              <a:t>May be called something else, but the main goal is to ensure there is a trustworthy coworker for a neurodivergent employee in times of an emergency who can guide them during moments they are overwhelmed. </a:t>
            </a:r>
          </a:p>
          <a:p>
            <a:endParaRPr lang="en-US"/>
          </a:p>
          <a:p>
            <a:endParaRPr lang="en-US"/>
          </a:p>
        </p:txBody>
      </p:sp>
    </p:spTree>
    <p:extLst>
      <p:ext uri="{BB962C8B-B14F-4D97-AF65-F5344CB8AC3E}">
        <p14:creationId xmlns:p14="http://schemas.microsoft.com/office/powerpoint/2010/main" val="240875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5E0F-0479-E794-E09D-425231C0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9A63-C6C2-28E0-3FD6-0E70E2773A41}"/>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Katie Kinde</a:t>
            </a:r>
          </a:p>
        </p:txBody>
      </p:sp>
      <p:sp>
        <p:nvSpPr>
          <p:cNvPr id="3" name="Content Placeholder 2">
            <a:extLst>
              <a:ext uri="{FF2B5EF4-FFF2-40B4-BE49-F238E27FC236}">
                <a16:creationId xmlns:a16="http://schemas.microsoft.com/office/drawing/2014/main" id="{9B9D0451-4F9E-231E-2D2E-4B713755F83C}"/>
              </a:ext>
            </a:extLst>
          </p:cNvPr>
          <p:cNvSpPr>
            <a:spLocks noGrp="1"/>
          </p:cNvSpPr>
          <p:nvPr>
            <p:ph idx="1"/>
          </p:nvPr>
        </p:nvSpPr>
        <p:spPr>
          <a:xfrm>
            <a:off x="3829277" y="302009"/>
            <a:ext cx="7747363" cy="6047276"/>
          </a:xfrm>
        </p:spPr>
        <p:txBody>
          <a:bodyPr>
            <a:normAutofit fontScale="85000" lnSpcReduction="10000"/>
          </a:bodyPr>
          <a:lstStyle/>
          <a:p>
            <a:pPr marL="0" indent="0">
              <a:buNone/>
            </a:pPr>
            <a:endParaRPr lang="en-US"/>
          </a:p>
          <a:p>
            <a:endParaRPr lang="en-US" b="1" i="1">
              <a:highlight>
                <a:srgbClr val="FFFF00"/>
              </a:highlight>
            </a:endParaRPr>
          </a:p>
          <a:p>
            <a:r>
              <a:rPr lang="en-US" sz="2400">
                <a:latin typeface="Montserrat"/>
              </a:rPr>
              <a:t>Katie is a 35 year old Autistic self advocate, who loves learning and helping others learn. Katie graduated with a Masters in Education with a focus in Learning Design and Technology in 2021 from Wayne State University. </a:t>
            </a:r>
          </a:p>
          <a:p>
            <a:r>
              <a:rPr lang="en-US" sz="2400">
                <a:latin typeface="Montserrat"/>
              </a:rPr>
              <a:t>She currently works for </a:t>
            </a:r>
            <a:r>
              <a:rPr lang="en-US" sz="2400" err="1">
                <a:latin typeface="Montserrat"/>
              </a:rPr>
              <a:t>Incompass</a:t>
            </a:r>
            <a:r>
              <a:rPr lang="en-US" sz="2400">
                <a:latin typeface="Montserrat"/>
              </a:rPr>
              <a:t> Michigan as the Education Coordinator, creating trainings, coordinating events, and handling certificate distribution. </a:t>
            </a:r>
          </a:p>
          <a:p>
            <a:r>
              <a:rPr lang="en-US" sz="2400">
                <a:latin typeface="Montserrat"/>
              </a:rPr>
              <a:t>Katie has completed multiple Leadership programs in 2023-4, and has presented multiple times about Autism in the workplace. </a:t>
            </a:r>
            <a:endParaRPr lang="en-US">
              <a:latin typeface="Montserrat"/>
            </a:endParaRPr>
          </a:p>
          <a:p>
            <a:r>
              <a:rPr lang="en-US" sz="2400">
                <a:latin typeface="Montserrat"/>
              </a:rPr>
              <a:t>She became a co-leader in 2024 for the Michigan Advocates to End Seclusion and Restraint, and is now on the </a:t>
            </a:r>
            <a:r>
              <a:rPr lang="en-US" sz="2400" err="1">
                <a:latin typeface="Montserrat"/>
              </a:rPr>
              <a:t>EndSAR</a:t>
            </a:r>
            <a:r>
              <a:rPr lang="en-US" sz="2400">
                <a:latin typeface="Montserrat"/>
              </a:rPr>
              <a:t> Board. </a:t>
            </a:r>
            <a:endParaRPr lang="en-US">
              <a:latin typeface="Montserrat"/>
            </a:endParaRPr>
          </a:p>
          <a:p>
            <a:r>
              <a:rPr lang="en-US" sz="2400">
                <a:latin typeface="Montserrat"/>
              </a:rPr>
              <a:t>In her spare time, she loves gardening and gives free plants away to neighbors. She also loves playing videogames with her husband Andrew, walking her rescue yorkie </a:t>
            </a:r>
            <a:r>
              <a:rPr lang="en-US" sz="2400" err="1">
                <a:latin typeface="Montserrat"/>
              </a:rPr>
              <a:t>Agro</a:t>
            </a:r>
            <a:r>
              <a:rPr lang="en-US" sz="2400">
                <a:latin typeface="Montserrat"/>
              </a:rPr>
              <a:t>, making jewelry, drawing, and creating miniature houses.</a:t>
            </a:r>
            <a:endParaRPr lang="en-US">
              <a:latin typeface="Montserrat"/>
            </a:endParaRPr>
          </a:p>
        </p:txBody>
      </p:sp>
      <p:sp>
        <p:nvSpPr>
          <p:cNvPr id="4" name="Text Placeholder 3">
            <a:extLst>
              <a:ext uri="{FF2B5EF4-FFF2-40B4-BE49-F238E27FC236}">
                <a16:creationId xmlns:a16="http://schemas.microsoft.com/office/drawing/2014/main" id="{93D30BC8-38B4-BCCA-7D70-626903F4E434}"/>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817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46DE-E894-ABF3-3D59-D46A9B2BECE3}"/>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193373AC-C4FF-CBCF-93E6-E5676AFC9B14}"/>
              </a:ext>
            </a:extLst>
          </p:cNvPr>
          <p:cNvSpPr>
            <a:spLocks noGrp="1"/>
          </p:cNvSpPr>
          <p:nvPr>
            <p:ph idx="1"/>
          </p:nvPr>
        </p:nvSpPr>
        <p:spPr/>
        <p:txBody>
          <a:bodyPr/>
          <a:lstStyle/>
          <a:p>
            <a:r>
              <a:rPr lang="en-US" sz="2800">
                <a:latin typeface="Avenir Next Medium"/>
              </a:rPr>
              <a:t>Sensory overload -</a:t>
            </a:r>
            <a:endParaRPr lang="en-US" sz="2800"/>
          </a:p>
          <a:p>
            <a:r>
              <a:rPr lang="en-US" sz="2400">
                <a:latin typeface="Avenir Next Medium"/>
              </a:rPr>
              <a:t>Sensory overload is a state where the brain receives too much sensory input to process, leading to symptoms like anxiety, irritability, confusion, and physical discomfort. It can be triggered by common stimuli such as loud noises, bright lights, strong smells, and crowded spaces, but also by emotional stress, physical fatigue, or environmental changes</a:t>
            </a:r>
            <a:endParaRPr lang="en-US" sz="2400"/>
          </a:p>
        </p:txBody>
      </p:sp>
    </p:spTree>
    <p:extLst>
      <p:ext uri="{BB962C8B-B14F-4D97-AF65-F5344CB8AC3E}">
        <p14:creationId xmlns:p14="http://schemas.microsoft.com/office/powerpoint/2010/main" val="2878405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A353-B3AC-43FC-103A-6404F154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6D98C-CE04-2628-3269-46F3A3D55D17}"/>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C466B85F-6AE9-072D-B5B4-B71F91B948D1}"/>
              </a:ext>
            </a:extLst>
          </p:cNvPr>
          <p:cNvSpPr>
            <a:spLocks noGrp="1"/>
          </p:cNvSpPr>
          <p:nvPr>
            <p:ph idx="1"/>
          </p:nvPr>
        </p:nvSpPr>
        <p:spPr/>
        <p:txBody>
          <a:bodyPr/>
          <a:lstStyle/>
          <a:p>
            <a:r>
              <a:rPr lang="en-US" sz="2800">
                <a:latin typeface="Avenir Next Medium"/>
              </a:rPr>
              <a:t>Sensory overload -</a:t>
            </a:r>
            <a:endParaRPr lang="en-US" sz="2800"/>
          </a:p>
          <a:p>
            <a:r>
              <a:rPr lang="en-US" sz="2400">
                <a:latin typeface="Avenir Next Medium"/>
              </a:rPr>
              <a:t>During sensory overload, information is less likely to be retained, this leads to an unsuccessful training</a:t>
            </a:r>
            <a:endParaRPr lang="en-US">
              <a:latin typeface="Avenir Next Medium"/>
            </a:endParaRPr>
          </a:p>
          <a:p>
            <a:r>
              <a:rPr lang="en-US" sz="2400">
                <a:latin typeface="Avenir Next Medium"/>
              </a:rPr>
              <a:t>Recognizing triggers and using strategies like reducing exposure to stimuli, using sensory aids, or finding quiet spaces can help manage it</a:t>
            </a:r>
            <a:endParaRPr lang="en-US">
              <a:latin typeface="Avenir Next Medium"/>
            </a:endParaRPr>
          </a:p>
        </p:txBody>
      </p:sp>
    </p:spTree>
    <p:extLst>
      <p:ext uri="{BB962C8B-B14F-4D97-AF65-F5344CB8AC3E}">
        <p14:creationId xmlns:p14="http://schemas.microsoft.com/office/powerpoint/2010/main" val="106833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AD95-5A19-7C84-5AC7-F2F9A2477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CBF5-9360-97A1-E104-468BA7E19A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678FCC8-6429-487D-20E2-B59552CA065C}"/>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a:latin typeface="Avenir Next Medium"/>
              </a:rPr>
              <a:t>Consider ways to ensure neurodiverse people are comfortable when training to ensure information is more easily retained</a:t>
            </a:r>
            <a:endParaRPr lang="en-US" sz="2800"/>
          </a:p>
          <a:p>
            <a:endParaRPr lang="en-US" sz="2800">
              <a:latin typeface="Avenir Next Medium"/>
            </a:endParaRPr>
          </a:p>
          <a:p>
            <a:r>
              <a:rPr lang="en-US" sz="3200">
                <a:latin typeface="Avenir Next Medium"/>
              </a:rPr>
              <a:t>Sensitivities -</a:t>
            </a:r>
            <a:endParaRPr lang="en-US" sz="3200"/>
          </a:p>
          <a:p>
            <a:r>
              <a:rPr lang="en-US" sz="2800">
                <a:latin typeface="Avenir Next"/>
              </a:rPr>
              <a:t>Especially when it comes to employees with Autism, they made be extra sensitive to loud noises or bright lights</a:t>
            </a:r>
          </a:p>
          <a:p>
            <a:endParaRPr lang="en-US"/>
          </a:p>
          <a:p>
            <a:endParaRPr lang="en-US"/>
          </a:p>
        </p:txBody>
      </p:sp>
    </p:spTree>
    <p:extLst>
      <p:ext uri="{BB962C8B-B14F-4D97-AF65-F5344CB8AC3E}">
        <p14:creationId xmlns:p14="http://schemas.microsoft.com/office/powerpoint/2010/main" val="2722111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B39F-E0E1-221A-CFF1-3EEDAEBEE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D1BD-37B4-F8B2-AA70-DE13F57C5880}"/>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B1181F85-01A1-7ADE-BF3D-DB835F889C0C}"/>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200"/>
          </a:p>
          <a:p>
            <a:endParaRPr lang="en-US" sz="2800"/>
          </a:p>
          <a:p>
            <a:r>
              <a:rPr lang="en-US" sz="2800">
                <a:latin typeface="Avenir Next Medium"/>
              </a:rPr>
              <a:t>Consider their needs. Converse and ask if any changes to the environment could help their learning experience and prevent sensory overload</a:t>
            </a:r>
            <a:endParaRPr lang="en-US" sz="2800"/>
          </a:p>
          <a:p>
            <a:pPr lvl="1">
              <a:spcAft>
                <a:spcPts val="0"/>
              </a:spcAft>
              <a:buFont typeface="Courier New" pitchFamily="2" charset="2"/>
              <a:buChar char="o"/>
            </a:pPr>
            <a:r>
              <a:rPr lang="en-US" sz="2800">
                <a:latin typeface="Avenir Next"/>
              </a:rPr>
              <a:t>Some items that can be offered: </a:t>
            </a:r>
          </a:p>
          <a:p>
            <a:pPr lvl="2">
              <a:spcAft>
                <a:spcPts val="0"/>
              </a:spcAft>
              <a:buFont typeface="Wingdings" pitchFamily="2" charset="2"/>
              <a:buChar char="§"/>
            </a:pPr>
            <a:r>
              <a:rPr lang="en-US" sz="2800">
                <a:latin typeface="Avenir Next"/>
              </a:rPr>
              <a:t>white noise machines, </a:t>
            </a:r>
          </a:p>
          <a:p>
            <a:pPr lvl="2">
              <a:spcAft>
                <a:spcPts val="0"/>
              </a:spcAft>
              <a:buFont typeface="Wingdings" pitchFamily="2" charset="2"/>
              <a:buChar char="§"/>
            </a:pPr>
            <a:r>
              <a:rPr lang="en-US" sz="2800">
                <a:latin typeface="Avenir Next"/>
              </a:rPr>
              <a:t>access to white noise music, </a:t>
            </a:r>
          </a:p>
          <a:p>
            <a:pPr lvl="2">
              <a:spcAft>
                <a:spcPts val="0"/>
              </a:spcAft>
              <a:buFont typeface="Wingdings" pitchFamily="2" charset="2"/>
              <a:buChar char="§"/>
            </a:pPr>
            <a:r>
              <a:rPr lang="en-US" sz="2800">
                <a:latin typeface="Avenir Next"/>
              </a:rPr>
              <a:t>tinted glasses, </a:t>
            </a:r>
          </a:p>
          <a:p>
            <a:pPr lvl="2">
              <a:spcAft>
                <a:spcPts val="0"/>
              </a:spcAft>
              <a:buFont typeface="Wingdings" pitchFamily="2" charset="2"/>
              <a:buChar char="§"/>
            </a:pPr>
            <a:r>
              <a:rPr lang="en-US" sz="2800">
                <a:latin typeface="Avenir Next"/>
              </a:rPr>
              <a:t>headphones</a:t>
            </a:r>
          </a:p>
          <a:p>
            <a:endParaRPr lang="en-US"/>
          </a:p>
          <a:p>
            <a:endParaRPr lang="en-US"/>
          </a:p>
        </p:txBody>
      </p:sp>
    </p:spTree>
    <p:extLst>
      <p:ext uri="{BB962C8B-B14F-4D97-AF65-F5344CB8AC3E}">
        <p14:creationId xmlns:p14="http://schemas.microsoft.com/office/powerpoint/2010/main" val="3066076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17-5F49-495A-50B9-3C49582F9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7A7E5-870F-BDF8-B20E-D60FECC2691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BA92406-70BF-07DF-C52F-0F7F71A44F00}"/>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200"/>
          </a:p>
          <a:p>
            <a:endParaRPr lang="en-US" sz="2800"/>
          </a:p>
          <a:p>
            <a:r>
              <a:rPr lang="en-US" sz="2800">
                <a:latin typeface="Avenir Next Medium"/>
              </a:rPr>
              <a:t>Auditory and visual considerations</a:t>
            </a:r>
            <a:endParaRPr lang="en-US" sz="2800"/>
          </a:p>
          <a:p>
            <a:pPr lvl="1">
              <a:spcAft>
                <a:spcPts val="0"/>
              </a:spcAft>
              <a:buFont typeface="Courier New" pitchFamily="2" charset="2"/>
              <a:buChar char="o"/>
            </a:pPr>
            <a:r>
              <a:rPr lang="en-US" sz="2800">
                <a:latin typeface="Avenir Next"/>
              </a:rPr>
              <a:t>Ensure that your trainings are accessible. Neurodiverse people are prone to co-morbidities</a:t>
            </a:r>
          </a:p>
          <a:p>
            <a:pPr lvl="1">
              <a:spcAft>
                <a:spcPts val="0"/>
              </a:spcAft>
              <a:buFont typeface="Courier New" pitchFamily="2" charset="2"/>
              <a:buChar char="o"/>
            </a:pPr>
            <a:r>
              <a:rPr lang="en-US" sz="2800">
                <a:latin typeface="Avenir Next"/>
              </a:rPr>
              <a:t>Visually, you should have large text and describe images or steps for anyone with low vision</a:t>
            </a:r>
          </a:p>
          <a:p>
            <a:pPr lvl="1">
              <a:buFont typeface="Courier New" pitchFamily="2" charset="2"/>
              <a:buChar char="o"/>
            </a:pPr>
            <a:r>
              <a:rPr lang="en-US" sz="2800">
                <a:latin typeface="Avenir Next"/>
              </a:rPr>
              <a:t>When speaking, ensure that you are using a microphone if anyone with low hearing</a:t>
            </a:r>
          </a:p>
          <a:p>
            <a:endParaRPr lang="en-US"/>
          </a:p>
          <a:p>
            <a:endParaRPr lang="en-US"/>
          </a:p>
        </p:txBody>
      </p:sp>
    </p:spTree>
    <p:extLst>
      <p:ext uri="{BB962C8B-B14F-4D97-AF65-F5344CB8AC3E}">
        <p14:creationId xmlns:p14="http://schemas.microsoft.com/office/powerpoint/2010/main" val="543494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2A-0D95-104B-4F8D-34F3C2839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71426-8655-8A87-89CA-8AAA80C081E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E18C7FD9-431B-DA9F-4C3B-DC638001E85D}"/>
              </a:ext>
            </a:extLst>
          </p:cNvPr>
          <p:cNvSpPr>
            <a:spLocks noGrp="1"/>
          </p:cNvSpPr>
          <p:nvPr>
            <p:ph idx="1"/>
          </p:nvPr>
        </p:nvSpPr>
        <p:spPr>
          <a:xfrm>
            <a:off x="938464" y="2410447"/>
            <a:ext cx="10299032" cy="3574301"/>
          </a:xfrm>
        </p:spPr>
        <p:txBody>
          <a:bodyPr>
            <a:normAutofit/>
          </a:bodyPr>
          <a:lstStyle/>
          <a:p>
            <a:pPr marL="0" indent="0">
              <a:buNone/>
            </a:pPr>
            <a:endParaRPr lang="en-US" sz="2600"/>
          </a:p>
          <a:p>
            <a:r>
              <a:rPr lang="en-US" sz="2600">
                <a:latin typeface="Avenir Next Medium"/>
              </a:rPr>
              <a:t>Consider sensitivities to scents -</a:t>
            </a:r>
            <a:r>
              <a:rPr lang="en-US" sz="2400">
                <a:latin typeface="Avenir Next Medium"/>
              </a:rPr>
              <a:t> </a:t>
            </a:r>
            <a:endParaRPr lang="en-US" sz="2400">
              <a:solidFill>
                <a:srgbClr val="000000"/>
              </a:solidFill>
              <a:latin typeface="Avenir Next Medium"/>
            </a:endParaRPr>
          </a:p>
          <a:p>
            <a:pPr lvl="1">
              <a:spcAft>
                <a:spcPts val="0"/>
              </a:spcAft>
              <a:buFont typeface="Courier New" pitchFamily="2" charset="2"/>
              <a:buChar char="o"/>
            </a:pPr>
            <a:r>
              <a:rPr lang="en-US" sz="2400">
                <a:latin typeface="Avenir Next"/>
              </a:rPr>
              <a:t>For those who are sensitive to scents, cleaning materials may be overwhelming</a:t>
            </a:r>
            <a:endParaRPr lang="en-US" sz="2400">
              <a:solidFill>
                <a:srgbClr val="595959"/>
              </a:solidFill>
              <a:latin typeface="Avenir Next"/>
            </a:endParaRPr>
          </a:p>
          <a:p>
            <a:pPr lvl="1">
              <a:spcAft>
                <a:spcPts val="0"/>
              </a:spcAft>
              <a:buFont typeface="Courier New" pitchFamily="2" charset="2"/>
              <a:buChar char="o"/>
            </a:pPr>
            <a:r>
              <a:rPr lang="en-US" sz="2400">
                <a:latin typeface="Avenir Next"/>
              </a:rPr>
              <a:t>There are ways to manage these scents personally and environmentally</a:t>
            </a:r>
            <a:endParaRPr lang="en-US" sz="2400"/>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274428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FA-55EF-EAF3-D994-FEA38F1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5C130-1B7D-355B-068E-DB18F6501382}"/>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8CA7A86-76DC-677F-824D-F3F4DF67BCE3}"/>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a:latin typeface="Avenir Next Medium"/>
              </a:rPr>
              <a:t>For Employee Personal Management</a:t>
            </a:r>
            <a:endParaRPr lang="en-US" sz="2800">
              <a:solidFill>
                <a:srgbClr val="000000"/>
              </a:solidFill>
            </a:endParaRPr>
          </a:p>
          <a:p>
            <a:pPr lvl="1">
              <a:spcAft>
                <a:spcPts val="0"/>
              </a:spcAft>
              <a:buFont typeface="Courier New" pitchFamily="2" charset="2"/>
              <a:buChar char="o"/>
            </a:pPr>
            <a:r>
              <a:rPr lang="en-US" sz="2400">
                <a:latin typeface="Avenir Next"/>
              </a:rPr>
              <a:t>Masking: Dab Vicks VapoRub, lavender, peppermint oil, or even toothpaste/</a:t>
            </a:r>
            <a:r>
              <a:rPr lang="en-US" sz="2400" err="1">
                <a:latin typeface="Avenir Next"/>
              </a:rPr>
              <a:t>chapstick</a:t>
            </a:r>
            <a:r>
              <a:rPr lang="en-US" sz="2400">
                <a:latin typeface="Avenir Next"/>
              </a:rPr>
              <a:t> under employees nose or inside their mask.</a:t>
            </a:r>
          </a:p>
          <a:p>
            <a:pPr lvl="1">
              <a:spcAft>
                <a:spcPts val="0"/>
              </a:spcAft>
              <a:buFont typeface="Courier New" pitchFamily="2" charset="2"/>
              <a:buChar char="o"/>
            </a:pPr>
            <a:r>
              <a:rPr lang="en-US" sz="2400">
                <a:latin typeface="Avenir Next"/>
              </a:rPr>
              <a:t>Breathing: Breathe through mouth or take shallow breaths; try humming to block smells.</a:t>
            </a:r>
          </a:p>
          <a:p>
            <a:pPr lvl="1">
              <a:spcAft>
                <a:spcPts val="0"/>
              </a:spcAft>
              <a:buFont typeface="Courier New" pitchFamily="2" charset="2"/>
              <a:buChar char="o"/>
            </a:pPr>
            <a:r>
              <a:rPr lang="en-US" sz="2400">
                <a:latin typeface="Avenir Next"/>
              </a:rPr>
              <a:t>Scented Items: Keep minty gum, strong mints, or Listerine strips handy.</a:t>
            </a:r>
          </a:p>
          <a:p>
            <a:pPr lvl="1">
              <a:spcAft>
                <a:spcPts val="0"/>
              </a:spcAft>
              <a:buFont typeface="Courier New" pitchFamily="2" charset="2"/>
              <a:buChar char="o"/>
            </a:pPr>
            <a:r>
              <a:rPr lang="en-US" sz="2400">
                <a:latin typeface="Avenir Next"/>
              </a:rPr>
              <a:t>Essential Oils: Use a badge reel with a felt pad soaked in lemon or peppermint oil for personal scent relief.</a:t>
            </a:r>
          </a:p>
          <a:p>
            <a:pPr lvl="1">
              <a:spcAft>
                <a:spcPts val="0"/>
              </a:spcAft>
              <a:buFont typeface="Courier New" pitchFamily="2" charset="2"/>
              <a:buChar char="o"/>
            </a:pPr>
            <a:r>
              <a:rPr lang="en-US" sz="2400">
                <a:latin typeface="Avenir Next"/>
              </a:rPr>
              <a:t>Hygiene: Wear clean uniforms and socks daily to avoid carrying odors.</a:t>
            </a:r>
          </a:p>
          <a:p>
            <a:pPr lvl="1">
              <a:spcAft>
                <a:spcPts val="0"/>
              </a:spcAft>
              <a:buFont typeface="Courier New" pitchFamily="2" charset="2"/>
              <a:buChar char="o"/>
            </a:pPr>
            <a:r>
              <a:rPr lang="en-US" sz="2400">
                <a:latin typeface="Avenir Next"/>
              </a:rPr>
              <a:t>Quick Breaks: Step away for fresh air if overwhelmed. </a:t>
            </a: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18104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D392-9E69-3E88-8160-7DB3F7125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4C815-2F0B-53C5-5F8B-C4854256EA0B}"/>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1520C558-5B23-41F8-AB23-25673C844425}"/>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a:latin typeface="Avenir Next Medium"/>
              </a:rPr>
              <a:t>For Environmental Management</a:t>
            </a:r>
            <a:endParaRPr lang="en-US" sz="2600"/>
          </a:p>
          <a:p>
            <a:pPr marL="960120" lvl="1" indent="-457200">
              <a:spcAft>
                <a:spcPts val="0"/>
              </a:spcAft>
              <a:buFont typeface="Courier New" pitchFamily="2" charset="2"/>
              <a:buChar char="o"/>
            </a:pPr>
            <a:r>
              <a:rPr lang="en-US" sz="2600">
                <a:latin typeface="Avenir Next"/>
              </a:rPr>
              <a:t>Source Control: Cleanliness is key; remove soiled linens and clean surfaces.</a:t>
            </a:r>
          </a:p>
          <a:p>
            <a:pPr marL="960120" lvl="1" indent="-457200">
              <a:spcAft>
                <a:spcPts val="0"/>
              </a:spcAft>
              <a:buFont typeface="Courier New" pitchFamily="2" charset="2"/>
              <a:buChar char="o"/>
            </a:pPr>
            <a:r>
              <a:rPr lang="en-US" sz="2600">
                <a:latin typeface="Avenir Next"/>
              </a:rPr>
              <a:t>Odor Absorbers: Place coffee grounds, charcoal, or baking soda in bowls around the room.</a:t>
            </a:r>
          </a:p>
          <a:p>
            <a:pPr marL="960120" lvl="1" indent="-457200">
              <a:spcAft>
                <a:spcPts val="0"/>
              </a:spcAft>
              <a:buFont typeface="Courier New" pitchFamily="2" charset="2"/>
              <a:buChar char="o"/>
            </a:pPr>
            <a:r>
              <a:rPr lang="en-US" sz="2600">
                <a:latin typeface="Avenir Next"/>
              </a:rPr>
              <a:t>Enzymatic Cleaners: Use products like Nature's Miracle to neutralize odors at their source (bacteria).</a:t>
            </a:r>
          </a:p>
          <a:p>
            <a:pPr marL="960120" lvl="1" indent="-457200">
              <a:spcAft>
                <a:spcPts val="0"/>
              </a:spcAft>
              <a:buFont typeface="Courier New" pitchFamily="2" charset="2"/>
              <a:buChar char="o"/>
            </a:pPr>
            <a:r>
              <a:rPr lang="en-US" sz="2600">
                <a:latin typeface="Avenir Next"/>
              </a:rPr>
              <a:t>Air Fresheners/Diffusers: Use hospital-approved, hypoallergenic room sprays or diffusers, or even patient-controlled ones.</a:t>
            </a:r>
          </a:p>
          <a:p>
            <a:pPr marL="960120" lvl="1" indent="-457200">
              <a:spcAft>
                <a:spcPts val="0"/>
              </a:spcAft>
              <a:buFont typeface="Courier New" pitchFamily="2" charset="2"/>
              <a:buChar char="o"/>
            </a:pPr>
            <a:r>
              <a:rPr lang="en-US" sz="2600">
                <a:latin typeface="Avenir Next"/>
              </a:rPr>
              <a:t>Ventilation: Ensure proper air circulation, using fans or opening windows when possible. </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794583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B9F-7EB0-2BDC-03EF-67E8244A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ED13-8944-8527-EB91-002A313F027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92C7670-24F0-4CE0-8EFB-AC91D37AA624}"/>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3000">
                <a:latin typeface="Avenir Next Medium"/>
              </a:rPr>
              <a:t>Consider Tactile sensitivities -</a:t>
            </a:r>
            <a:r>
              <a:rPr lang="en-US" sz="2600">
                <a:latin typeface="Avenir Next Medium"/>
              </a:rPr>
              <a:t> </a:t>
            </a:r>
            <a:endParaRPr lang="en-US" sz="2600">
              <a:solidFill>
                <a:srgbClr val="000000"/>
              </a:solidFill>
              <a:latin typeface="Avenir Next Medium"/>
            </a:endParaRPr>
          </a:p>
          <a:p>
            <a:pPr lvl="1">
              <a:spcAft>
                <a:spcPts val="0"/>
              </a:spcAft>
              <a:buFont typeface="Courier New" pitchFamily="2" charset="2"/>
              <a:buChar char="o"/>
            </a:pPr>
            <a:r>
              <a:rPr lang="en-US" sz="2600">
                <a:latin typeface="Avenir Next"/>
              </a:rPr>
              <a:t>For those who are sensitive to the feel of latex, soft thin silk or cotton gloves can be used underneath normal gloves</a:t>
            </a:r>
            <a:endParaRPr lang="en-US" sz="2600">
              <a:solidFill>
                <a:srgbClr val="595959"/>
              </a:solidFill>
              <a:latin typeface="Avenir Next"/>
            </a:endParaRPr>
          </a:p>
          <a:p>
            <a:pPr lvl="1">
              <a:spcAft>
                <a:spcPts val="0"/>
              </a:spcAft>
              <a:buFont typeface="Courier New" pitchFamily="2" charset="2"/>
              <a:buChar char="o"/>
            </a:pPr>
            <a:r>
              <a:rPr lang="en-US" sz="2600">
                <a:latin typeface="Avenir Next"/>
              </a:rPr>
              <a:t>For those who do not like the feeling of normal masks:</a:t>
            </a:r>
          </a:p>
          <a:p>
            <a:pPr lvl="2">
              <a:spcAft>
                <a:spcPts val="250"/>
              </a:spcAft>
              <a:buFont typeface="Wingdings" pitchFamily="2" charset="2"/>
              <a:buChar char="§"/>
            </a:pPr>
            <a:r>
              <a:rPr lang="en-US" sz="2600">
                <a:latin typeface="Avenir Next"/>
              </a:rPr>
              <a:t>Material Matters: Choose soft, breathable fabrics like cotton or silk liners.</a:t>
            </a:r>
          </a:p>
          <a:p>
            <a:pPr lvl="2">
              <a:spcAft>
                <a:spcPts val="0"/>
              </a:spcAft>
              <a:buFont typeface="Wingdings" pitchFamily="2" charset="2"/>
              <a:buChar char="§"/>
            </a:pPr>
            <a:r>
              <a:rPr lang="en-US" sz="2600">
                <a:latin typeface="Avenir Next"/>
              </a:rPr>
              <a:t>Reduce Pressure: Use "ear savers" or hats to place straps over, not on, the ears.</a:t>
            </a:r>
          </a:p>
          <a:p>
            <a:pPr lvl="2">
              <a:spcAft>
                <a:spcPts val="0"/>
              </a:spcAft>
              <a:buFont typeface="Wingdings" pitchFamily="2" charset="2"/>
              <a:buChar char="§"/>
            </a:pPr>
            <a:r>
              <a:rPr lang="en-US" sz="2600">
                <a:latin typeface="Avenir Next"/>
              </a:rPr>
              <a:t>Adjustable &amp; Secure: Look for toggles or </a:t>
            </a:r>
            <a:r>
              <a:rPr lang="en-US" sz="2600" err="1">
                <a:latin typeface="Avenir Next"/>
              </a:rPr>
              <a:t>velcro</a:t>
            </a:r>
            <a:r>
              <a:rPr lang="en-US" sz="2600">
                <a:latin typeface="Avenir Next"/>
              </a:rPr>
              <a:t> to customize the fit and reduce tightness.</a:t>
            </a: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417623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5974D-A52A-1F4B-79A7-F829F64F4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24BF9-D2F4-298D-2DA8-6CF7877FF163}"/>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9231A0F-35CA-BD5A-6FDD-C5D20B0C1A12}"/>
              </a:ext>
            </a:extLst>
          </p:cNvPr>
          <p:cNvSpPr>
            <a:spLocks noGrp="1"/>
          </p:cNvSpPr>
          <p:nvPr>
            <p:ph idx="1"/>
          </p:nvPr>
        </p:nvSpPr>
        <p:spPr>
          <a:xfrm>
            <a:off x="938464" y="2410447"/>
            <a:ext cx="10299032" cy="3574301"/>
          </a:xfrm>
        </p:spPr>
        <p:txBody>
          <a:bodyPr>
            <a:normAutofit/>
          </a:bodyPr>
          <a:lstStyle/>
          <a:p>
            <a:r>
              <a:rPr lang="en-US" sz="2600">
                <a:latin typeface="Avenir Next Medium"/>
              </a:rPr>
              <a:t>PPE – employees of all neurotypes may have these issues, however, neurodiverse ones are more prone.</a:t>
            </a:r>
            <a:endParaRPr lang="en-US" sz="2600"/>
          </a:p>
          <a:p>
            <a:r>
              <a:rPr lang="en-US" sz="2600">
                <a:latin typeface="Avenir Next Medium"/>
              </a:rPr>
              <a:t>Consider: </a:t>
            </a:r>
            <a:endParaRPr lang="en-US" sz="2600"/>
          </a:p>
          <a:p>
            <a:pPr lvl="1">
              <a:spcAft>
                <a:spcPts val="0"/>
              </a:spcAft>
              <a:buFont typeface="Courier New" pitchFamily="2" charset="2"/>
              <a:buChar char="o"/>
            </a:pPr>
            <a:r>
              <a:rPr lang="en-US" sz="2400">
                <a:latin typeface="Avenir Next"/>
              </a:rPr>
              <a:t>Skin allergies to latex – Have accessible hypoallergenic gloves</a:t>
            </a:r>
          </a:p>
        </p:txBody>
      </p:sp>
    </p:spTree>
    <p:extLst>
      <p:ext uri="{BB962C8B-B14F-4D97-AF65-F5344CB8AC3E}">
        <p14:creationId xmlns:p14="http://schemas.microsoft.com/office/powerpoint/2010/main" val="68288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43D3-4343-64B4-D775-210D7013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3870-8077-3B2E-584E-2D0C16CA8CD5}"/>
              </a:ext>
            </a:extLst>
          </p:cNvPr>
          <p:cNvSpPr>
            <a:spLocks noGrp="1"/>
          </p:cNvSpPr>
          <p:nvPr>
            <p:ph type="title"/>
          </p:nvPr>
        </p:nvSpPr>
        <p:spPr>
          <a:xfrm>
            <a:off x="256032" y="1858617"/>
            <a:ext cx="2834640" cy="2377440"/>
          </a:xfrm>
        </p:spPr>
        <p:txBody>
          <a:bodyPr>
            <a:normAutofit/>
          </a:bodyPr>
          <a:lstStyle/>
          <a:p>
            <a:r>
              <a:rPr lang="en-US">
                <a:latin typeface="Avenir Next Demi Bold"/>
              </a:rPr>
              <a:t>ABOUT THE CONTENT</a:t>
            </a:r>
            <a:endParaRPr lang="en-US"/>
          </a:p>
        </p:txBody>
      </p:sp>
      <p:sp>
        <p:nvSpPr>
          <p:cNvPr id="3" name="Content Placeholder 2">
            <a:extLst>
              <a:ext uri="{FF2B5EF4-FFF2-40B4-BE49-F238E27FC236}">
                <a16:creationId xmlns:a16="http://schemas.microsoft.com/office/drawing/2014/main" id="{9A19590F-E400-7EA9-76AE-9D907A568DEE}"/>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a:highlight>
                <a:srgbClr val="FFFF00"/>
              </a:highlight>
            </a:endParaRPr>
          </a:p>
          <a:p>
            <a:r>
              <a:rPr lang="en-US" sz="2400">
                <a:latin typeface="Montserrat"/>
              </a:rPr>
              <a:t>Inclusivity is very important to us</a:t>
            </a:r>
          </a:p>
          <a:p>
            <a:r>
              <a:rPr lang="en-US" sz="2400">
                <a:latin typeface="Montserrat"/>
              </a:rPr>
              <a:t>This presentation is made with all needs in mind. We try to avoid using too many colors and pictures, and when we do, we describe them for low vision users</a:t>
            </a:r>
            <a:endParaRPr lang="en-US"/>
          </a:p>
          <a:p>
            <a:r>
              <a:rPr lang="en-US" sz="2400">
                <a:latin typeface="Montserrat"/>
              </a:rPr>
              <a:t>Handouts are available on a shared drive, link will be posted in the chat</a:t>
            </a:r>
          </a:p>
        </p:txBody>
      </p:sp>
      <p:sp>
        <p:nvSpPr>
          <p:cNvPr id="4" name="Text Placeholder 3">
            <a:extLst>
              <a:ext uri="{FF2B5EF4-FFF2-40B4-BE49-F238E27FC236}">
                <a16:creationId xmlns:a16="http://schemas.microsoft.com/office/drawing/2014/main" id="{C4B4EC52-C3FC-FF5E-B542-D74B1CF31531}"/>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21928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059B-FA7E-6800-D455-61E6E5E1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5A82-14F2-1E41-D296-06DB4B0C1935}"/>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9A532382-2FB0-3FD4-029C-0BFC6D3A489E}"/>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a:latin typeface="Avenir Next Medium"/>
              </a:rPr>
              <a:t>Consider proximity comfort/consent. This should be discussed for every day interactions beyond trainings. </a:t>
            </a:r>
            <a:endParaRPr lang="en-US" sz="2800"/>
          </a:p>
          <a:p>
            <a:r>
              <a:rPr lang="en-US" sz="2800">
                <a:latin typeface="Avenir Next Medium"/>
              </a:rPr>
              <a:t>Even something as simple as placing a hand on an employees shoulder may be extremely uncomfortable to a neurodivergent employee. </a:t>
            </a:r>
            <a:endParaRPr lang="en-US" sz="2800"/>
          </a:p>
          <a:p>
            <a:r>
              <a:rPr lang="en-US" sz="2800">
                <a:latin typeface="Avenir Next Medium"/>
              </a:rPr>
              <a:t>Always ask for consent.</a:t>
            </a:r>
            <a:endParaRPr lang="en-US" sz="2800"/>
          </a:p>
          <a:p>
            <a:endParaRPr lang="en-US"/>
          </a:p>
          <a:p>
            <a:endParaRPr lang="en-US"/>
          </a:p>
        </p:txBody>
      </p:sp>
    </p:spTree>
    <p:extLst>
      <p:ext uri="{BB962C8B-B14F-4D97-AF65-F5344CB8AC3E}">
        <p14:creationId xmlns:p14="http://schemas.microsoft.com/office/powerpoint/2010/main" val="1861535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D9E1-E858-36EF-2919-2F04CEE73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3E2C-685D-579C-6DC2-B7489F9A92BE}"/>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800"/>
          </a:p>
          <a:p>
            <a:r>
              <a:rPr lang="en-US" sz="2800">
                <a:latin typeface="Avenir Next Medium"/>
              </a:rPr>
              <a:t>For example, during an interactive in-person training on glove disposal, a trainer may need to hold their hands up close to a neurodivergent employee to show each step of glove removal. </a:t>
            </a:r>
            <a:endParaRPr lang="en-US" sz="2800"/>
          </a:p>
          <a:p>
            <a:r>
              <a:rPr lang="en-US" sz="2800">
                <a:latin typeface="Avenir Next Medium"/>
              </a:rPr>
              <a:t>Trainers should ask if it's alright to be up close before showing each step. </a:t>
            </a:r>
            <a:endParaRPr lang="en-US" sz="2800"/>
          </a:p>
          <a:p>
            <a:endParaRPr lang="en-US" sz="2800">
              <a:latin typeface="Avenir Next Medium"/>
            </a:endParaRPr>
          </a:p>
          <a:p>
            <a:r>
              <a:rPr lang="en-US" sz="2800">
                <a:latin typeface="Avenir Next Medium"/>
              </a:rPr>
              <a:t>Also, let the employee learn by removing their own pair of gloves. </a:t>
            </a:r>
            <a:endParaRPr lang="en-US" sz="2800"/>
          </a:p>
          <a:p>
            <a:endParaRPr lang="en-US"/>
          </a:p>
          <a:p>
            <a:endParaRPr lang="en-US"/>
          </a:p>
        </p:txBody>
      </p:sp>
      <p:sp>
        <p:nvSpPr>
          <p:cNvPr id="2" name="Title 1">
            <a:extLst>
              <a:ext uri="{FF2B5EF4-FFF2-40B4-BE49-F238E27FC236}">
                <a16:creationId xmlns:a16="http://schemas.microsoft.com/office/drawing/2014/main" id="{DCDFFC32-0ABE-380C-28A0-D53F1C20B2A4}"/>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Tree>
    <p:extLst>
      <p:ext uri="{BB962C8B-B14F-4D97-AF65-F5344CB8AC3E}">
        <p14:creationId xmlns:p14="http://schemas.microsoft.com/office/powerpoint/2010/main" val="1518215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F02C-E57B-9360-5626-3E3167F1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3FC0C-87EE-A096-D7AA-BC84FFF89889}"/>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6DDE5B3-6E60-58CA-FE41-871454F34096}"/>
              </a:ext>
            </a:extLst>
          </p:cNvPr>
          <p:cNvSpPr>
            <a:spLocks noGrp="1"/>
          </p:cNvSpPr>
          <p:nvPr>
            <p:ph idx="1"/>
          </p:nvPr>
        </p:nvSpPr>
        <p:spPr>
          <a:xfrm>
            <a:off x="923424" y="1713464"/>
            <a:ext cx="9919704" cy="4271284"/>
          </a:xfrm>
        </p:spPr>
        <p:txBody>
          <a:bodyPr>
            <a:normAutofit/>
          </a:bodyPr>
          <a:lstStyle/>
          <a:p>
            <a:r>
              <a:rPr lang="en-US" sz="2800">
                <a:latin typeface="Avenir Next Medium"/>
              </a:rPr>
              <a:t>Consider some employees may prefer verbal or non-verbal communication</a:t>
            </a:r>
          </a:p>
          <a:p>
            <a:r>
              <a:rPr lang="en-US" sz="2800">
                <a:latin typeface="Avenir Next Medium"/>
              </a:rPr>
              <a:t>Non-Verbal - </a:t>
            </a:r>
            <a:endParaRPr lang="en-US" sz="1200">
              <a:solidFill>
                <a:srgbClr val="EEF0FF"/>
              </a:solidFill>
              <a:highlight>
                <a:srgbClr val="1F1F1F"/>
              </a:highlight>
              <a:latin typeface="Avenir Next Medium"/>
            </a:endParaRPr>
          </a:p>
          <a:p>
            <a:pPr lvl="1">
              <a:spcAft>
                <a:spcPts val="0"/>
              </a:spcAft>
              <a:buFont typeface="Courier New" pitchFamily="2" charset="2"/>
              <a:buChar char="o"/>
            </a:pPr>
            <a:r>
              <a:rPr lang="en-US" sz="2600">
                <a:latin typeface="Avenir Next"/>
              </a:rPr>
              <a:t>isn't just about not talking; it's about using diverse communication methods (gestures, visuals,) beyond speech, facing sensory challenges, processing language differently (literal, not nuanced)</a:t>
            </a:r>
            <a:endParaRPr lang="en-US" sz="2600">
              <a:solidFill>
                <a:srgbClr val="595959"/>
              </a:solidFill>
              <a:latin typeface="Avenir Next"/>
            </a:endParaRP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2233641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D3B2-58A3-597D-9106-BF27468C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83E94-C46E-72B1-B76C-4A9D9BD13CEB}"/>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BBE3032-1645-EF57-60C5-CE3ABB2996A7}"/>
              </a:ext>
            </a:extLst>
          </p:cNvPr>
          <p:cNvSpPr>
            <a:spLocks noGrp="1"/>
          </p:cNvSpPr>
          <p:nvPr>
            <p:ph idx="1"/>
          </p:nvPr>
        </p:nvSpPr>
        <p:spPr>
          <a:xfrm>
            <a:off x="923424" y="1713464"/>
            <a:ext cx="9919704" cy="4271284"/>
          </a:xfrm>
        </p:spPr>
        <p:txBody>
          <a:bodyPr>
            <a:normAutofit/>
          </a:bodyPr>
          <a:lstStyle/>
          <a:p>
            <a:r>
              <a:rPr lang="en-US" sz="2800">
                <a:latin typeface="Avenir Next Medium"/>
              </a:rPr>
              <a:t>Sometimes certain neurotypes may need to "go nonverbal" (shut down) due to overwhelm, requiring patience and clear, direct communication, respecting their cues, and understanding their unique sensory/processing needs to bridge gaps</a:t>
            </a:r>
            <a:endParaRPr lang="en-US" sz="2800">
              <a:solidFill>
                <a:srgbClr val="595959"/>
              </a:solidFill>
              <a:latin typeface="Avenir Next Medium"/>
            </a:endParaRPr>
          </a:p>
          <a:p>
            <a:r>
              <a:rPr lang="en-US" sz="2800">
                <a:latin typeface="Avenir Next Medium"/>
              </a:rPr>
              <a:t>Communication before a shutdown is essential for preparing for these moments</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417481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26CC-CE42-96AB-5CAD-1CFB262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A555A-3C22-93F5-672F-A1715077F085}"/>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3DC9295-A2FF-1C47-D851-B9696180F5F8}"/>
              </a:ext>
            </a:extLst>
          </p:cNvPr>
          <p:cNvSpPr>
            <a:spLocks noGrp="1"/>
          </p:cNvSpPr>
          <p:nvPr>
            <p:ph idx="1"/>
          </p:nvPr>
        </p:nvSpPr>
        <p:spPr>
          <a:xfrm>
            <a:off x="923424" y="1713464"/>
            <a:ext cx="4580521" cy="4271284"/>
          </a:xfrm>
        </p:spPr>
        <p:txBody>
          <a:bodyPr/>
          <a:lstStyle/>
          <a:p>
            <a:pPr marL="0" indent="0">
              <a:spcAft>
                <a:spcPts val="0"/>
              </a:spcAft>
              <a:buNone/>
            </a:pPr>
            <a:r>
              <a:rPr lang="en-US" sz="2400">
                <a:latin typeface="Avenir Next Medium"/>
              </a:rPr>
              <a:t>Though not required, some employees may even prefer having signs on their door or on their name badge that show their current availability verbally</a:t>
            </a:r>
          </a:p>
          <a:p>
            <a:pPr lvl="1">
              <a:spcAft>
                <a:spcPts val="0"/>
              </a:spcAft>
              <a:buFont typeface="Courier New" pitchFamily="2" charset="2"/>
              <a:buChar char="o"/>
            </a:pPr>
            <a:r>
              <a:rPr lang="en-US" sz="2000">
                <a:latin typeface="Avenir Next Medium"/>
              </a:rPr>
              <a:t>Color coding can be helpful</a:t>
            </a:r>
          </a:p>
        </p:txBody>
      </p:sp>
      <p:pic>
        <p:nvPicPr>
          <p:cNvPr id="4" name="Picture 3" descr="A group of signs on a table&#10;&#10;AI-generated content may be incorrect.">
            <a:extLst>
              <a:ext uri="{FF2B5EF4-FFF2-40B4-BE49-F238E27FC236}">
                <a16:creationId xmlns:a16="http://schemas.microsoft.com/office/drawing/2014/main" id="{5A54292C-41C0-0371-386C-637B7B7B1FE7}"/>
              </a:ext>
            </a:extLst>
          </p:cNvPr>
          <p:cNvPicPr>
            <a:picLocks noChangeAspect="1"/>
          </p:cNvPicPr>
          <p:nvPr/>
        </p:nvPicPr>
        <p:blipFill>
          <a:blip r:embed="rId2"/>
          <a:srcRect l="16120" t="26642" r="12411" b="11496"/>
          <a:stretch>
            <a:fillRect/>
          </a:stretch>
        </p:blipFill>
        <p:spPr>
          <a:xfrm>
            <a:off x="6199139" y="2150780"/>
            <a:ext cx="5347381" cy="3628023"/>
          </a:xfrm>
          <a:prstGeom prst="rect">
            <a:avLst/>
          </a:prstGeom>
        </p:spPr>
      </p:pic>
    </p:spTree>
    <p:extLst>
      <p:ext uri="{BB962C8B-B14F-4D97-AF65-F5344CB8AC3E}">
        <p14:creationId xmlns:p14="http://schemas.microsoft.com/office/powerpoint/2010/main" val="3644428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4632-5918-76F2-F844-037FBBA4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C94FA-B7C1-780A-33D7-519CAEAFD5CC}"/>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2A2B544D-C84A-DCB1-6441-5E8CE44F49B9}"/>
              </a:ext>
            </a:extLst>
          </p:cNvPr>
          <p:cNvSpPr>
            <a:spLocks noGrp="1"/>
          </p:cNvSpPr>
          <p:nvPr>
            <p:ph idx="1"/>
          </p:nvPr>
        </p:nvSpPr>
        <p:spPr>
          <a:xfrm>
            <a:off x="923424" y="1713464"/>
            <a:ext cx="9893786" cy="4271284"/>
          </a:xfrm>
        </p:spPr>
        <p:txBody>
          <a:bodyPr/>
          <a:lstStyle/>
          <a:p>
            <a:pPr marL="0" indent="0">
              <a:buNone/>
            </a:pPr>
            <a:endParaRPr lang="en-US" sz="2400">
              <a:latin typeface="Avenir Next Medium"/>
            </a:endParaRPr>
          </a:p>
          <a:p>
            <a:r>
              <a:rPr lang="en-US" sz="2400">
                <a:latin typeface="Avenir Next Medium"/>
              </a:rPr>
              <a:t>Make sure when you make trainings that they are also clear</a:t>
            </a:r>
          </a:p>
          <a:p>
            <a:r>
              <a:rPr lang="en-US" sz="2400">
                <a:latin typeface="Avenir Next Medium"/>
              </a:rPr>
              <a:t>Examples to follow</a:t>
            </a:r>
          </a:p>
        </p:txBody>
      </p:sp>
    </p:spTree>
    <p:extLst>
      <p:ext uri="{BB962C8B-B14F-4D97-AF65-F5344CB8AC3E}">
        <p14:creationId xmlns:p14="http://schemas.microsoft.com/office/powerpoint/2010/main" val="3363709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DE41-09B0-E010-0740-0A524EE3DFE9}"/>
              </a:ext>
            </a:extLst>
          </p:cNvPr>
          <p:cNvSpPr>
            <a:spLocks noGrp="1"/>
          </p:cNvSpPr>
          <p:nvPr>
            <p:ph type="title"/>
          </p:nvPr>
        </p:nvSpPr>
        <p:spPr/>
        <p:txBody>
          <a:bodyPr/>
          <a:lstStyle/>
          <a:p>
            <a:r>
              <a:rPr lang="en-US">
                <a:latin typeface="Avenir Next Demi Bold"/>
              </a:rPr>
              <a:t>EXAMPLE UNCLEAR </a:t>
            </a:r>
            <a:endParaRPr lang="en-US"/>
          </a:p>
        </p:txBody>
      </p:sp>
      <p:sp>
        <p:nvSpPr>
          <p:cNvPr id="3" name="Content Placeholder 2">
            <a:extLst>
              <a:ext uri="{FF2B5EF4-FFF2-40B4-BE49-F238E27FC236}">
                <a16:creationId xmlns:a16="http://schemas.microsoft.com/office/drawing/2014/main" id="{F51A173B-1F2B-CE30-23CA-C379F3EC2CE2}"/>
              </a:ext>
            </a:extLst>
          </p:cNvPr>
          <p:cNvSpPr>
            <a:spLocks noGrp="1"/>
          </p:cNvSpPr>
          <p:nvPr>
            <p:ph idx="1"/>
          </p:nvPr>
        </p:nvSpPr>
        <p:spPr>
          <a:xfrm>
            <a:off x="923424" y="1708484"/>
            <a:ext cx="5446296" cy="4276264"/>
          </a:xfrm>
        </p:spPr>
        <p:txBody>
          <a:bodyPr>
            <a:normAutofit fontScale="55000" lnSpcReduction="20000"/>
          </a:bodyPr>
          <a:lstStyle/>
          <a:p>
            <a:r>
              <a:rPr lang="en-US">
                <a:latin typeface="Avenir Next Medium"/>
              </a:rPr>
              <a:t>Imagine a notice that says the following:</a:t>
            </a:r>
          </a:p>
          <a:p>
            <a:r>
              <a:rPr lang="en-US">
                <a:latin typeface="Avenir Next Medium"/>
              </a:rPr>
              <a:t>Due to new ordinance 3.7 of the safety committee, we must all be cautious of sharp materials and follow emergency procedures. </a:t>
            </a:r>
            <a:endParaRPr lang="en-US"/>
          </a:p>
          <a:p>
            <a:endParaRPr lang="en-US"/>
          </a:p>
          <a:p>
            <a:r>
              <a:rPr lang="en-US">
                <a:latin typeface="Avenir Next Medium"/>
              </a:rPr>
              <a:t>Immediate First Aid (Do First!)</a:t>
            </a:r>
            <a:endParaRPr lang="en-US"/>
          </a:p>
          <a:p>
            <a:r>
              <a:rPr lang="en-US">
                <a:latin typeface="Avenir Next Medium"/>
              </a:rPr>
              <a:t>Wash the Wound: Use soap and water to thoroughly wash any cuts or needle sticks for 10-15 minutes.</a:t>
            </a:r>
            <a:endParaRPr lang="en-US"/>
          </a:p>
          <a:p>
            <a:r>
              <a:rPr lang="en-US">
                <a:latin typeface="Avenir Next Medium"/>
              </a:rPr>
              <a:t>Encourage Bleeding: Gently squeeze the puncture site to help it bleed, but don't scrub aggressively.</a:t>
            </a:r>
            <a:endParaRPr lang="en-US"/>
          </a:p>
          <a:p>
            <a:r>
              <a:rPr lang="en-US">
                <a:latin typeface="Avenir Next Medium"/>
              </a:rPr>
              <a:t>Flush Mucous Membranes: If splashed in the eyes, nose, or mouth, flush thoroughly with clean water or saline for several minutes. </a:t>
            </a:r>
            <a:endParaRPr lang="en-US"/>
          </a:p>
          <a:p>
            <a:r>
              <a:rPr lang="en-US">
                <a:latin typeface="Avenir Next Medium"/>
              </a:rPr>
              <a:t>Next Steps (Seek Care Immediately) </a:t>
            </a:r>
            <a:endParaRPr lang="en-US"/>
          </a:p>
          <a:p>
            <a:r>
              <a:rPr lang="en-US">
                <a:latin typeface="Avenir Next Medium"/>
              </a:rPr>
              <a:t>Seek Medical Attention: Go to the nearest emergency room or your workplace's occupational health department without delay.</a:t>
            </a:r>
            <a:endParaRPr lang="en-US"/>
          </a:p>
          <a:p>
            <a:r>
              <a:rPr lang="en-US">
                <a:latin typeface="Avenir Next Medium"/>
              </a:rPr>
              <a:t>Report the Incident: Tell your supervisor and complete an incident report, detailing the circumstances and the source of the sharp (if known).</a:t>
            </a:r>
            <a:endParaRPr lang="en-US"/>
          </a:p>
          <a:p>
            <a:r>
              <a:rPr lang="en-US">
                <a:latin typeface="Avenir Next Medium"/>
              </a:rPr>
              <a:t>Get Medical Evaluation: A healthcare provider will assess your risk, possibly test you and the source, and provide guidance on treatments like PEP (Post-Exposure Prophylaxis) for HIV or Hepatitis B vaccination/immunoglobulin. </a:t>
            </a:r>
            <a:endParaRPr lang="en-US"/>
          </a:p>
        </p:txBody>
      </p:sp>
      <p:sp>
        <p:nvSpPr>
          <p:cNvPr id="4" name="Rectangle 3">
            <a:extLst>
              <a:ext uri="{FF2B5EF4-FFF2-40B4-BE49-F238E27FC236}">
                <a16:creationId xmlns:a16="http://schemas.microsoft.com/office/drawing/2014/main" id="{D9EB079A-DB7D-B44E-AD36-63273B28D4B5}"/>
              </a:ext>
            </a:extLst>
          </p:cNvPr>
          <p:cNvSpPr/>
          <p:nvPr/>
        </p:nvSpPr>
        <p:spPr>
          <a:xfrm>
            <a:off x="7645215" y="2005597"/>
            <a:ext cx="3204818" cy="412627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F2E375-AF78-2ABB-9CB3-5DFE0421206A}"/>
              </a:ext>
            </a:extLst>
          </p:cNvPr>
          <p:cNvSpPr txBox="1">
            <a:spLocks/>
          </p:cNvSpPr>
          <p:nvPr/>
        </p:nvSpPr>
        <p:spPr>
          <a:xfrm>
            <a:off x="7873649" y="2304275"/>
            <a:ext cx="2682181" cy="427128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pitchFamily="2" charset="2"/>
              <a:buChar char="Ø"/>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600">
                <a:latin typeface="Avenir Next Medium"/>
              </a:rPr>
              <a:t>Due to new ordinance 3.7 of the safety committee, all objects contaminated by biohazard materials must go into these bins located in every room.</a:t>
            </a:r>
          </a:p>
          <a:p>
            <a:r>
              <a:rPr lang="en-US" sz="600">
                <a:latin typeface="Avenir Next Medium"/>
              </a:rPr>
              <a:t>Immediate First Aid (Do First!)</a:t>
            </a:r>
            <a:endParaRPr lang="en-US" sz="600"/>
          </a:p>
          <a:p>
            <a:r>
              <a:rPr lang="en-US" sz="600">
                <a:latin typeface="Avenir Next Medium"/>
              </a:rPr>
              <a:t>Wash the Wound: Use soap and water to thoroughly wash </a:t>
            </a:r>
            <a:r>
              <a:rPr lang="en-US" sz="600">
                <a:solidFill>
                  <a:srgbClr val="595959"/>
                </a:solidFill>
                <a:latin typeface="Avenir Next Medium"/>
              </a:rPr>
              <a:t>any cuts or needle sticks for 10-15 minutes.</a:t>
            </a:r>
            <a:endParaRPr lang="en-US" sz="600"/>
          </a:p>
          <a:p>
            <a:r>
              <a:rPr lang="en-US" sz="600">
                <a:solidFill>
                  <a:srgbClr val="595959"/>
                </a:solidFill>
                <a:latin typeface="Avenir Next Medium"/>
              </a:rPr>
              <a:t>Encourage Bleeding: Gently squeeze the puncture site to help it bleed, but don't scrub aggressively.</a:t>
            </a:r>
            <a:endParaRPr lang="en-US" sz="600"/>
          </a:p>
          <a:p>
            <a:r>
              <a:rPr lang="en-US" sz="600">
                <a:solidFill>
                  <a:srgbClr val="595959"/>
                </a:solidFill>
                <a:latin typeface="Avenir Next Medium"/>
              </a:rPr>
              <a:t>Flush Mucous Membranes: If splashed in the eyes, nose, or mouth, flush thoroughly with clean water or saline for several minutes. </a:t>
            </a:r>
            <a:endParaRPr lang="en-US" sz="600"/>
          </a:p>
          <a:p>
            <a:r>
              <a:rPr lang="en-US" sz="600">
                <a:latin typeface="Avenir Next Medium"/>
              </a:rPr>
              <a:t>Next Steps (Seek Care Immediately) </a:t>
            </a:r>
            <a:endParaRPr lang="en-US" sz="600"/>
          </a:p>
          <a:p>
            <a:r>
              <a:rPr lang="en-US" sz="600">
                <a:latin typeface="Avenir Next Medium"/>
              </a:rPr>
              <a:t>Seek Medical Attention: Go to the nearest </a:t>
            </a:r>
            <a:r>
              <a:rPr lang="en-US" sz="600">
                <a:solidFill>
                  <a:srgbClr val="595959"/>
                </a:solidFill>
                <a:latin typeface="Avenir Next Medium"/>
              </a:rPr>
              <a:t>emergency room or your workplace's occupational health department without delay.</a:t>
            </a:r>
            <a:endParaRPr lang="en-US" sz="600"/>
          </a:p>
          <a:p>
            <a:r>
              <a:rPr lang="en-US" sz="600">
                <a:latin typeface="Avenir Next Medium"/>
              </a:rPr>
              <a:t>Report the Incident: Tell </a:t>
            </a:r>
            <a:r>
              <a:rPr lang="en-US" sz="600">
                <a:solidFill>
                  <a:srgbClr val="595959"/>
                </a:solidFill>
                <a:latin typeface="Avenir Next Medium"/>
              </a:rPr>
              <a:t>your supervisor and complete an incident report, detailing the circumstances and the source of the sharp (if known).</a:t>
            </a:r>
            <a:endParaRPr lang="en-US" sz="600"/>
          </a:p>
          <a:p>
            <a:r>
              <a:rPr lang="en-US" sz="600">
                <a:solidFill>
                  <a:srgbClr val="595959"/>
                </a:solidFill>
                <a:latin typeface="Avenir Next Medium"/>
              </a:rPr>
              <a:t>Get Medical Evaluation: A healthcare provider will assess your risk, possibly test you and the source, and provide guidance on treatments like PEP (Post-Exposure Prophylaxis) for HIV or Hepatit</a:t>
            </a:r>
            <a:r>
              <a:rPr lang="en-US" sz="700">
                <a:solidFill>
                  <a:srgbClr val="595959"/>
                </a:solidFill>
                <a:latin typeface="Avenir Next Medium"/>
              </a:rPr>
              <a:t>is B vaccination/immunoglobulin. </a:t>
            </a:r>
            <a:endParaRPr lang="en-US" sz="700"/>
          </a:p>
        </p:txBody>
      </p:sp>
      <p:sp>
        <p:nvSpPr>
          <p:cNvPr id="7" name="TextBox 6">
            <a:extLst>
              <a:ext uri="{FF2B5EF4-FFF2-40B4-BE49-F238E27FC236}">
                <a16:creationId xmlns:a16="http://schemas.microsoft.com/office/drawing/2014/main" id="{897B7086-E95B-33A7-4A0F-F4EF2ED46F1A}"/>
              </a:ext>
            </a:extLst>
          </p:cNvPr>
          <p:cNvSpPr txBox="1"/>
          <p:nvPr/>
        </p:nvSpPr>
        <p:spPr>
          <a:xfrm>
            <a:off x="8349975" y="2111926"/>
            <a:ext cx="2675330" cy="65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SAFETY NOTICE – PLEASE REVIEW</a:t>
            </a:r>
          </a:p>
        </p:txBody>
      </p:sp>
    </p:spTree>
    <p:extLst>
      <p:ext uri="{BB962C8B-B14F-4D97-AF65-F5344CB8AC3E}">
        <p14:creationId xmlns:p14="http://schemas.microsoft.com/office/powerpoint/2010/main" val="355957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9BB9-3493-6273-10C1-4577827593C7}"/>
              </a:ext>
            </a:extLst>
          </p:cNvPr>
          <p:cNvSpPr>
            <a:spLocks noGrp="1"/>
          </p:cNvSpPr>
          <p:nvPr>
            <p:ph type="title"/>
          </p:nvPr>
        </p:nvSpPr>
        <p:spPr/>
        <p:txBody>
          <a:bodyPr/>
          <a:lstStyle/>
          <a:p>
            <a:r>
              <a:rPr lang="en-US">
                <a:latin typeface="Avenir Next Demi Bold"/>
              </a:rPr>
              <a:t>EXAMPLE CLEAR VISUALS AND DESCRIPTIONS</a:t>
            </a:r>
            <a:endParaRPr lang="en-US"/>
          </a:p>
        </p:txBody>
      </p:sp>
      <p:sp>
        <p:nvSpPr>
          <p:cNvPr id="7" name="TextBox 6">
            <a:extLst>
              <a:ext uri="{FF2B5EF4-FFF2-40B4-BE49-F238E27FC236}">
                <a16:creationId xmlns:a16="http://schemas.microsoft.com/office/drawing/2014/main" id="{CAEC085E-285E-A8F4-8BB9-4B3334405A73}"/>
              </a:ext>
            </a:extLst>
          </p:cNvPr>
          <p:cNvSpPr txBox="1"/>
          <p:nvPr/>
        </p:nvSpPr>
        <p:spPr>
          <a:xfrm>
            <a:off x="466167" y="1743945"/>
            <a:ext cx="614843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595959"/>
                </a:solidFill>
                <a:latin typeface="Avenir Next Medium"/>
                <a:ea typeface="+mn-lt"/>
                <a:cs typeface="+mn-lt"/>
              </a:rPr>
              <a:t>The last slide was too wordy especially for an emergency</a:t>
            </a:r>
            <a:endParaRPr lang="en-US">
              <a:latin typeface="Avenir Next Medium"/>
            </a:endParaRPr>
          </a:p>
          <a:p>
            <a:endParaRPr lang="en-US">
              <a:latin typeface="Avenir Next Medium"/>
            </a:endParaRPr>
          </a:p>
          <a:p>
            <a:r>
              <a:rPr lang="en-US" sz="2200">
                <a:solidFill>
                  <a:srgbClr val="595959"/>
                </a:solidFill>
                <a:latin typeface="Avenir Next Medium"/>
                <a:ea typeface="+mn-lt"/>
                <a:cs typeface="+mn-lt"/>
              </a:rPr>
              <a:t>Injury management should be first and foremost. A first aid kit should be nearby, have a sign showing where it is </a:t>
            </a:r>
            <a:endParaRPr lang="en-US">
              <a:latin typeface="Avenir Next Medium"/>
            </a:endParaRPr>
          </a:p>
          <a:p>
            <a:endParaRPr lang="en-US">
              <a:latin typeface="Avenir Next Medium"/>
            </a:endParaRPr>
          </a:p>
          <a:p>
            <a:r>
              <a:rPr lang="en-US" sz="2200">
                <a:solidFill>
                  <a:srgbClr val="595959"/>
                </a:solidFill>
                <a:latin typeface="Avenir Next Medium"/>
                <a:ea typeface="+mn-lt"/>
                <a:cs typeface="+mn-lt"/>
              </a:rPr>
              <a:t>Next to the biohazard box should be an informational packet with pictures and steps on what goes in the box, how to fill the box with waste, and even a QR code to a video </a:t>
            </a:r>
            <a:endParaRPr lang="en-US">
              <a:latin typeface="Avenir Next Medium"/>
            </a:endParaRPr>
          </a:p>
          <a:p>
            <a:endParaRPr lang="en-US">
              <a:latin typeface="Avenir Next Medium"/>
            </a:endParaRPr>
          </a:p>
          <a:p>
            <a:r>
              <a:rPr lang="en-US" sz="2200">
                <a:solidFill>
                  <a:srgbClr val="595959"/>
                </a:solidFill>
                <a:latin typeface="Avenir Next Medium"/>
                <a:ea typeface="+mn-lt"/>
                <a:cs typeface="+mn-lt"/>
              </a:rPr>
              <a:t>There should also be refresher trainings in-person to ensure everyone knows what to do</a:t>
            </a:r>
            <a:endParaRPr lang="en-US">
              <a:latin typeface="Avenir Next Medium"/>
            </a:endParaRPr>
          </a:p>
        </p:txBody>
      </p:sp>
      <p:pic>
        <p:nvPicPr>
          <p:cNvPr id="8" name="Picture 7" descr="A screen shot of a warning sign&#10;&#10;AI-generated content may be incorrect.">
            <a:extLst>
              <a:ext uri="{FF2B5EF4-FFF2-40B4-BE49-F238E27FC236}">
                <a16:creationId xmlns:a16="http://schemas.microsoft.com/office/drawing/2014/main" id="{1961AD3F-56D0-529E-6ED3-B18077825387}"/>
              </a:ext>
            </a:extLst>
          </p:cNvPr>
          <p:cNvPicPr>
            <a:picLocks noChangeAspect="1"/>
          </p:cNvPicPr>
          <p:nvPr/>
        </p:nvPicPr>
        <p:blipFill>
          <a:blip r:embed="rId2"/>
          <a:stretch>
            <a:fillRect/>
          </a:stretch>
        </p:blipFill>
        <p:spPr>
          <a:xfrm>
            <a:off x="7338550" y="1994569"/>
            <a:ext cx="3277153" cy="4141304"/>
          </a:xfrm>
          <a:prstGeom prst="rect">
            <a:avLst/>
          </a:prstGeom>
        </p:spPr>
      </p:pic>
    </p:spTree>
    <p:extLst>
      <p:ext uri="{BB962C8B-B14F-4D97-AF65-F5344CB8AC3E}">
        <p14:creationId xmlns:p14="http://schemas.microsoft.com/office/powerpoint/2010/main" val="3727891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7E3-BC10-83FA-5642-DD09C025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BC96-D89C-50EE-587C-39921BD34F3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09E8B81-F5A4-E902-C4D2-82B6F691077B}"/>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a:latin typeface="Avenir Next Medium"/>
              </a:rPr>
              <a:t>Propioception: awareness of ones body</a:t>
            </a:r>
          </a:p>
          <a:p>
            <a:pPr lvl="1">
              <a:spcAft>
                <a:spcPts val="0"/>
              </a:spcAft>
              <a:buFont typeface="Courier New" pitchFamily="2" charset="2"/>
              <a:buChar char="o"/>
            </a:pPr>
            <a:r>
              <a:rPr lang="en-US" sz="2600">
                <a:latin typeface="Avenir Next"/>
              </a:rPr>
              <a:t>You should also consider an employees </a:t>
            </a:r>
            <a:r>
              <a:rPr lang="en-US" sz="2600" err="1">
                <a:latin typeface="Avenir Next"/>
              </a:rPr>
              <a:t>propioception</a:t>
            </a:r>
            <a:r>
              <a:rPr lang="en-US" sz="2600">
                <a:latin typeface="Avenir Next"/>
              </a:rPr>
              <a:t> as some neurotypes do not perceive themselves well, especially if they are hyperfocused</a:t>
            </a:r>
          </a:p>
          <a:p>
            <a:pPr lvl="1">
              <a:spcAft>
                <a:spcPts val="0"/>
              </a:spcAft>
              <a:buFont typeface="Courier New" pitchFamily="2" charset="2"/>
              <a:buChar char="o"/>
            </a:pPr>
            <a:r>
              <a:rPr lang="en-US" sz="2600">
                <a:latin typeface="Avenir Next"/>
              </a:rPr>
              <a:t>They may work themselves too hard physically without even realizing until after a task is done </a:t>
            </a:r>
          </a:p>
          <a:p>
            <a:pPr lvl="1">
              <a:spcAft>
                <a:spcPts val="0"/>
              </a:spcAft>
              <a:buFont typeface="Courier New" pitchFamily="2" charset="2"/>
              <a:buChar char="o"/>
            </a:pPr>
            <a:r>
              <a:rPr lang="en-US" sz="2600">
                <a:latin typeface="Avenir Next"/>
              </a:rPr>
              <a:t>Ensure if an employee has poor </a:t>
            </a:r>
            <a:r>
              <a:rPr lang="en-US" sz="2600" err="1">
                <a:latin typeface="Avenir Next"/>
              </a:rPr>
              <a:t>propioception</a:t>
            </a:r>
            <a:r>
              <a:rPr lang="en-US" sz="2600">
                <a:latin typeface="Avenir Next"/>
              </a:rPr>
              <a:t> that they take extra precautions when working with sharp objects</a:t>
            </a:r>
          </a:p>
          <a:p>
            <a:endParaRPr lang="en-US" sz="3000">
              <a:latin typeface="Avenir Next Medium"/>
            </a:endParaRPr>
          </a:p>
          <a:p>
            <a:r>
              <a:rPr lang="en-US" sz="3000">
                <a:latin typeface="Avenir Next Medium"/>
              </a:rPr>
              <a:t>Be proactive with reminders of self – Todd reminds me a lot!</a:t>
            </a:r>
            <a:endParaRPr lang="en-US" sz="3000"/>
          </a:p>
          <a:p>
            <a:endParaRPr lang="en-US"/>
          </a:p>
          <a:p>
            <a:endParaRPr lang="en-US"/>
          </a:p>
        </p:txBody>
      </p:sp>
    </p:spTree>
    <p:extLst>
      <p:ext uri="{BB962C8B-B14F-4D97-AF65-F5344CB8AC3E}">
        <p14:creationId xmlns:p14="http://schemas.microsoft.com/office/powerpoint/2010/main" val="15003806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C1175-76FF-42AC-A797-00443EA78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FD9B7-3186-16F7-A0DB-DC60B481F3EC}"/>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34A760F8-8036-DA60-EE66-A52E7CAF1CCF}"/>
              </a:ext>
            </a:extLst>
          </p:cNvPr>
          <p:cNvSpPr>
            <a:spLocks noGrp="1"/>
          </p:cNvSpPr>
          <p:nvPr>
            <p:ph idx="1"/>
          </p:nvPr>
        </p:nvSpPr>
        <p:spPr>
          <a:xfrm>
            <a:off x="938464" y="2410447"/>
            <a:ext cx="10299032" cy="3574301"/>
          </a:xfrm>
        </p:spPr>
        <p:txBody>
          <a:bodyPr>
            <a:normAutofit/>
          </a:bodyPr>
          <a:lstStyle/>
          <a:p>
            <a:r>
              <a:rPr lang="en-US" sz="2800">
                <a:latin typeface="Avenir Next Medium"/>
              </a:rPr>
              <a:t>Propioception: awareness of ones body</a:t>
            </a:r>
          </a:p>
          <a:p>
            <a:r>
              <a:rPr lang="en-US" sz="2800">
                <a:latin typeface="Avenir Next Medium"/>
              </a:rPr>
              <a:t>Another consideration, if your employee is prone to touching their eyes, you may want to have them use safety glasses.</a:t>
            </a:r>
            <a:endParaRPr lang="en-US" sz="2800"/>
          </a:p>
          <a:p>
            <a:endParaRPr lang="en-US"/>
          </a:p>
        </p:txBody>
      </p:sp>
    </p:spTree>
    <p:extLst>
      <p:ext uri="{BB962C8B-B14F-4D97-AF65-F5344CB8AC3E}">
        <p14:creationId xmlns:p14="http://schemas.microsoft.com/office/powerpoint/2010/main" val="14696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3200">
                <a:solidFill>
                  <a:schemeClr val="tx2">
                    <a:lumMod val="76000"/>
                  </a:schemeClr>
                </a:solidFill>
                <a:latin typeface="Avenir Next Medium"/>
              </a:rPr>
              <a:t>OSHA’s recommended practices for safety and health programs present a step-by-step approach to implementing a safety and health program, built around seven core elements that make up a successful program.</a:t>
            </a:r>
          </a:p>
          <a:p>
            <a:r>
              <a:rPr lang="en-US" sz="3200">
                <a:solidFill>
                  <a:schemeClr val="tx2">
                    <a:lumMod val="76000"/>
                  </a:schemeClr>
                </a:solidFill>
                <a:latin typeface="Avenir Next Medium"/>
              </a:rPr>
              <a:t>The main goal of safety and health programs is to prevent workplace injuries, illnesses, and deaths, as well as the suffering and financial hardship these events can cause for workers, their families, and employers</a:t>
            </a:r>
            <a:r>
              <a:rPr lang="en-US">
                <a:solidFill>
                  <a:schemeClr val="tx2">
                    <a:lumMod val="76000"/>
                  </a:schemeClr>
                </a:solidFill>
                <a:latin typeface="Avenir Next Medium"/>
              </a:rPr>
              <a:t>. </a:t>
            </a:r>
            <a:endParaRPr lang="en-US" sz="2200">
              <a:solidFill>
                <a:schemeClr val="tx2">
                  <a:lumMod val="76000"/>
                </a:schemeClr>
              </a:solidFill>
              <a:latin typeface="Avenir Next Medium"/>
            </a:endParaRPr>
          </a:p>
        </p:txBody>
      </p:sp>
    </p:spTree>
    <p:extLst>
      <p:ext uri="{BB962C8B-B14F-4D97-AF65-F5344CB8AC3E}">
        <p14:creationId xmlns:p14="http://schemas.microsoft.com/office/powerpoint/2010/main" val="717822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374-CFB8-E6AD-746C-0F1E6F935005}"/>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7FC79599-D3DA-9BD6-2C2F-FD48912F4689}"/>
              </a:ext>
            </a:extLst>
          </p:cNvPr>
          <p:cNvSpPr>
            <a:spLocks noGrp="1"/>
          </p:cNvSpPr>
          <p:nvPr>
            <p:ph idx="1"/>
          </p:nvPr>
        </p:nvSpPr>
        <p:spPr/>
        <p:txBody>
          <a:bodyPr/>
          <a:lstStyle/>
          <a:p>
            <a:r>
              <a:rPr lang="en-US" sz="2800">
                <a:latin typeface="Avenir Next Medium"/>
              </a:rPr>
              <a:t>Time-buffered schedules to allow for processing and reflection, for all neurotypes</a:t>
            </a:r>
          </a:p>
          <a:p>
            <a:r>
              <a:rPr lang="en-US" sz="2800">
                <a:latin typeface="Avenir Next Medium"/>
              </a:rPr>
              <a:t>Consider having breaks during long trainings, or breaks in video trainings</a:t>
            </a:r>
          </a:p>
          <a:p>
            <a:endParaRPr lang="en-US"/>
          </a:p>
        </p:txBody>
      </p:sp>
    </p:spTree>
    <p:extLst>
      <p:ext uri="{BB962C8B-B14F-4D97-AF65-F5344CB8AC3E}">
        <p14:creationId xmlns:p14="http://schemas.microsoft.com/office/powerpoint/2010/main" val="1384893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FC38-BFD7-BA08-5A7A-B9482FFB5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C91EF-5920-E6FC-7990-BD19DD603CEA}"/>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3EE0FC9C-C6B5-76DA-75A8-78572300165D}"/>
              </a:ext>
            </a:extLst>
          </p:cNvPr>
          <p:cNvSpPr>
            <a:spLocks noGrp="1"/>
          </p:cNvSpPr>
          <p:nvPr>
            <p:ph idx="1"/>
          </p:nvPr>
        </p:nvSpPr>
        <p:spPr/>
        <p:txBody>
          <a:bodyPr/>
          <a:lstStyle/>
          <a:p>
            <a:r>
              <a:rPr lang="en-US" sz="2800">
                <a:latin typeface="Avenir Next Medium"/>
              </a:rPr>
              <a:t>Even after all you can do to make a training, consider </a:t>
            </a:r>
            <a:r>
              <a:rPr lang="en-US" sz="2800" err="1">
                <a:latin typeface="Avenir Next Medium"/>
              </a:rPr>
              <a:t>everyones</a:t>
            </a:r>
            <a:r>
              <a:rPr lang="en-US" sz="2800">
                <a:latin typeface="Avenir Next Medium"/>
              </a:rPr>
              <a:t>' memory capacity</a:t>
            </a:r>
            <a:endParaRPr lang="en-US" sz="2800"/>
          </a:p>
          <a:p>
            <a:r>
              <a:rPr lang="en-US" sz="2800">
                <a:latin typeface="Avenir Next Medium"/>
              </a:rPr>
              <a:t>On average, it is estimated 50% of what is learned, is immediately forgotten </a:t>
            </a:r>
            <a:endParaRPr lang="en-US" sz="2800"/>
          </a:p>
          <a:p>
            <a:r>
              <a:rPr lang="en-US" sz="2800">
                <a:latin typeface="Avenir Next Medium"/>
              </a:rPr>
              <a:t>Spaced Learning helps retain what is taught</a:t>
            </a:r>
            <a:endParaRPr lang="en-US" sz="2800"/>
          </a:p>
          <a:p>
            <a:endParaRPr lang="en-US"/>
          </a:p>
        </p:txBody>
      </p:sp>
    </p:spTree>
    <p:extLst>
      <p:ext uri="{BB962C8B-B14F-4D97-AF65-F5344CB8AC3E}">
        <p14:creationId xmlns:p14="http://schemas.microsoft.com/office/powerpoint/2010/main" val="2884662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F14E-4D5A-5261-C914-605A4714A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61A5F-F351-2197-176E-F1BFF3DEB739}"/>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508A2132-5F7F-B03D-3665-DDCD3F9283D6}"/>
              </a:ext>
            </a:extLst>
          </p:cNvPr>
          <p:cNvSpPr>
            <a:spLocks noGrp="1"/>
          </p:cNvSpPr>
          <p:nvPr>
            <p:ph idx="1"/>
          </p:nvPr>
        </p:nvSpPr>
        <p:spPr/>
        <p:txBody>
          <a:bodyPr/>
          <a:lstStyle/>
          <a:p>
            <a:endParaRPr lang="en-US"/>
          </a:p>
          <a:p>
            <a:endParaRPr lang="en-US"/>
          </a:p>
        </p:txBody>
      </p:sp>
      <p:pic>
        <p:nvPicPr>
          <p:cNvPr id="5" name="Picture 4">
            <a:extLst>
              <a:ext uri="{FF2B5EF4-FFF2-40B4-BE49-F238E27FC236}">
                <a16:creationId xmlns:a16="http://schemas.microsoft.com/office/drawing/2014/main" id="{34791A8F-0512-D1BC-591A-DA7D7DC6BACD}"/>
              </a:ext>
            </a:extLst>
          </p:cNvPr>
          <p:cNvPicPr>
            <a:picLocks noChangeAspect="1"/>
          </p:cNvPicPr>
          <p:nvPr/>
        </p:nvPicPr>
        <p:blipFill>
          <a:blip r:embed="rId2"/>
          <a:stretch>
            <a:fillRect/>
          </a:stretch>
        </p:blipFill>
        <p:spPr>
          <a:xfrm>
            <a:off x="1578147" y="1711476"/>
            <a:ext cx="8146707" cy="4602239"/>
          </a:xfrm>
          <a:prstGeom prst="rect">
            <a:avLst/>
          </a:prstGeom>
        </p:spPr>
      </p:pic>
    </p:spTree>
    <p:extLst>
      <p:ext uri="{BB962C8B-B14F-4D97-AF65-F5344CB8AC3E}">
        <p14:creationId xmlns:p14="http://schemas.microsoft.com/office/powerpoint/2010/main" val="3903923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4EC-2E42-A0E8-FDEC-392F1199EDDB}"/>
              </a:ext>
            </a:extLst>
          </p:cNvPr>
          <p:cNvSpPr>
            <a:spLocks noGrp="1"/>
          </p:cNvSpPr>
          <p:nvPr>
            <p:ph type="title"/>
          </p:nvPr>
        </p:nvSpPr>
        <p:spPr/>
        <p:txBody>
          <a:bodyPr/>
          <a:lstStyle/>
          <a:p>
            <a:r>
              <a:rPr lang="en-US">
                <a:latin typeface="Avenir Next Demi Bold"/>
              </a:rPr>
              <a:t>TRAINING LOCATION</a:t>
            </a:r>
            <a:endParaRPr lang="en-US"/>
          </a:p>
        </p:txBody>
      </p:sp>
      <p:sp>
        <p:nvSpPr>
          <p:cNvPr id="3" name="Content Placeholder 2">
            <a:extLst>
              <a:ext uri="{FF2B5EF4-FFF2-40B4-BE49-F238E27FC236}">
                <a16:creationId xmlns:a16="http://schemas.microsoft.com/office/drawing/2014/main" id="{1AF46300-3E89-73C5-B3C8-FC6888E155E5}"/>
              </a:ext>
            </a:extLst>
          </p:cNvPr>
          <p:cNvSpPr>
            <a:spLocks noGrp="1"/>
          </p:cNvSpPr>
          <p:nvPr>
            <p:ph idx="1"/>
          </p:nvPr>
        </p:nvSpPr>
        <p:spPr/>
        <p:txBody>
          <a:bodyPr/>
          <a:lstStyle/>
          <a:p>
            <a:r>
              <a:rPr lang="en-US">
                <a:latin typeface="Avenir Next Medium"/>
              </a:rPr>
              <a:t>There is evidence showing that information retention for all neurotypes is also affected by location</a:t>
            </a:r>
          </a:p>
          <a:p>
            <a:r>
              <a:rPr lang="en-US">
                <a:latin typeface="Avenir Next Medium"/>
              </a:rPr>
              <a:t>Employees are more likely to remember information in the spot they learned that information</a:t>
            </a:r>
          </a:p>
          <a:p>
            <a:r>
              <a:rPr lang="en-US">
                <a:latin typeface="Avenir Next Medium"/>
              </a:rPr>
              <a:t>This means that procedures should be taught in the spot they will be used</a:t>
            </a:r>
          </a:p>
          <a:p>
            <a:r>
              <a:rPr lang="en-US">
                <a:latin typeface="Avenir Next Medium"/>
              </a:rPr>
              <a:t>If you are going over emergency procedures, teach them in the place an emergency might happen</a:t>
            </a:r>
            <a:endParaRPr lang="en-US"/>
          </a:p>
        </p:txBody>
      </p:sp>
    </p:spTree>
    <p:extLst>
      <p:ext uri="{BB962C8B-B14F-4D97-AF65-F5344CB8AC3E}">
        <p14:creationId xmlns:p14="http://schemas.microsoft.com/office/powerpoint/2010/main" val="2242940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626F-C531-CA6A-D3EF-4D5615E15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E6D-DCB0-D367-0997-76681D91CA60}"/>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68516240-9DF5-8818-C6A3-D7FAA28DED8A}"/>
              </a:ext>
            </a:extLst>
          </p:cNvPr>
          <p:cNvSpPr>
            <a:spLocks noGrp="1"/>
          </p:cNvSpPr>
          <p:nvPr>
            <p:ph idx="1"/>
          </p:nvPr>
        </p:nvSpPr>
        <p:spPr/>
        <p:txBody>
          <a:bodyPr/>
          <a:lstStyle/>
          <a:p>
            <a:r>
              <a:rPr lang="en-US" sz="2800">
                <a:latin typeface="Avenir Next Medium"/>
              </a:rPr>
              <a:t>How can you improve your safety training?</a:t>
            </a:r>
          </a:p>
          <a:p>
            <a:r>
              <a:rPr lang="en-US" sz="2800">
                <a:latin typeface="Avenir Next Medium"/>
              </a:rPr>
              <a:t>We created a checklist for you to discuss with your employees, and apply to your trainings.</a:t>
            </a:r>
            <a:endParaRPr lang="en-US" sz="2800"/>
          </a:p>
        </p:txBody>
      </p:sp>
    </p:spTree>
    <p:extLst>
      <p:ext uri="{BB962C8B-B14F-4D97-AF65-F5344CB8AC3E}">
        <p14:creationId xmlns:p14="http://schemas.microsoft.com/office/powerpoint/2010/main" val="2252501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DB68-B5C3-0838-17E5-0B1DE188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0F23-B291-49C7-5323-F3BE85D11BB1}"/>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170E23EF-1B5D-3A8E-B342-8ADBD9599160}"/>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After seeing all this information, do you have any specific from this training you wish to apply to your own trainings?</a:t>
            </a:r>
            <a:endParaRPr lang="en-US" sz="2400"/>
          </a:p>
        </p:txBody>
      </p:sp>
    </p:spTree>
    <p:extLst>
      <p:ext uri="{BB962C8B-B14F-4D97-AF65-F5344CB8AC3E}">
        <p14:creationId xmlns:p14="http://schemas.microsoft.com/office/powerpoint/2010/main" val="2676656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a:t>Thank You </a:t>
            </a:r>
            <a:r>
              <a:rPr lang="mr-IN"/>
              <a:t>–</a:t>
            </a:r>
            <a:r>
              <a:rPr lang="en-US"/>
              <a:t> stay safe and healthy!</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a:p>
          <a:p>
            <a:r>
              <a:rPr lang="en-US"/>
              <a:t>Incompass Michigan remains committed to being a trusted resource for getting connected and staying informed.</a:t>
            </a:r>
          </a:p>
        </p:txBody>
      </p:sp>
    </p:spTree>
    <p:extLst>
      <p:ext uri="{BB962C8B-B14F-4D97-AF65-F5344CB8AC3E}">
        <p14:creationId xmlns:p14="http://schemas.microsoft.com/office/powerpoint/2010/main" val="2209042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C3D7-963C-9950-2E06-F386CFF144BE}"/>
              </a:ext>
            </a:extLst>
          </p:cNvPr>
          <p:cNvSpPr>
            <a:spLocks noGrp="1"/>
          </p:cNvSpPr>
          <p:nvPr>
            <p:ph type="title"/>
          </p:nvPr>
        </p:nvSpPr>
        <p:spPr/>
        <p:txBody>
          <a:bodyPr/>
          <a:lstStyle/>
          <a:p>
            <a:r>
              <a:rPr lang="en-US">
                <a:latin typeface="Avenir Next Demi Bold"/>
              </a:rPr>
              <a:t>Questions?</a:t>
            </a:r>
            <a:endParaRPr lang="en-US"/>
          </a:p>
        </p:txBody>
      </p:sp>
      <p:sp>
        <p:nvSpPr>
          <p:cNvPr id="3" name="Picture Placeholder 2">
            <a:extLst>
              <a:ext uri="{FF2B5EF4-FFF2-40B4-BE49-F238E27FC236}">
                <a16:creationId xmlns:a16="http://schemas.microsoft.com/office/drawing/2014/main" id="{8FD5717B-F0A8-AAF5-825D-B0A34125AD1E}"/>
              </a:ext>
            </a:extLst>
          </p:cNvPr>
          <p:cNvSpPr>
            <a:spLocks noGrp="1"/>
          </p:cNvSpPr>
          <p:nvPr>
            <p:ph type="pic" idx="1"/>
          </p:nvPr>
        </p:nvSpPr>
        <p:spPr/>
      </p:sp>
      <p:sp>
        <p:nvSpPr>
          <p:cNvPr id="4" name="Text Placeholder 3">
            <a:extLst>
              <a:ext uri="{FF2B5EF4-FFF2-40B4-BE49-F238E27FC236}">
                <a16:creationId xmlns:a16="http://schemas.microsoft.com/office/drawing/2014/main" id="{9A1661D0-8D14-C2D5-9241-965DDF54500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32753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581973"/>
            <a:ext cx="7747363" cy="6047276"/>
          </a:xfrm>
        </p:spPr>
        <p:txBody>
          <a:bodyPr>
            <a:normAutofit/>
          </a:bodyPr>
          <a:lstStyle/>
          <a:p>
            <a:pPr marL="0" indent="0">
              <a:buNone/>
            </a:pPr>
            <a:endParaRPr lang="en-US"/>
          </a:p>
          <a:p>
            <a:r>
              <a:rPr lang="en-US"/>
              <a:t>MIOSHA General Industry Standard, “Part 554, Bloodborne Infectious Diseases”</a:t>
            </a:r>
          </a:p>
          <a:p>
            <a:r>
              <a:rPr lang="en-US"/>
              <a:t>MIOSHA Fact Sheet, “G-004, Bloodborne Infectious Diseases”</a:t>
            </a:r>
          </a:p>
          <a:p>
            <a:r>
              <a:rPr lang="en-US"/>
              <a:t>MIOSHA CET-5230, “Sample Bloodborne Infectious Diseases Exposure Control Plan for Employers with Limited Employee Exposure”</a:t>
            </a:r>
          </a:p>
          <a:p>
            <a:r>
              <a:rPr lang="en-US"/>
              <a:t>Centers for Disease Control and Prevention, “DHHS (NIOSH) Publication Number 2007-157, Bloodborne Pathogen Exposure”</a:t>
            </a:r>
          </a:p>
          <a:p>
            <a:pPr lvl="1"/>
            <a:r>
              <a:rPr lang="en-US">
                <a:hlinkClick r:id="rId2"/>
              </a:rPr>
              <a:t>https://www.cdc.gov/niosh/docs/2007-157/default.html</a:t>
            </a:r>
            <a:endParaRPr lang="en-US"/>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037075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E56-35E9-AD5C-2A29-BA05CB3C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1743-524F-4969-EC41-AA0EAB738A41}"/>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77EE82C8-E2B8-A306-E3E6-C1BA3D2769F1}"/>
              </a:ext>
            </a:extLst>
          </p:cNvPr>
          <p:cNvSpPr>
            <a:spLocks noGrp="1"/>
          </p:cNvSpPr>
          <p:nvPr>
            <p:ph idx="1"/>
          </p:nvPr>
        </p:nvSpPr>
        <p:spPr>
          <a:xfrm>
            <a:off x="3822651" y="581973"/>
            <a:ext cx="7747363" cy="6047276"/>
          </a:xfrm>
        </p:spPr>
        <p:txBody>
          <a:bodyPr>
            <a:normAutofit fontScale="92500" lnSpcReduction="10000"/>
          </a:bodyPr>
          <a:lstStyle/>
          <a:p>
            <a:pPr marL="0" indent="0">
              <a:buNone/>
            </a:pPr>
            <a:endParaRPr lang="en-US"/>
          </a:p>
          <a:p>
            <a:r>
              <a:rPr lang="en-US">
                <a:latin typeface="Avenir Next Medium"/>
              </a:rPr>
              <a:t>Honeybourne, Victoria. (2020). The Neurodiverse Workplace: An Employer’s Guide to Managing and Working with Neurodivergent Employees, Clients and Customers. Jessica Kingsley Publishers: London &amp; Philadelphia, PA.</a:t>
            </a:r>
            <a:endParaRPr lang="en-US"/>
          </a:p>
          <a:p>
            <a:r>
              <a:rPr lang="en-US" err="1">
                <a:latin typeface="Avenir Next Medium"/>
              </a:rPr>
              <a:t>Praslova</a:t>
            </a:r>
            <a:r>
              <a:rPr lang="en-US">
                <a:latin typeface="Avenir Next Medium"/>
              </a:rPr>
              <a:t>, Ludmila N. (2024). The Canary Code: A Guide to Neurodiversity, Dignity, And Intersectional Belonging At Work. Berrett-Koehler Publishers, Inc.: Oakland, CA.</a:t>
            </a:r>
            <a:endParaRPr lang="en-US"/>
          </a:p>
          <a:p>
            <a:r>
              <a:rPr lang="en-US">
                <a:latin typeface="Avenir Next Medium"/>
              </a:rPr>
              <a:t>Thompson, E. (2023) A Hidden Force: Unlocking the Potential of Neurodiversity at Work. Fast Company Press: New York. </a:t>
            </a:r>
          </a:p>
          <a:p>
            <a:r>
              <a:rPr lang="en-US">
                <a:latin typeface="Avenir Next Medium"/>
                <a:hlinkClick r:id="rId2"/>
              </a:rPr>
              <a:t>https://www.cnsnevada.com/what-is-the-memory-capacity-of-a-human-brain/</a:t>
            </a:r>
          </a:p>
          <a:p>
            <a:r>
              <a:rPr lang="en-US">
                <a:latin typeface="Avenir Next Medium"/>
                <a:hlinkClick r:id="rId3"/>
              </a:rPr>
              <a:t>https://www.cdc.gov/infection-control/media/pdfs/Sharps-Safety-Workbook-2008-P.pdf</a:t>
            </a:r>
            <a:endParaRPr lang="en-US">
              <a:latin typeface="Avenir Next Medium"/>
            </a:endParaRPr>
          </a:p>
          <a:p>
            <a:r>
              <a:rPr lang="en-US">
                <a:latin typeface="Avenir Next Medium"/>
                <a:hlinkClick r:id="rId4"/>
              </a:rPr>
              <a:t>https://i.etsystatic.com/33167966/r/il/298c4a/4994626697/il_1588xN.4994626697_loxe.jpg</a:t>
            </a:r>
            <a:r>
              <a:rPr lang="en-US">
                <a:latin typeface="Avenir Next Medium"/>
              </a:rPr>
              <a:t> </a:t>
            </a:r>
            <a:endParaRPr lang="en-US"/>
          </a:p>
          <a:p>
            <a:pPr marL="0" indent="0">
              <a:buNone/>
            </a:pPr>
            <a:br>
              <a:rPr lang="en-US"/>
            </a:br>
            <a:endParaRPr lang="en-US"/>
          </a:p>
          <a:p>
            <a:r>
              <a:rPr lang="en-US">
                <a:latin typeface="Avenir Next Medium"/>
              </a:rPr>
              <a:t> NEUROINCLUSIVE LEARNING QUICK START PACKET BY TRACEY KING</a:t>
            </a:r>
            <a:endParaRPr lang="en-US"/>
          </a:p>
          <a:p>
            <a:endParaRPr lang="en-US">
              <a:latin typeface="Avenir Next Medium"/>
            </a:endParaRPr>
          </a:p>
          <a:p>
            <a:endParaRPr lang="en-US">
              <a:latin typeface="Avenir Next Medium"/>
            </a:endParaRPr>
          </a:p>
        </p:txBody>
      </p:sp>
      <p:sp>
        <p:nvSpPr>
          <p:cNvPr id="4" name="Text Placeholder 3">
            <a:extLst>
              <a:ext uri="{FF2B5EF4-FFF2-40B4-BE49-F238E27FC236}">
                <a16:creationId xmlns:a16="http://schemas.microsoft.com/office/drawing/2014/main" id="{340BBF73-7D07-6FD0-263C-87D9C04DFA8B}"/>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2007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a:t>The recommended practices use a proactive approach to managing workplace safety and health. </a:t>
            </a:r>
          </a:p>
          <a:p>
            <a:r>
              <a:rPr lang="en-US" sz="3200"/>
              <a:t>Traditional approaches are often reactive – problems are addressed only after a worker is injured or becomes sick, a new standard or regulation is published, or an outside inspection finds a problem that must be fixed. </a:t>
            </a:r>
          </a:p>
          <a:p>
            <a:r>
              <a:rPr lang="en-US" sz="3200"/>
              <a:t>These recommended practices recognize that finding and fixing hazards before they cause injury or illness is a far more effective approach.</a:t>
            </a:r>
          </a:p>
          <a:p>
            <a:pPr marL="502920" lvl="1" indent="0">
              <a:buNone/>
            </a:pPr>
            <a:endParaRPr lang="en-US" sz="3200"/>
          </a:p>
        </p:txBody>
      </p:sp>
    </p:spTree>
    <p:extLst>
      <p:ext uri="{BB962C8B-B14F-4D97-AF65-F5344CB8AC3E}">
        <p14:creationId xmlns:p14="http://schemas.microsoft.com/office/powerpoint/2010/main" val="3399261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585010"/>
            <a:ext cx="2834640" cy="2377440"/>
          </a:xfrm>
        </p:spPr>
        <p:txBody>
          <a:bodyPr>
            <a:normAutofit fontScale="90000"/>
          </a:bodyPr>
          <a:lstStyle/>
          <a:p>
            <a:r>
              <a:rPr lang="en-US"/>
              <a:t>INTOUCH SAFETY</a:t>
            </a:r>
            <a:br>
              <a:rPr lang="en-US"/>
            </a:br>
            <a:br>
              <a:rPr lang="en-US"/>
            </a:br>
            <a:r>
              <a:rPr lang="en-US"/>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r>
              <a:rPr lang="en-US" sz="2400"/>
              <a:t>This material was prepared under a Consultation Education and Training (CET) Grant, awarded by the Michigan Occupational Safety and Health Administration (MIOSHA).  </a:t>
            </a:r>
          </a:p>
          <a:p>
            <a:r>
              <a:rPr lang="en-US" sz="2400"/>
              <a:t>MIOSHA is a part of the Department of Labor and Economic Opportunity (LEO).  </a:t>
            </a:r>
          </a:p>
          <a:p>
            <a:r>
              <a:rPr lang="en-US" sz="2400"/>
              <a:t>Points of view or opinions stated in this document do not necessarily reflect the view or policies of LEO.</a:t>
            </a:r>
            <a:endParaRPr lang="en-US" b="1" i="1"/>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3979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21D-8652-9C3C-C3A0-440DA9177A7C}"/>
              </a:ext>
            </a:extLst>
          </p:cNvPr>
          <p:cNvSpPr>
            <a:spLocks noGrp="1"/>
          </p:cNvSpPr>
          <p:nvPr>
            <p:ph type="title"/>
          </p:nvPr>
        </p:nvSpPr>
        <p:spPr/>
        <p:txBody>
          <a:bodyPr/>
          <a:lstStyle/>
          <a:p>
            <a:r>
              <a:rPr lang="en-US">
                <a:latin typeface="Avenir Next Demi Bold"/>
              </a:rPr>
              <a:t>Schedule a free training with us!</a:t>
            </a:r>
            <a:endParaRPr lang="en-US"/>
          </a:p>
        </p:txBody>
      </p:sp>
      <p:sp>
        <p:nvSpPr>
          <p:cNvPr id="3" name="Content Placeholder 2">
            <a:extLst>
              <a:ext uri="{FF2B5EF4-FFF2-40B4-BE49-F238E27FC236}">
                <a16:creationId xmlns:a16="http://schemas.microsoft.com/office/drawing/2014/main" id="{83634F84-4402-A0F8-D73D-00ADA4251DD1}"/>
              </a:ext>
            </a:extLst>
          </p:cNvPr>
          <p:cNvSpPr>
            <a:spLocks noGrp="1"/>
          </p:cNvSpPr>
          <p:nvPr>
            <p:ph idx="1"/>
          </p:nvPr>
        </p:nvSpPr>
        <p:spPr/>
        <p:txBody>
          <a:bodyPr/>
          <a:lstStyle/>
          <a:p>
            <a:r>
              <a:rPr lang="en-US">
                <a:latin typeface="Avenir Next Medium"/>
              </a:rPr>
              <a:t>Contact us if you wish to have Todd and Katie conduct a free training!</a:t>
            </a:r>
          </a:p>
          <a:p>
            <a:r>
              <a:rPr lang="en-US">
                <a:latin typeface="Avenir Next Medium"/>
              </a:rPr>
              <a:t>Let us know the following information</a:t>
            </a:r>
          </a:p>
          <a:p>
            <a:pPr lvl="1">
              <a:spcAft>
                <a:spcPts val="0"/>
              </a:spcAft>
              <a:buFont typeface="Courier New" pitchFamily="18" charset="2"/>
              <a:buChar char="o"/>
            </a:pPr>
            <a:r>
              <a:rPr lang="en-US">
                <a:latin typeface="Avenir Next Medium"/>
              </a:rPr>
              <a:t>Date, time and length of training</a:t>
            </a:r>
          </a:p>
          <a:p>
            <a:pPr lvl="1">
              <a:buFont typeface="Courier New" pitchFamily="18" charset="2"/>
              <a:buChar char="o"/>
            </a:pPr>
            <a:r>
              <a:rPr lang="en-US">
                <a:latin typeface="Avenir Next Medium"/>
              </a:rPr>
              <a:t>Desired training content </a:t>
            </a:r>
          </a:p>
          <a:p>
            <a:pPr lvl="1">
              <a:buFont typeface="Courier New" pitchFamily="18" charset="2"/>
              <a:buChar char="o"/>
            </a:pPr>
            <a:r>
              <a:rPr lang="en-US">
                <a:latin typeface="Avenir Next Medium"/>
              </a:rPr>
              <a:t>How many attendees will be at this training</a:t>
            </a:r>
          </a:p>
          <a:p>
            <a:r>
              <a:rPr lang="en-US">
                <a:latin typeface="Avenir Next Medium"/>
              </a:rPr>
              <a:t>Katie Kinde – </a:t>
            </a:r>
            <a:r>
              <a:rPr lang="en-US">
                <a:latin typeface="Avenir Next Medium"/>
                <a:hlinkClick r:id="rId2"/>
              </a:rPr>
              <a:t>kkinde@incompassmi.org</a:t>
            </a:r>
            <a:r>
              <a:rPr lang="en-US">
                <a:latin typeface="Avenir Next Medium"/>
              </a:rPr>
              <a:t> </a:t>
            </a:r>
            <a:endParaRPr lang="en-US"/>
          </a:p>
        </p:txBody>
      </p:sp>
      <p:sp>
        <p:nvSpPr>
          <p:cNvPr id="4" name="Text Placeholder 3">
            <a:extLst>
              <a:ext uri="{FF2B5EF4-FFF2-40B4-BE49-F238E27FC236}">
                <a16:creationId xmlns:a16="http://schemas.microsoft.com/office/drawing/2014/main" id="{4DCBE808-B5A0-D560-73BC-04B77E43A6E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1341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a:t>The most rigorous preventive safety program takes the view that there is ALWAYS something about an incident leading to injury that could have been different.</a:t>
            </a:r>
          </a:p>
          <a:p>
            <a:r>
              <a:rPr lang="en-US" sz="3200"/>
              <a:t>Accidents don’t “just happen.”</a:t>
            </a:r>
          </a:p>
          <a:p>
            <a:r>
              <a:rPr lang="en-US" sz="3200"/>
              <a:t>It is incumbent upon us to continuously assess the landscape to identify the potential for a problem, and fix it before one occurs.</a:t>
            </a:r>
          </a:p>
          <a:p>
            <a:r>
              <a:rPr lang="en-US" sz="3200"/>
              <a:t>That’s what this presentation is all about, providing a framework for effective safety programs that promote prevention.</a:t>
            </a:r>
          </a:p>
          <a:p>
            <a:pPr marL="502920" lvl="1" indent="0">
              <a:buNone/>
            </a:pPr>
            <a:endParaRPr lang="en-US" sz="3200"/>
          </a:p>
        </p:txBody>
      </p:sp>
    </p:spTree>
    <p:extLst>
      <p:ext uri="{BB962C8B-B14F-4D97-AF65-F5344CB8AC3E}">
        <p14:creationId xmlns:p14="http://schemas.microsoft.com/office/powerpoint/2010/main" val="2851911589"/>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fd8a901-67f3-4c79-8c3b-bf547a3a4419" xsi:nil="true"/>
    <lcf76f155ced4ddcb4097134ff3c332f xmlns="417a14a6-451b-43f5-b65e-570830bc9f0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8" ma:contentTypeDescription="Create a new document." ma:contentTypeScope="" ma:versionID="d587570a35c3962b19755d54157411cd">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eb76d11a6a756ba49ddc4c3fa3239fa9"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347158-0d79-4369-b5ea-42415fdaf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e4c78-3b55-4279-b332-812c467e36f3}" ma:internalName="TaxCatchAll" ma:showField="CatchAllData" ma:web="dfd8a901-67f3-4c79-8c3b-bf547a3a4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6C26E-2AF3-4989-B1E7-1666CD09BFB7}">
  <ds:schemaRefs>
    <ds:schemaRef ds:uri="http://schemas.microsoft.com/sharepoint/v3/contenttype/forms"/>
  </ds:schemaRefs>
</ds:datastoreItem>
</file>

<file path=customXml/itemProps2.xml><?xml version="1.0" encoding="utf-8"?>
<ds:datastoreItem xmlns:ds="http://schemas.openxmlformats.org/officeDocument/2006/customXml" ds:itemID="{7CEDBD1F-FFE2-4654-BB19-86B6B6246E08}">
  <ds:schemaRefs>
    <ds:schemaRef ds:uri="417a14a6-451b-43f5-b65e-570830bc9f0a"/>
    <ds:schemaRef ds:uri="dfd8a901-67f3-4c79-8c3b-bf547a3a441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FF0485-D4B0-4EEC-B601-C4C5873A95C4}">
  <ds:schemaRefs>
    <ds:schemaRef ds:uri="417a14a6-451b-43f5-b65e-570830bc9f0a"/>
    <ds:schemaRef ds:uri="dfd8a901-67f3-4c79-8c3b-bf547a3a4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Application>Microsoft Office PowerPoint</Application>
  <PresentationFormat>Widescreen</PresentationFormat>
  <Slides>81</Slides>
  <Notes>13</Notes>
  <HiddenSlides>0</HiddenSlide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Frame</vt:lpstr>
      <vt:lpstr>PowerPoint Presentation</vt:lpstr>
      <vt:lpstr>Safety Included Bloodborne Pathogens</vt:lpstr>
      <vt:lpstr>SAFETY INCLUDED  Training Project in Partnership with MIOSHA CET Division</vt:lpstr>
      <vt:lpstr>ABOUT YOUR PRESENTERS:  Todd Culver</vt:lpstr>
      <vt:lpstr>ABOUT YOUR PRESENTERS:  Katie Kinde</vt:lpstr>
      <vt:lpstr>ABOUT THE CONTENT</vt:lpstr>
      <vt:lpstr>Safety Included 2026</vt:lpstr>
      <vt:lpstr>Safety Included 2026</vt:lpstr>
      <vt:lpstr>Safety Included 2026</vt:lpstr>
      <vt:lpstr>Safety Included 2026</vt:lpstr>
      <vt:lpstr>A SAFE WORKPLACE IS SOUND BUSINESS –  FOR EVERYBODY REGARDLESS OF NEUROTYPE</vt:lpstr>
      <vt:lpstr>Safety Included 2026 Bloodborne Pathogens – Training Objectives</vt:lpstr>
      <vt:lpstr>Safety Included 2026 Bloodborne Pathogens – Training Objectives</vt:lpstr>
      <vt:lpstr>Part 554. Bloodborne Infectious Diseases</vt:lpstr>
      <vt:lpstr>Part 554. Bloodborne Infectious Diseases</vt:lpstr>
      <vt:lpstr>Definitions</vt:lpstr>
      <vt:lpstr>Other Potentially Infectious Materials (OPIM)</vt:lpstr>
      <vt:lpstr>Potential Exposures – Risky Situations</vt:lpstr>
      <vt:lpstr>Potential Exposures – Risky Situations</vt:lpstr>
      <vt:lpstr>Signs and Symptoms</vt:lpstr>
      <vt:lpstr>Signs and Symptoms</vt:lpstr>
      <vt:lpstr>Signs and Symptoms</vt:lpstr>
      <vt:lpstr>Signs and Symptoms</vt:lpstr>
      <vt:lpstr>Signs and Symptoms</vt:lpstr>
      <vt:lpstr>Hepatitis B Vaccine</vt:lpstr>
      <vt:lpstr>Hepatitis B Vaccine</vt:lpstr>
      <vt:lpstr>Hepatitis B Vaccine</vt:lpstr>
      <vt:lpstr>Hepatitis B Vaccine</vt:lpstr>
      <vt:lpstr>Universal Precautions</vt:lpstr>
      <vt:lpstr>Personal Protective Equipment</vt:lpstr>
      <vt:lpstr>Glove Removal</vt:lpstr>
      <vt:lpstr>Glove Removal</vt:lpstr>
      <vt:lpstr>Glove Removal</vt:lpstr>
      <vt:lpstr>Remove PPE and Wash Hands</vt:lpstr>
      <vt:lpstr>Cleanup Procedures</vt:lpstr>
      <vt:lpstr>Regulated Waste Disposal</vt:lpstr>
      <vt:lpstr>Exposure Control Plan</vt:lpstr>
      <vt:lpstr>How to Train Effectively </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UNIVERSAL DESIGN METHODS</vt:lpstr>
      <vt:lpstr>CONSIDERATIONS FOR NEURODIVERSE EMPLOYEES</vt:lpstr>
      <vt:lpstr>CONSIDERATIONS FOR NEURODIVERSE EMPLOYEES</vt:lpstr>
      <vt:lpstr>CONSIDERATIONS FOR NEURODIVERSE EMPLOYEES</vt:lpstr>
      <vt:lpstr>CONSIDERATIONS FOR NEURODIVERSE EMPLOYEES</vt:lpstr>
      <vt:lpstr>SENSORY OVERLOAD</vt:lpstr>
      <vt:lpstr>SENSORY OVERLOAD</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VERBAL AND NON-VERBAL  </vt:lpstr>
      <vt:lpstr>VERBAL AND NON-VERBAL  </vt:lpstr>
      <vt:lpstr>VERBAL AND NON-VERBAL  </vt:lpstr>
      <vt:lpstr>VERBAL AND NON-VERBAL  </vt:lpstr>
      <vt:lpstr>EXAMPLE UNCLEAR </vt:lpstr>
      <vt:lpstr>EXAMPLE CLEAR VISUALS AND DESCRIPTIONS</vt:lpstr>
      <vt:lpstr>CONSIDERATIONS FOR NEURODIVERSE EMPLOYEES</vt:lpstr>
      <vt:lpstr>CONSIDERATIONS FOR NEURODIVERSE EMPLOYEES</vt:lpstr>
      <vt:lpstr>TIME BUFFERED SCHEDULES</vt:lpstr>
      <vt:lpstr>MEMORY CAPACITY</vt:lpstr>
      <vt:lpstr>MEMORY CAPACITY</vt:lpstr>
      <vt:lpstr>TRAINING LOCATION</vt:lpstr>
      <vt:lpstr>WHAT CAN YOU APPLY TO YOUR TRAININGS?</vt:lpstr>
      <vt:lpstr>WHAT CAN YOU APPLY TO YOUR TRAININGS?</vt:lpstr>
      <vt:lpstr>Thank You – stay safe and healthy!</vt:lpstr>
      <vt:lpstr>Questions?</vt:lpstr>
      <vt:lpstr>RESOURCE CITATIONS</vt:lpstr>
      <vt:lpstr>RESOURCE CITATIONS</vt:lpstr>
      <vt:lpstr>INTOUCH SAFETY  Training Project in Partnership with MIOSHA CET Division</vt:lpstr>
      <vt:lpstr>Schedule a free training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9</cp:revision>
  <cp:lastPrinted>2023-09-30T16:32:26Z</cp:lastPrinted>
  <dcterms:created xsi:type="dcterms:W3CDTF">2019-11-13T17:36:20Z</dcterms:created>
  <dcterms:modified xsi:type="dcterms:W3CDTF">2025-12-16T17:52:06Z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y fmtid="{D5CDD505-2E9C-101B-9397-08002B2CF9AE}" pid="3" name="MediaServiceImageTags">
    <vt:lpwstr/>
  </property>
</Properties>
</file>