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93"/>
  </p:notesMasterIdLst>
  <p:handoutMasterIdLst>
    <p:handoutMasterId r:id="rId94"/>
  </p:handoutMasterIdLst>
  <p:sldIdLst>
    <p:sldId id="442" r:id="rId5"/>
    <p:sldId id="443" r:id="rId6"/>
    <p:sldId id="294" r:id="rId7"/>
    <p:sldId id="385" r:id="rId8"/>
    <p:sldId id="336" r:id="rId9"/>
    <p:sldId id="390" r:id="rId10"/>
    <p:sldId id="391" r:id="rId11"/>
    <p:sldId id="392" r:id="rId12"/>
    <p:sldId id="334" r:id="rId13"/>
    <p:sldId id="393" r:id="rId14"/>
    <p:sldId id="409" r:id="rId15"/>
    <p:sldId id="310" r:id="rId16"/>
    <p:sldId id="412" r:id="rId17"/>
    <p:sldId id="340" r:id="rId18"/>
    <p:sldId id="358" r:id="rId19"/>
    <p:sldId id="432" r:id="rId20"/>
    <p:sldId id="327" r:id="rId21"/>
    <p:sldId id="363" r:id="rId22"/>
    <p:sldId id="343" r:id="rId23"/>
    <p:sldId id="369" r:id="rId24"/>
    <p:sldId id="370" r:id="rId25"/>
    <p:sldId id="371" r:id="rId26"/>
    <p:sldId id="372" r:id="rId27"/>
    <p:sldId id="373" r:id="rId28"/>
    <p:sldId id="431" r:id="rId29"/>
    <p:sldId id="384" r:id="rId30"/>
    <p:sldId id="374" r:id="rId31"/>
    <p:sldId id="375" r:id="rId32"/>
    <p:sldId id="377" r:id="rId33"/>
    <p:sldId id="429" r:id="rId34"/>
    <p:sldId id="430" r:id="rId35"/>
    <p:sldId id="367" r:id="rId36"/>
    <p:sldId id="376" r:id="rId37"/>
    <p:sldId id="378" r:id="rId38"/>
    <p:sldId id="428" r:id="rId39"/>
    <p:sldId id="379" r:id="rId40"/>
    <p:sldId id="346" r:id="rId41"/>
    <p:sldId id="436" r:id="rId42"/>
    <p:sldId id="414" r:id="rId43"/>
    <p:sldId id="382" r:id="rId44"/>
    <p:sldId id="383" r:id="rId45"/>
    <p:sldId id="381" r:id="rId46"/>
    <p:sldId id="380" r:id="rId47"/>
    <p:sldId id="438" r:id="rId48"/>
    <p:sldId id="435" r:id="rId49"/>
    <p:sldId id="437" r:id="rId50"/>
    <p:sldId id="439" r:id="rId51"/>
    <p:sldId id="444" r:id="rId52"/>
    <p:sldId id="433" r:id="rId53"/>
    <p:sldId id="415" r:id="rId54"/>
    <p:sldId id="396" r:id="rId55"/>
    <p:sldId id="400" r:id="rId56"/>
    <p:sldId id="440" r:id="rId57"/>
    <p:sldId id="441" r:id="rId58"/>
    <p:sldId id="338" r:id="rId59"/>
    <p:sldId id="421" r:id="rId60"/>
    <p:sldId id="407" r:id="rId61"/>
    <p:sldId id="405" r:id="rId62"/>
    <p:sldId id="422" r:id="rId63"/>
    <p:sldId id="411" r:id="rId64"/>
    <p:sldId id="389" r:id="rId65"/>
    <p:sldId id="423" r:id="rId66"/>
    <p:sldId id="445" r:id="rId67"/>
    <p:sldId id="424" r:id="rId68"/>
    <p:sldId id="446" r:id="rId69"/>
    <p:sldId id="425" r:id="rId70"/>
    <p:sldId id="399" r:id="rId71"/>
    <p:sldId id="406" r:id="rId72"/>
    <p:sldId id="364" r:id="rId73"/>
    <p:sldId id="398" r:id="rId74"/>
    <p:sldId id="397" r:id="rId75"/>
    <p:sldId id="386" r:id="rId76"/>
    <p:sldId id="365" r:id="rId77"/>
    <p:sldId id="366" r:id="rId78"/>
    <p:sldId id="342" r:id="rId79"/>
    <p:sldId id="348" r:id="rId80"/>
    <p:sldId id="349" r:id="rId81"/>
    <p:sldId id="350" r:id="rId82"/>
    <p:sldId id="426" r:id="rId83"/>
    <p:sldId id="427" r:id="rId84"/>
    <p:sldId id="404" r:id="rId85"/>
    <p:sldId id="339" r:id="rId86"/>
    <p:sldId id="434" r:id="rId87"/>
    <p:sldId id="264" r:id="rId88"/>
    <p:sldId id="319" r:id="rId89"/>
    <p:sldId id="413" r:id="rId90"/>
    <p:sldId id="408" r:id="rId91"/>
    <p:sldId id="337"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A0197E-DFED-FA32-480D-165B8685D4B0}" v="42" dt="2026-01-09T20:23:42.673"/>
    <p1510:client id="{500397B9-03B4-A4A1-82C1-3DF536D9860F}" v="26" dt="2026-01-09T18:46:48.183"/>
    <p1510:client id="{540912B6-508E-F9A4-4BBE-F21DF8B2397F}" v="15" dt="2026-01-08T23:26:36.920"/>
    <p1510:client id="{91D850B7-364D-3AC6-3F11-D542A5CCA831}" v="165" dt="2026-01-09T18:40:51.455"/>
    <p1510:client id="{F504612C-4438-2002-4DDD-ACDB2AC8424B}" v="1866" dt="2026-01-08T23:25:14.273"/>
    <p1510:client id="{FE5AFE31-154A-B079-9B2E-22CE5D0AB209}" v="144" dt="2026-01-09T21:33:18.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presProps" Target="pres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D7BA79-8328-FC49-898D-020545C6ECEE}" type="datetimeFigureOut">
              <a:rPr lang="en-US" smtClean="0"/>
              <a:t>1/13/2026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A831E-35B9-3943-B34C-03F122C82B8A}" type="slidenum">
              <a:rPr lang="en-US" smtClean="0"/>
              <a:t>‹#›</a:t>
            </a:fld>
            <a:endParaRPr lang="en-US"/>
          </a:p>
        </p:txBody>
      </p:sp>
    </p:spTree>
    <p:extLst>
      <p:ext uri="{BB962C8B-B14F-4D97-AF65-F5344CB8AC3E}">
        <p14:creationId xmlns:p14="http://schemas.microsoft.com/office/powerpoint/2010/main" val="44924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BC5DE-F2A5-8149-A45E-3B443E210CB1}" type="datetimeFigureOut">
              <a:rPr lang="en-US" smtClean="0"/>
              <a:t>1/13/2026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720866-B769-8A49-931D-9DF88A11E7C1}" type="slidenum">
              <a:rPr lang="en-US" smtClean="0"/>
              <a:t>‹#›</a:t>
            </a:fld>
            <a:endParaRPr lang="en-US"/>
          </a:p>
        </p:txBody>
      </p:sp>
    </p:spTree>
    <p:extLst>
      <p:ext uri="{BB962C8B-B14F-4D97-AF65-F5344CB8AC3E}">
        <p14:creationId xmlns:p14="http://schemas.microsoft.com/office/powerpoint/2010/main" val="747532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14</a:t>
            </a:fld>
            <a:endParaRPr lang="en-US"/>
          </a:p>
        </p:txBody>
      </p:sp>
    </p:spTree>
    <p:extLst>
      <p:ext uri="{BB962C8B-B14F-4D97-AF65-F5344CB8AC3E}">
        <p14:creationId xmlns:p14="http://schemas.microsoft.com/office/powerpoint/2010/main" val="3533303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15</a:t>
            </a:fld>
            <a:endParaRPr lang="en-US"/>
          </a:p>
        </p:txBody>
      </p:sp>
    </p:spTree>
    <p:extLst>
      <p:ext uri="{BB962C8B-B14F-4D97-AF65-F5344CB8AC3E}">
        <p14:creationId xmlns:p14="http://schemas.microsoft.com/office/powerpoint/2010/main" val="341645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36E3-2203-7498-22FA-04CE179F73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42F129-3CE8-BEF1-5B1A-96F2734C6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7D58F-FAB2-4FB8-3889-D7B0AFA4D5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35409D-1A83-DFAC-C06D-8D33FBB49B17}"/>
              </a:ext>
            </a:extLst>
          </p:cNvPr>
          <p:cNvSpPr>
            <a:spLocks noGrp="1"/>
          </p:cNvSpPr>
          <p:nvPr>
            <p:ph type="sldNum" sz="quarter" idx="5"/>
          </p:nvPr>
        </p:nvSpPr>
        <p:spPr/>
        <p:txBody>
          <a:bodyPr/>
          <a:lstStyle/>
          <a:p>
            <a:fld id="{70720866-B769-8A49-931D-9DF88A11E7C1}" type="slidenum">
              <a:rPr lang="en-US" smtClean="0"/>
              <a:t>16</a:t>
            </a:fld>
            <a:endParaRPr lang="en-US"/>
          </a:p>
        </p:txBody>
      </p:sp>
    </p:spTree>
    <p:extLst>
      <p:ext uri="{BB962C8B-B14F-4D97-AF65-F5344CB8AC3E}">
        <p14:creationId xmlns:p14="http://schemas.microsoft.com/office/powerpoint/2010/main" val="248301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17</a:t>
            </a:fld>
            <a:endParaRPr lang="en-US"/>
          </a:p>
        </p:txBody>
      </p:sp>
    </p:spTree>
    <p:extLst>
      <p:ext uri="{BB962C8B-B14F-4D97-AF65-F5344CB8AC3E}">
        <p14:creationId xmlns:p14="http://schemas.microsoft.com/office/powerpoint/2010/main" val="312466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720866-B769-8A49-931D-9DF88A11E7C1}" type="slidenum">
              <a:rPr lang="en-US" smtClean="0"/>
              <a:t>18</a:t>
            </a:fld>
            <a:endParaRPr lang="en-US"/>
          </a:p>
        </p:txBody>
      </p:sp>
    </p:spTree>
    <p:extLst>
      <p:ext uri="{BB962C8B-B14F-4D97-AF65-F5344CB8AC3E}">
        <p14:creationId xmlns:p14="http://schemas.microsoft.com/office/powerpoint/2010/main" val="1257449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1"/>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CB3A488-1E80-E64E-9819-E4CD20B0B970}"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pic>
        <p:nvPicPr>
          <p:cNvPr id="11" name="Picture 10">
            <a:extLst>
              <a:ext uri="{FF2B5EF4-FFF2-40B4-BE49-F238E27FC236}">
                <a16:creationId xmlns:a16="http://schemas.microsoft.com/office/drawing/2014/main" id="{4BD70500-6FA0-6443-88AA-F694DB132741}"/>
              </a:ext>
              <a:ext uri="{C183D7F6-B498-43B3-948B-1728B52AA6E4}">
                <adec:decorative xmlns:adec="http://schemas.microsoft.com/office/drawing/2017/decorative" val="1"/>
              </a:ext>
            </a:extLst>
          </p:cNvPr>
          <p:cNvPicPr>
            <a:picLocks noChangeAspect="1"/>
          </p:cNvPicPr>
          <p:nvPr userDrawn="1"/>
        </p:nvPicPr>
        <p:blipFill rotWithShape="1">
          <a:blip r:embed="rId2"/>
          <a:srcRect l="24631" t="3968" r="51442" b="18977"/>
          <a:stretch/>
        </p:blipFill>
        <p:spPr>
          <a:xfrm>
            <a:off x="9141619" y="-1"/>
            <a:ext cx="3050383" cy="6356351"/>
          </a:xfrm>
          <a:prstGeom prst="rect">
            <a:avLst/>
          </a:prstGeom>
        </p:spPr>
      </p:pic>
    </p:spTree>
    <p:extLst>
      <p:ext uri="{BB962C8B-B14F-4D97-AF65-F5344CB8AC3E}">
        <p14:creationId xmlns:p14="http://schemas.microsoft.com/office/powerpoint/2010/main" val="211743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5" y="767419"/>
            <a:ext cx="8115231"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1/13/2026</a:t>
            </a:fld>
            <a:endParaRPr lang="en-US"/>
          </a:p>
        </p:txBody>
      </p:sp>
      <p:sp>
        <p:nvSpPr>
          <p:cNvPr id="9" name="Footer Placeholder 8"/>
          <p:cNvSpPr>
            <a:spLocks noGrp="1"/>
          </p:cNvSpPr>
          <p:nvPr>
            <p:ph type="ftr" sz="quarter" idx="11"/>
          </p:nvPr>
        </p:nvSpPr>
        <p:spPr>
          <a:xfrm>
            <a:off x="3499102" y="6356352"/>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2434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A488-1E80-E64E-9819-E4CD20B0B970}"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561243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3A488-1E80-E64E-9819-E4CD20B0B970}" type="datetimeFigureOut">
              <a:rPr lang="en-US" smtClean="0"/>
              <a:t>1/13/2026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77673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2B0BF5-6C93-3B4B-81AA-BC6769B74A35}"/>
              </a:ext>
            </a:extLst>
          </p:cNvPr>
          <p:cNvSpPr/>
          <p:nvPr userDrawn="1"/>
        </p:nvSpPr>
        <p:spPr>
          <a:xfrm>
            <a:off x="0" y="2"/>
            <a:ext cx="12192000" cy="139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2466" y="492508"/>
            <a:ext cx="11417713" cy="704963"/>
          </a:xfrm>
        </p:spPr>
        <p:txBody>
          <a:bodyPr/>
          <a:lstStyle/>
          <a:p>
            <a:r>
              <a:rPr lang="en-US"/>
              <a:t>Click to edit Master title style</a:t>
            </a:r>
          </a:p>
        </p:txBody>
      </p:sp>
      <p:sp>
        <p:nvSpPr>
          <p:cNvPr id="3" name="Content Placeholder 2"/>
          <p:cNvSpPr>
            <a:spLocks noGrp="1"/>
          </p:cNvSpPr>
          <p:nvPr>
            <p:ph idx="1"/>
          </p:nvPr>
        </p:nvSpPr>
        <p:spPr>
          <a:xfrm>
            <a:off x="938464" y="1708484"/>
            <a:ext cx="10299032" cy="4276264"/>
          </a:xfrm>
        </p:spPr>
        <p:txBody>
          <a:bodyPr/>
          <a:lstStyle>
            <a:lvl1pPr marL="182880" indent="-182880">
              <a:buFont typeface="Wingdings" pitchFamily="2" charset="2"/>
              <a:buChar char="Ø"/>
              <a:defRPr/>
            </a:lvl1pPr>
            <a:lvl2pPr marL="685800" indent="-182880">
              <a:buFont typeface="Wingdings" pitchFamily="2" charset="2"/>
              <a:buChar char="Ø"/>
              <a:defRPr/>
            </a:lvl2pPr>
            <a:lvl3pPr marL="1143000" indent="-182880">
              <a:buFont typeface="Wingdings" pitchFamily="2" charset="2"/>
              <a:buChar char="Ø"/>
              <a:defRPr/>
            </a:lvl3pPr>
            <a:lvl4pPr marL="1600200" indent="-182880">
              <a:buFont typeface="Wingdings" pitchFamily="2" charset="2"/>
              <a:buChar char="Ø"/>
              <a:defRPr/>
            </a:lvl4pPr>
            <a:lvl5pPr marL="2057400" indent="-182880">
              <a:buFont typeface="Wingdings"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3A488-1E80-E64E-9819-E4CD20B0B970}"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3576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3A488-1E80-E64E-9819-E4CD20B0B970}" type="datetimeFigureOut">
              <a:rPr lang="en-US" smtClean="0"/>
              <a:t>1/13/2026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47624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1/13/2026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456336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CB3A488-1E80-E64E-9819-E4CD20B0B970}" type="datetimeFigureOut">
              <a:rPr lang="en-US" smtClean="0"/>
              <a:t>1/13/2026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236972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8"/>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CB3A488-1E80-E64E-9819-E4CD20B0B970}" type="datetimeFigureOut">
              <a:rPr lang="en-US" smtClean="0"/>
              <a:t>1/13/2026</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02941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CB3A488-1E80-E64E-9819-E4CD20B0B970}" type="datetimeFigureOut">
              <a:rPr lang="en-US" smtClean="0"/>
              <a:t>1/13/2026</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337603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B3A488-1E80-E64E-9819-E4CD20B0B970}" type="datetimeFigureOut">
              <a:rPr lang="en-US" smtClean="0"/>
              <a:t>1/13/2026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1188054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CB3A488-1E80-E64E-9819-E4CD20B0B970}" type="datetimeFigureOut">
              <a:rPr lang="en-US" smtClean="0"/>
              <a:t>1/13/2026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01997B2-A43C-B747-A952-16987EAAE8B0}" type="slidenum">
              <a:rPr lang="en-US" smtClean="0"/>
              <a:t>‹#›</a:t>
            </a:fld>
            <a:endParaRPr lang="en-US"/>
          </a:p>
        </p:txBody>
      </p:sp>
    </p:spTree>
    <p:extLst>
      <p:ext uri="{BB962C8B-B14F-4D97-AF65-F5344CB8AC3E}">
        <p14:creationId xmlns:p14="http://schemas.microsoft.com/office/powerpoint/2010/main" val="208237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758952"/>
            <a:ext cx="34435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9"/>
            <a:ext cx="2947483" cy="460118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2"/>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fld id="{5CB3A488-1E80-E64E-9819-E4CD20B0B970}" type="datetimeFigureOut">
              <a:rPr lang="en-US" smtClean="0"/>
              <a:pPr/>
              <a:t>1/13/2026</a:t>
            </a:fld>
            <a:endParaRPr lang="en-US"/>
          </a:p>
        </p:txBody>
      </p:sp>
      <p:sp>
        <p:nvSpPr>
          <p:cNvPr id="5" name="Footer Placeholder 4"/>
          <p:cNvSpPr>
            <a:spLocks noGrp="1"/>
          </p:cNvSpPr>
          <p:nvPr>
            <p:ph type="ftr" sz="quarter" idx="3"/>
          </p:nvPr>
        </p:nvSpPr>
        <p:spPr>
          <a:xfrm>
            <a:off x="3869268" y="6356352"/>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latin typeface="Avenir Next" panose="020B0503020202020204" pitchFamily="34" charset="0"/>
              </a:defRPr>
            </a:lvl1pPr>
          </a:lstStyle>
          <a:p>
            <a:endParaRPr lang="en-US"/>
          </a:p>
        </p:txBody>
      </p:sp>
      <p:sp>
        <p:nvSpPr>
          <p:cNvPr id="6" name="Slide Number Placeholder 5"/>
          <p:cNvSpPr>
            <a:spLocks noGrp="1"/>
          </p:cNvSpPr>
          <p:nvPr>
            <p:ph type="sldNum" sz="quarter" idx="4"/>
          </p:nvPr>
        </p:nvSpPr>
        <p:spPr>
          <a:xfrm>
            <a:off x="10634137" y="6356352"/>
            <a:ext cx="1530927" cy="365125"/>
          </a:xfrm>
          <a:prstGeom prst="rect">
            <a:avLst/>
          </a:prstGeom>
        </p:spPr>
        <p:txBody>
          <a:bodyPr vert="horz" lIns="91440" tIns="45720" rIns="91440" bIns="45720" rtlCol="0" anchor="ctr"/>
          <a:lstStyle>
            <a:lvl1pPr algn="r">
              <a:defRPr sz="1200" b="1">
                <a:solidFill>
                  <a:schemeClr val="accent1"/>
                </a:solidFill>
                <a:latin typeface="Avenir Next" panose="020B0503020202020204" pitchFamily="34" charset="0"/>
              </a:defRPr>
            </a:lvl1pPr>
          </a:lstStyle>
          <a:p>
            <a:fld id="{101997B2-A43C-B747-A952-16987EAAE8B0}" type="slidenum">
              <a:rPr lang="en-US" smtClean="0"/>
              <a:pPr/>
              <a:t>‹#›</a:t>
            </a:fld>
            <a:endParaRPr lang="en-US"/>
          </a:p>
        </p:txBody>
      </p:sp>
    </p:spTree>
    <p:extLst>
      <p:ext uri="{BB962C8B-B14F-4D97-AF65-F5344CB8AC3E}">
        <p14:creationId xmlns:p14="http://schemas.microsoft.com/office/powerpoint/2010/main" val="15898611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3600" b="1" i="0" kern="1200" spc="-60" baseline="0">
          <a:solidFill>
            <a:srgbClr val="FFFFFF"/>
          </a:solidFill>
          <a:latin typeface="Avenir Next Demi Bold" panose="020B0503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skjan.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2" Type="http://schemas.openxmlformats.org/officeDocument/2006/relationships/hyperlink" Target="https://www.cnsnevada.com/what-is-the-memory-capacity-of-a-human-brain/" TargetMode="Externa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hyperlink" Target="mailto:kkinde@incompassmi.org" TargetMode="Externa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47169E-D938-4845-95F1-170001C20B6D}"/>
              </a:ext>
              <a:ext uri="{C183D7F6-B498-43B3-948B-1728B52AA6E4}">
                <adec:decorative xmlns:adec="http://schemas.microsoft.com/office/drawing/2017/decorative" val="1"/>
              </a:ext>
            </a:extLst>
          </p:cNvPr>
          <p:cNvPicPr>
            <a:picLocks noChangeAspect="1"/>
          </p:cNvPicPr>
          <p:nvPr/>
        </p:nvPicPr>
        <p:blipFill rotWithShape="1">
          <a:blip r:embed="rId2"/>
          <a:srcRect l="12326" t="15321" r="48339" b="32314"/>
          <a:stretch/>
        </p:blipFill>
        <p:spPr>
          <a:xfrm>
            <a:off x="-2390587" y="-2488843"/>
            <a:ext cx="7961601" cy="6858000"/>
          </a:xfrm>
          <a:prstGeom prst="rect">
            <a:avLst/>
          </a:prstGeom>
        </p:spPr>
      </p:pic>
      <p:pic>
        <p:nvPicPr>
          <p:cNvPr id="8" name="Picture 7" descr="Incompass Michigan Logo">
            <a:extLst>
              <a:ext uri="{FF2B5EF4-FFF2-40B4-BE49-F238E27FC236}">
                <a16:creationId xmlns:a16="http://schemas.microsoft.com/office/drawing/2014/main" id="{FB6BF030-FDA5-AD4B-8D53-F9C57C5E444C}"/>
              </a:ext>
            </a:extLst>
          </p:cNvPr>
          <p:cNvPicPr>
            <a:picLocks noChangeAspect="1"/>
          </p:cNvPicPr>
          <p:nvPr/>
        </p:nvPicPr>
        <p:blipFill rotWithShape="1">
          <a:blip r:embed="rId3"/>
          <a:srcRect t="31338" b="29226"/>
          <a:stretch/>
        </p:blipFill>
        <p:spPr>
          <a:xfrm>
            <a:off x="5088081" y="940157"/>
            <a:ext cx="6335481" cy="2498502"/>
          </a:xfrm>
          <a:prstGeom prst="rect">
            <a:avLst/>
          </a:prstGeom>
        </p:spPr>
      </p:pic>
      <p:sp>
        <p:nvSpPr>
          <p:cNvPr id="11" name="TextBox 10">
            <a:extLst>
              <a:ext uri="{FF2B5EF4-FFF2-40B4-BE49-F238E27FC236}">
                <a16:creationId xmlns:a16="http://schemas.microsoft.com/office/drawing/2014/main" id="{B9DDB7D1-7823-CB42-92BC-349C932343DB}"/>
              </a:ext>
            </a:extLst>
          </p:cNvPr>
          <p:cNvSpPr txBox="1"/>
          <p:nvPr/>
        </p:nvSpPr>
        <p:spPr>
          <a:xfrm>
            <a:off x="7523101" y="4223361"/>
            <a:ext cx="4410303" cy="1200328"/>
          </a:xfrm>
          <a:prstGeom prst="rect">
            <a:avLst/>
          </a:prstGeom>
          <a:noFill/>
        </p:spPr>
        <p:txBody>
          <a:bodyPr wrap="square" lIns="91440" tIns="45720" rIns="91440" bIns="45720" rtlCol="0" anchor="t">
            <a:spAutoFit/>
          </a:bodyPr>
          <a:lstStyle/>
          <a:p>
            <a:r>
              <a:rPr lang="en-US" sz="2400" i="1" dirty="0">
                <a:solidFill>
                  <a:schemeClr val="tx1">
                    <a:lumMod val="65000"/>
                    <a:lumOff val="35000"/>
                  </a:schemeClr>
                </a:solidFill>
                <a:latin typeface="Avenir Next"/>
              </a:rPr>
              <a:t>SAFETY INCLUDED</a:t>
            </a:r>
            <a:endParaRPr lang="en-US" sz="2400" i="1" dirty="0">
              <a:solidFill>
                <a:schemeClr val="tx1">
                  <a:lumMod val="65000"/>
                  <a:lumOff val="35000"/>
                </a:schemeClr>
              </a:solidFill>
              <a:latin typeface="Avenir Next" panose="020B0503020202020204" pitchFamily="34" charset="0"/>
            </a:endParaRPr>
          </a:p>
          <a:p>
            <a:r>
              <a:rPr lang="en-US" sz="2400" i="1" dirty="0">
                <a:solidFill>
                  <a:schemeClr val="tx1">
                    <a:lumMod val="65000"/>
                    <a:lumOff val="35000"/>
                  </a:schemeClr>
                </a:solidFill>
                <a:latin typeface="Avenir Next"/>
              </a:rPr>
              <a:t>Workplace Health and Safety</a:t>
            </a:r>
          </a:p>
          <a:p>
            <a:r>
              <a:rPr lang="en-US" sz="2400" i="1" dirty="0">
                <a:solidFill>
                  <a:schemeClr val="tx1">
                    <a:lumMod val="65000"/>
                    <a:lumOff val="35000"/>
                  </a:schemeClr>
                </a:solidFill>
                <a:latin typeface="Avenir Next"/>
              </a:rPr>
              <a:t>Series</a:t>
            </a:r>
          </a:p>
        </p:txBody>
      </p:sp>
    </p:spTree>
    <p:extLst>
      <p:ext uri="{BB962C8B-B14F-4D97-AF65-F5344CB8AC3E}">
        <p14:creationId xmlns:p14="http://schemas.microsoft.com/office/powerpoint/2010/main" val="3132632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F1EC4-6EB9-0AD3-07DA-F0AD79064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F7026-39C7-CFD0-7F7C-5378CB2AF1D0}"/>
              </a:ext>
            </a:extLst>
          </p:cNvPr>
          <p:cNvSpPr>
            <a:spLocks noGrp="1"/>
          </p:cNvSpPr>
          <p:nvPr>
            <p:ph type="title"/>
          </p:nvPr>
        </p:nvSpPr>
        <p:spPr/>
        <p:txBody>
          <a:bodyPr>
            <a:normAutofit/>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2C2B644C-6B2F-65A4-72F9-CDE8607ABC77}"/>
              </a:ext>
            </a:extLst>
          </p:cNvPr>
          <p:cNvSpPr>
            <a:spLocks noGrp="1"/>
          </p:cNvSpPr>
          <p:nvPr>
            <p:ph idx="1"/>
          </p:nvPr>
        </p:nvSpPr>
        <p:spPr>
          <a:xfrm>
            <a:off x="262466" y="2343563"/>
            <a:ext cx="11508002" cy="4115885"/>
          </a:xfrm>
        </p:spPr>
        <p:txBody>
          <a:bodyPr>
            <a:noAutofit/>
          </a:bodyPr>
          <a:lstStyle/>
          <a:p>
            <a:r>
              <a:rPr lang="en-US" sz="2800" dirty="0">
                <a:latin typeface="Avenir Next Medium"/>
              </a:rPr>
              <a:t>Clear, structured visuals and graphics to support comprehension</a:t>
            </a:r>
          </a:p>
          <a:p>
            <a:r>
              <a:rPr lang="en-US" sz="2800" dirty="0">
                <a:latin typeface="Avenir Next Medium"/>
              </a:rPr>
              <a:t>Minimized sensory distractions in both virtual and in-person settings</a:t>
            </a:r>
          </a:p>
          <a:p>
            <a:r>
              <a:rPr lang="en-US" sz="2800" dirty="0">
                <a:latin typeface="Avenir Next Medium"/>
              </a:rPr>
              <a:t>Options for verbal and non-verbal participation</a:t>
            </a:r>
          </a:p>
          <a:p>
            <a:r>
              <a:rPr lang="en-US" sz="2800" dirty="0">
                <a:latin typeface="Avenir Next Medium"/>
              </a:rPr>
              <a:t>Interactive components that promote engagement without overwhelming</a:t>
            </a:r>
          </a:p>
          <a:p>
            <a:r>
              <a:rPr lang="en-US" sz="2800" dirty="0">
                <a:latin typeface="Avenir Next Medium"/>
              </a:rPr>
              <a:t>Time-buffered schedules to allow for processing and reflection</a:t>
            </a:r>
          </a:p>
          <a:p>
            <a:pPr marL="502920" lvl="1" indent="0">
              <a:buNone/>
            </a:pPr>
            <a:endParaRPr lang="en-US" sz="3200"/>
          </a:p>
        </p:txBody>
      </p:sp>
    </p:spTree>
    <p:extLst>
      <p:ext uri="{BB962C8B-B14F-4D97-AF65-F5344CB8AC3E}">
        <p14:creationId xmlns:p14="http://schemas.microsoft.com/office/powerpoint/2010/main" val="28008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69951-2FD5-63A2-16FC-6BE2218FDD84}"/>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4600" b="0">
                <a:latin typeface="+mj-lt"/>
              </a:rPr>
              <a:t>A SAFE WORKPLACE IS SOUND BUSINESS – </a:t>
            </a:r>
            <a:endParaRPr lang="en-US" sz="4600">
              <a:latin typeface="+mj-lt"/>
            </a:endParaRPr>
          </a:p>
          <a:p>
            <a:r>
              <a:rPr lang="en-US" sz="4600" b="0">
                <a:latin typeface="+mj-lt"/>
              </a:rPr>
              <a:t>FOR EVERYBODY REGARDLESS OF NEUROTYPE</a:t>
            </a:r>
            <a:endParaRPr lang="en-US" sz="4600">
              <a:latin typeface="+mj-lt"/>
            </a:endParaRPr>
          </a:p>
        </p:txBody>
      </p:sp>
    </p:spTree>
    <p:extLst>
      <p:ext uri="{BB962C8B-B14F-4D97-AF65-F5344CB8AC3E}">
        <p14:creationId xmlns:p14="http://schemas.microsoft.com/office/powerpoint/2010/main" val="783290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Hearing Conservation – Training Objectives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612801" y="2059083"/>
            <a:ext cx="8193600" cy="4115885"/>
          </a:xfrm>
        </p:spPr>
        <p:txBody>
          <a:bodyPr>
            <a:noAutofit/>
          </a:bodyPr>
          <a:lstStyle/>
          <a:p>
            <a:r>
              <a:rPr lang="en-US" sz="2800" dirty="0">
                <a:effectLst/>
                <a:latin typeface="Avenir Next Medium"/>
              </a:rPr>
              <a:t>Noise Exposure</a:t>
            </a:r>
          </a:p>
          <a:p>
            <a:r>
              <a:rPr lang="en-US" sz="2800" dirty="0">
                <a:latin typeface="Avenir Next Medium"/>
              </a:rPr>
              <a:t>Noise Levels</a:t>
            </a:r>
          </a:p>
          <a:p>
            <a:r>
              <a:rPr lang="en-US" sz="2800" dirty="0">
                <a:effectLst/>
                <a:latin typeface="Avenir Next Medium"/>
              </a:rPr>
              <a:t>Hearing Loss</a:t>
            </a:r>
          </a:p>
          <a:p>
            <a:r>
              <a:rPr lang="en-US" sz="2800" dirty="0">
                <a:latin typeface="Avenir Next Medium"/>
              </a:rPr>
              <a:t>MIOSHA Standard</a:t>
            </a:r>
          </a:p>
          <a:p>
            <a:r>
              <a:rPr lang="en-US" sz="2800" dirty="0">
                <a:latin typeface="Avenir Next Medium"/>
              </a:rPr>
              <a:t>Noise Monitoring</a:t>
            </a:r>
          </a:p>
          <a:p>
            <a:r>
              <a:rPr lang="en-US" sz="2800" dirty="0">
                <a:effectLst/>
                <a:latin typeface="Avenir Next Medium"/>
              </a:rPr>
              <a:t>Audiometric Testing</a:t>
            </a:r>
          </a:p>
          <a:p>
            <a:r>
              <a:rPr lang="en-US" sz="2800" dirty="0">
                <a:latin typeface="Avenir Next Medium"/>
              </a:rPr>
              <a:t>Hearing Protection</a:t>
            </a:r>
          </a:p>
          <a:p>
            <a:r>
              <a:rPr lang="en-US" sz="2800" dirty="0">
                <a:latin typeface="Avenir Next Medium"/>
              </a:rPr>
              <a:t>General Accommodations</a:t>
            </a:r>
          </a:p>
        </p:txBody>
      </p:sp>
    </p:spTree>
    <p:extLst>
      <p:ext uri="{BB962C8B-B14F-4D97-AF65-F5344CB8AC3E}">
        <p14:creationId xmlns:p14="http://schemas.microsoft.com/office/powerpoint/2010/main" val="237169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C0974-52ED-83E4-F461-88FE72B83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F495DF-F307-F6A6-B88F-238754489928}"/>
              </a:ext>
            </a:extLst>
          </p:cNvPr>
          <p:cNvSpPr>
            <a:spLocks noGrp="1"/>
          </p:cNvSpPr>
          <p:nvPr>
            <p:ph type="title"/>
          </p:nvPr>
        </p:nvSpPr>
        <p:spPr/>
        <p:txBody>
          <a:bodyPr>
            <a:normAutofit/>
          </a:bodyPr>
          <a:lstStyle/>
          <a:p>
            <a:r>
              <a:rPr lang="en-US"/>
              <a:t>Hearing Conservation – Training Objectives</a:t>
            </a:r>
          </a:p>
        </p:txBody>
      </p:sp>
      <p:sp>
        <p:nvSpPr>
          <p:cNvPr id="3" name="Content Placeholder 2">
            <a:extLst>
              <a:ext uri="{FF2B5EF4-FFF2-40B4-BE49-F238E27FC236}">
                <a16:creationId xmlns:a16="http://schemas.microsoft.com/office/drawing/2014/main" id="{8181765E-6B42-AF63-7C9A-CDB448EC40BC}"/>
              </a:ext>
            </a:extLst>
          </p:cNvPr>
          <p:cNvSpPr>
            <a:spLocks noGrp="1"/>
          </p:cNvSpPr>
          <p:nvPr>
            <p:ph idx="1"/>
          </p:nvPr>
        </p:nvSpPr>
        <p:spPr>
          <a:xfrm>
            <a:off x="1612801" y="2059083"/>
            <a:ext cx="8193600" cy="4115885"/>
          </a:xfrm>
        </p:spPr>
        <p:txBody>
          <a:bodyPr>
            <a:noAutofit/>
          </a:bodyPr>
          <a:lstStyle/>
          <a:p>
            <a:r>
              <a:rPr lang="en-US" sz="2600" dirty="0">
                <a:latin typeface="Avenir Next Medium"/>
              </a:rPr>
              <a:t>Employee Training Considerations for Employers</a:t>
            </a:r>
          </a:p>
          <a:p>
            <a:pPr lvl="1">
              <a:buFont typeface="Courier New,monospace" pitchFamily="2" charset="2"/>
              <a:buChar char="o"/>
            </a:pPr>
            <a:r>
              <a:rPr lang="en-US" sz="2400" dirty="0">
                <a:latin typeface="Avenir Next"/>
              </a:rPr>
              <a:t>Building Trust </a:t>
            </a:r>
          </a:p>
          <a:p>
            <a:pPr lvl="1">
              <a:buFont typeface="Courier New,monospace" pitchFamily="2" charset="2"/>
              <a:buChar char="o"/>
            </a:pPr>
            <a:r>
              <a:rPr lang="en-US" sz="2400" dirty="0">
                <a:latin typeface="Avenir Next"/>
              </a:rPr>
              <a:t>Sensory Overload and Sensitivities</a:t>
            </a:r>
          </a:p>
          <a:p>
            <a:pPr lvl="1">
              <a:buFont typeface="Courier New,monospace" pitchFamily="2" charset="2"/>
              <a:buChar char="o"/>
            </a:pPr>
            <a:r>
              <a:rPr lang="en-US" sz="2400" dirty="0">
                <a:latin typeface="Avenir Next"/>
              </a:rPr>
              <a:t>Verbal vs Non-Verbal</a:t>
            </a:r>
            <a:endParaRPr lang="en-US" sz="2400" dirty="0">
              <a:effectLst/>
              <a:latin typeface="Avenir Next"/>
            </a:endParaRPr>
          </a:p>
          <a:p>
            <a:pPr lvl="1">
              <a:buFont typeface="Courier New,monospace" pitchFamily="2" charset="2"/>
              <a:buChar char="o"/>
            </a:pPr>
            <a:r>
              <a:rPr lang="en-US" sz="2400" dirty="0">
                <a:latin typeface="Avenir Next"/>
              </a:rPr>
              <a:t>Clear Signs</a:t>
            </a:r>
          </a:p>
          <a:p>
            <a:pPr lvl="1">
              <a:buFont typeface="Courier New,monospace" pitchFamily="2" charset="2"/>
              <a:buChar char="o"/>
            </a:pPr>
            <a:r>
              <a:rPr lang="en-US" sz="2400" dirty="0">
                <a:latin typeface="Avenir Next"/>
              </a:rPr>
              <a:t>Proprioception</a:t>
            </a:r>
          </a:p>
          <a:p>
            <a:pPr lvl="1">
              <a:buFont typeface="Courier New,monospace" pitchFamily="2" charset="2"/>
              <a:buChar char="o"/>
            </a:pPr>
            <a:r>
              <a:rPr lang="en-US" sz="2400" dirty="0">
                <a:latin typeface="Avenir Next"/>
              </a:rPr>
              <a:t>Time Buffered Schedules and Memory Capacity</a:t>
            </a:r>
            <a:endParaRPr lang="en-US" sz="2400" dirty="0">
              <a:effectLst/>
              <a:latin typeface="Avenir Next"/>
            </a:endParaRPr>
          </a:p>
          <a:p>
            <a:pPr lvl="1">
              <a:buFont typeface="Courier New,monospace" pitchFamily="2" charset="2"/>
              <a:buChar char="o"/>
            </a:pPr>
            <a:r>
              <a:rPr lang="en-US" sz="2400" dirty="0">
                <a:latin typeface="Avenir Next"/>
              </a:rPr>
              <a:t>Training Locations</a:t>
            </a:r>
          </a:p>
          <a:p>
            <a:pPr>
              <a:buFont typeface="Courier New,monospace" pitchFamily="2" charset="2"/>
              <a:buChar char="o"/>
            </a:pPr>
            <a:r>
              <a:rPr lang="en-US" sz="2600" dirty="0">
                <a:latin typeface="Avenir Next Medium"/>
              </a:rPr>
              <a:t>Using Safety Included Resources</a:t>
            </a:r>
            <a:endParaRPr lang="en-US" dirty="0"/>
          </a:p>
        </p:txBody>
      </p:sp>
    </p:spTree>
    <p:extLst>
      <p:ext uri="{BB962C8B-B14F-4D97-AF65-F5344CB8AC3E}">
        <p14:creationId xmlns:p14="http://schemas.microsoft.com/office/powerpoint/2010/main" val="248432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Noise Exposure Levels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1075555" cy="4115885"/>
          </a:xfrm>
        </p:spPr>
        <p:txBody>
          <a:bodyPr>
            <a:noAutofit/>
          </a:bodyPr>
          <a:lstStyle/>
          <a:p>
            <a:r>
              <a:rPr lang="en-US" sz="2800" dirty="0">
                <a:effectLst/>
                <a:latin typeface="Avenir Next Medium"/>
              </a:rPr>
              <a:t>Your employer is responsible for determining the level of noise in the workplace, and identifying employees who are exposed to noise levels at or above </a:t>
            </a:r>
            <a:r>
              <a:rPr lang="en-US" sz="2800" b="1" i="1" dirty="0">
                <a:effectLst/>
                <a:latin typeface="Avenir Next Medium"/>
              </a:rPr>
              <a:t>85 decibels </a:t>
            </a:r>
            <a:r>
              <a:rPr lang="en-US" sz="2800" dirty="0">
                <a:effectLst/>
                <a:latin typeface="Avenir Next Medium"/>
              </a:rPr>
              <a:t>averaged over a typical workday.</a:t>
            </a:r>
          </a:p>
          <a:p>
            <a:pPr lvl="1"/>
            <a:r>
              <a:rPr lang="en-US" sz="2600" dirty="0">
                <a:latin typeface="Avenir Next"/>
              </a:rPr>
              <a:t>This is called an </a:t>
            </a:r>
            <a:r>
              <a:rPr lang="en-US" sz="2600" b="1" i="1" dirty="0">
                <a:latin typeface="Avenir Next"/>
              </a:rPr>
              <a:t>8-hour time-weighted average (TWA)</a:t>
            </a:r>
            <a:endParaRPr lang="en-US" sz="2600" b="1" i="1" dirty="0">
              <a:effectLst/>
              <a:latin typeface="Avenir Next"/>
            </a:endParaRPr>
          </a:p>
          <a:p>
            <a:r>
              <a:rPr lang="en-US" sz="2800" dirty="0">
                <a:latin typeface="Avenir Next Medium"/>
              </a:rPr>
              <a:t>Noise is defined as “unwanted, excessive, or dangerous sound.”</a:t>
            </a:r>
            <a:endParaRPr lang="en-US" sz="2600" dirty="0">
              <a:effectLst/>
              <a:latin typeface="Avenir Next Medium"/>
            </a:endParaRPr>
          </a:p>
        </p:txBody>
      </p:sp>
    </p:spTree>
    <p:extLst>
      <p:ext uri="{BB962C8B-B14F-4D97-AF65-F5344CB8AC3E}">
        <p14:creationId xmlns:p14="http://schemas.microsoft.com/office/powerpoint/2010/main" val="2827239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489461" y="480694"/>
            <a:ext cx="10050671" cy="704963"/>
          </a:xfrm>
        </p:spPr>
        <p:txBody>
          <a:bodyPr>
            <a:normAutofit/>
          </a:bodyPr>
          <a:lstStyle/>
          <a:p>
            <a:r>
              <a:rPr lang="en-US"/>
              <a:t>Hearing Loss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602665" cy="4115885"/>
          </a:xfrm>
        </p:spPr>
        <p:txBody>
          <a:bodyPr>
            <a:noAutofit/>
          </a:bodyPr>
          <a:lstStyle/>
          <a:p>
            <a:r>
              <a:rPr lang="en-US" sz="2800" dirty="0">
                <a:effectLst/>
                <a:latin typeface="Avenir Next Medium"/>
              </a:rPr>
              <a:t>If an employee is exposed to an excessive amount of noise, over a sustained period of time, there is a risk of hearing loss</a:t>
            </a:r>
          </a:p>
          <a:p>
            <a:r>
              <a:rPr lang="en-US" sz="2800" dirty="0">
                <a:effectLst/>
                <a:latin typeface="Avenir Next Medium"/>
              </a:rPr>
              <a:t>Hearing loss occurs in the inner ear</a:t>
            </a:r>
          </a:p>
          <a:p>
            <a:pPr marL="0" indent="0">
              <a:buNone/>
            </a:pPr>
            <a:endParaRPr lang="en-US" sz="2800">
              <a:effectLst/>
            </a:endParaRPr>
          </a:p>
        </p:txBody>
      </p:sp>
    </p:spTree>
    <p:extLst>
      <p:ext uri="{BB962C8B-B14F-4D97-AF65-F5344CB8AC3E}">
        <p14:creationId xmlns:p14="http://schemas.microsoft.com/office/powerpoint/2010/main" val="161949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5A97C-DE99-55E6-78F8-4749DD6F07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D0A4F3-7AE5-BCF1-B6C1-A4BF2359678C}"/>
              </a:ext>
            </a:extLst>
          </p:cNvPr>
          <p:cNvSpPr>
            <a:spLocks noGrp="1"/>
          </p:cNvSpPr>
          <p:nvPr>
            <p:ph type="title"/>
          </p:nvPr>
        </p:nvSpPr>
        <p:spPr>
          <a:xfrm>
            <a:off x="489461" y="480694"/>
            <a:ext cx="10050671" cy="704963"/>
          </a:xfrm>
        </p:spPr>
        <p:txBody>
          <a:bodyPr>
            <a:normAutofit/>
          </a:bodyPr>
          <a:lstStyle/>
          <a:p>
            <a:r>
              <a:rPr lang="en-US"/>
              <a:t>Hearing Loss</a:t>
            </a:r>
          </a:p>
        </p:txBody>
      </p:sp>
      <p:sp>
        <p:nvSpPr>
          <p:cNvPr id="3" name="Content Placeholder 2">
            <a:extLst>
              <a:ext uri="{FF2B5EF4-FFF2-40B4-BE49-F238E27FC236}">
                <a16:creationId xmlns:a16="http://schemas.microsoft.com/office/drawing/2014/main" id="{388E3991-AA8B-1574-6258-3434C6E1EB25}"/>
              </a:ext>
            </a:extLst>
          </p:cNvPr>
          <p:cNvSpPr>
            <a:spLocks noGrp="1"/>
          </p:cNvSpPr>
          <p:nvPr>
            <p:ph idx="1"/>
          </p:nvPr>
        </p:nvSpPr>
        <p:spPr>
          <a:xfrm>
            <a:off x="489776" y="1799176"/>
            <a:ext cx="10602665" cy="4115885"/>
          </a:xfrm>
        </p:spPr>
        <p:txBody>
          <a:bodyPr>
            <a:noAutofit/>
          </a:bodyPr>
          <a:lstStyle/>
          <a:p>
            <a:pPr marL="0" indent="0">
              <a:buNone/>
            </a:pPr>
            <a:endParaRPr lang="en-US" sz="2800" dirty="0">
              <a:effectLst/>
            </a:endParaRPr>
          </a:p>
          <a:p>
            <a:r>
              <a:rPr lang="en-US" sz="2800" dirty="0">
                <a:latin typeface="Avenir Next Medium"/>
              </a:rPr>
              <a:t>Short exposure to excessive noise may cause temporary hearing loss, but if the exposure stops, hearing can return to normal</a:t>
            </a:r>
          </a:p>
          <a:p>
            <a:pPr lvl="1"/>
            <a:r>
              <a:rPr lang="en-US" sz="2600" dirty="0">
                <a:latin typeface="Avenir Next"/>
              </a:rPr>
              <a:t>This is called “bounce back”</a:t>
            </a:r>
          </a:p>
          <a:p>
            <a:r>
              <a:rPr lang="en-US" sz="2800" dirty="0">
                <a:effectLst/>
                <a:latin typeface="Avenir Next Medium"/>
              </a:rPr>
              <a:t>However, if you are continually exposed to excessive noise, parts of the inner ear can be damaged permanently, resulting in permanent hearing loss</a:t>
            </a:r>
            <a:endParaRPr lang="en-US" sz="2600" dirty="0">
              <a:effectLst/>
              <a:latin typeface="Avenir Next Medium"/>
            </a:endParaRPr>
          </a:p>
        </p:txBody>
      </p:sp>
    </p:spTree>
    <p:extLst>
      <p:ext uri="{BB962C8B-B14F-4D97-AF65-F5344CB8AC3E}">
        <p14:creationId xmlns:p14="http://schemas.microsoft.com/office/powerpoint/2010/main" val="1979874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Warning Signs of Hearing Loss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sz="half" idx="1"/>
          </p:nvPr>
        </p:nvSpPr>
        <p:spPr>
          <a:xfrm>
            <a:off x="3867912" y="1394566"/>
            <a:ext cx="3474720" cy="4594754"/>
          </a:xfrm>
        </p:spPr>
        <p:txBody>
          <a:bodyPr vert="horz" lIns="91440" tIns="45720" rIns="91440" bIns="45720" rtlCol="0" anchor="t">
            <a:noAutofit/>
          </a:bodyPr>
          <a:lstStyle/>
          <a:p>
            <a:r>
              <a:rPr lang="en-US" sz="2400"/>
              <a:t>Difficulty in hearing consonants such as “S” or ”T” in normal conversation</a:t>
            </a:r>
          </a:p>
          <a:p>
            <a:r>
              <a:rPr lang="en-US" sz="2400"/>
              <a:t>Difficulty in separating speech from background noise</a:t>
            </a:r>
          </a:p>
          <a:p>
            <a:r>
              <a:rPr lang="en-US" sz="2400"/>
              <a:t>Complaints from others that you are talking too loudly</a:t>
            </a:r>
          </a:p>
          <a:p>
            <a:pPr marL="502920" lvl="1" indent="0">
              <a:buNone/>
            </a:pPr>
            <a:endParaRPr lang="en-US" sz="2600"/>
          </a:p>
        </p:txBody>
      </p:sp>
      <p:sp>
        <p:nvSpPr>
          <p:cNvPr id="4" name="Content Placeholder 3">
            <a:extLst>
              <a:ext uri="{FF2B5EF4-FFF2-40B4-BE49-F238E27FC236}">
                <a16:creationId xmlns:a16="http://schemas.microsoft.com/office/drawing/2014/main" id="{3C388776-DD87-115D-B606-65D6697391C4}"/>
              </a:ext>
            </a:extLst>
          </p:cNvPr>
          <p:cNvSpPr>
            <a:spLocks noGrp="1"/>
          </p:cNvSpPr>
          <p:nvPr>
            <p:ph sz="half" idx="2"/>
          </p:nvPr>
        </p:nvSpPr>
        <p:spPr>
          <a:xfrm>
            <a:off x="7818120" y="1394566"/>
            <a:ext cx="3474720" cy="4594754"/>
          </a:xfrm>
        </p:spPr>
        <p:txBody>
          <a:bodyPr vert="horz" lIns="91440" tIns="45720" rIns="91440" bIns="45720" rtlCol="0" anchor="t">
            <a:normAutofit/>
          </a:bodyPr>
          <a:lstStyle/>
          <a:p>
            <a:r>
              <a:rPr lang="en-US" sz="2400" dirty="0">
                <a:latin typeface="Avenir Next Medium"/>
              </a:rPr>
              <a:t>Having to turn up the volume on TV or music</a:t>
            </a:r>
          </a:p>
          <a:p>
            <a:r>
              <a:rPr lang="en-US" sz="2400" dirty="0">
                <a:latin typeface="Avenir Next Medium"/>
              </a:rPr>
              <a:t>Difficulty hearing ringing phones or whistles</a:t>
            </a:r>
          </a:p>
          <a:p>
            <a:r>
              <a:rPr lang="en-US" sz="2400" dirty="0">
                <a:latin typeface="Avenir Next Medium"/>
              </a:rPr>
              <a:t>Difficulty hearing soft sounds, such as a child’s voice or rippling water</a:t>
            </a:r>
          </a:p>
          <a:p>
            <a:r>
              <a:rPr lang="en-US" sz="2400" dirty="0">
                <a:latin typeface="Avenir Next Medium"/>
              </a:rPr>
              <a:t>Constant ringing (tinnitus)</a:t>
            </a:r>
          </a:p>
        </p:txBody>
      </p:sp>
    </p:spTree>
    <p:extLst>
      <p:ext uri="{BB962C8B-B14F-4D97-AF65-F5344CB8AC3E}">
        <p14:creationId xmlns:p14="http://schemas.microsoft.com/office/powerpoint/2010/main" val="250390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049443" y="504322"/>
            <a:ext cx="9898271" cy="704963"/>
          </a:xfrm>
        </p:spPr>
        <p:txBody>
          <a:bodyPr>
            <a:normAutofit/>
          </a:bodyPr>
          <a:lstStyle/>
          <a:p>
            <a:r>
              <a:rPr lang="en-US"/>
              <a:t>Noise in the Workplace – Two Types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049764" y="1907485"/>
            <a:ext cx="10094400" cy="4115885"/>
          </a:xfrm>
        </p:spPr>
        <p:txBody>
          <a:bodyPr>
            <a:noAutofit/>
          </a:bodyPr>
          <a:lstStyle/>
          <a:p>
            <a:r>
              <a:rPr lang="en-US" sz="2800" dirty="0">
                <a:latin typeface="Avenir Next Medium"/>
              </a:rPr>
              <a:t>Continuous</a:t>
            </a:r>
          </a:p>
          <a:p>
            <a:pPr lvl="1"/>
            <a:r>
              <a:rPr lang="en-US" sz="2800" dirty="0">
                <a:latin typeface="Avenir Next"/>
              </a:rPr>
              <a:t>Grinders, lathes, power equipment</a:t>
            </a:r>
          </a:p>
          <a:p>
            <a:r>
              <a:rPr lang="en-US" sz="2800" dirty="0">
                <a:latin typeface="Avenir Next Medium"/>
              </a:rPr>
              <a:t>Impulse</a:t>
            </a:r>
          </a:p>
          <a:p>
            <a:pPr lvl="1"/>
            <a:r>
              <a:rPr lang="en-US" sz="2800" dirty="0">
                <a:latin typeface="Avenir Next"/>
              </a:rPr>
              <a:t>Pneumatic/impact tools, explosives</a:t>
            </a:r>
          </a:p>
          <a:p>
            <a:r>
              <a:rPr lang="en-US" sz="2800" i="1" dirty="0">
                <a:latin typeface="Avenir Next Medium"/>
              </a:rPr>
              <a:t>Both types of noise can be harmful, depending on how loud it is, and how long you are exposed</a:t>
            </a:r>
          </a:p>
        </p:txBody>
      </p:sp>
    </p:spTree>
    <p:extLst>
      <p:ext uri="{BB962C8B-B14F-4D97-AF65-F5344CB8AC3E}">
        <p14:creationId xmlns:p14="http://schemas.microsoft.com/office/powerpoint/2010/main" val="1007314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Noise Exposure</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32105" y="1897767"/>
            <a:ext cx="10919903" cy="4115885"/>
          </a:xfrm>
        </p:spPr>
        <p:txBody>
          <a:bodyPr>
            <a:noAutofit/>
          </a:bodyPr>
          <a:lstStyle/>
          <a:p>
            <a:r>
              <a:rPr lang="en-US" sz="2800" b="1" i="0" u="none" strike="noStrike" dirty="0">
                <a:effectLst/>
                <a:latin typeface="Avenir Next"/>
              </a:rPr>
              <a:t>There are three factors to keep in mind about noise exposure:</a:t>
            </a:r>
          </a:p>
          <a:p>
            <a:pPr marL="1017270" lvl="1" indent="-514350">
              <a:spcAft>
                <a:spcPts val="0"/>
              </a:spcAft>
              <a:buAutoNum type="arabicPeriod"/>
            </a:pPr>
            <a:r>
              <a:rPr lang="en-US" sz="2600" dirty="0">
                <a:latin typeface="Avenir Next"/>
              </a:rPr>
              <a:t>Loudness</a:t>
            </a:r>
          </a:p>
          <a:p>
            <a:pPr marL="1017270" lvl="1" indent="-514350">
              <a:spcAft>
                <a:spcPts val="0"/>
              </a:spcAft>
              <a:buFont typeface="+mj-lt"/>
              <a:buAutoNum type="arabicPeriod"/>
            </a:pPr>
            <a:r>
              <a:rPr lang="en-US" sz="2600" dirty="0">
                <a:latin typeface="Avenir Next"/>
              </a:rPr>
              <a:t>Duration, or length of exposure</a:t>
            </a:r>
          </a:p>
          <a:p>
            <a:pPr marL="1017270" lvl="1" indent="-514350">
              <a:spcAft>
                <a:spcPts val="0"/>
              </a:spcAft>
              <a:buFont typeface="+mj-lt"/>
              <a:buAutoNum type="arabicPeriod"/>
            </a:pPr>
            <a:r>
              <a:rPr lang="en-US" sz="2600" dirty="0">
                <a:latin typeface="Avenir Next"/>
              </a:rPr>
              <a:t>Distance from the source of the noise</a:t>
            </a:r>
          </a:p>
        </p:txBody>
      </p:sp>
    </p:spTree>
    <p:extLst>
      <p:ext uri="{BB962C8B-B14F-4D97-AF65-F5344CB8AC3E}">
        <p14:creationId xmlns:p14="http://schemas.microsoft.com/office/powerpoint/2010/main" val="375344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78F5-3FD4-4F4F-A2D2-781196E8B8A9}"/>
              </a:ext>
            </a:extLst>
          </p:cNvPr>
          <p:cNvSpPr>
            <a:spLocks noGrp="1"/>
          </p:cNvSpPr>
          <p:nvPr>
            <p:ph type="ctrTitle"/>
          </p:nvPr>
        </p:nvSpPr>
        <p:spPr>
          <a:xfrm>
            <a:off x="1100015" y="1038145"/>
            <a:ext cx="7315200" cy="3255264"/>
          </a:xfrm>
        </p:spPr>
        <p:txBody>
          <a:bodyPr>
            <a:normAutofit/>
          </a:bodyPr>
          <a:lstStyle/>
          <a:p>
            <a:r>
              <a:rPr lang="en-US" sz="2900" b="0">
                <a:latin typeface="Avenir Next Demi Bold"/>
              </a:rPr>
              <a:t>Safety Included</a:t>
            </a:r>
            <a:br>
              <a:rPr lang="en-US" sz="2900" b="0">
                <a:latin typeface="Avenir Next Demi Bold"/>
              </a:rPr>
            </a:br>
            <a:r>
              <a:rPr lang="en-US" sz="5400" b="0">
                <a:latin typeface="Avenir Next Demi Bold"/>
              </a:rPr>
              <a:t>Hearing Conservation</a:t>
            </a:r>
            <a:endParaRPr lang="en-US" sz="5400">
              <a:latin typeface="Avenir Next Demi Bold"/>
            </a:endParaRPr>
          </a:p>
        </p:txBody>
      </p:sp>
      <p:sp>
        <p:nvSpPr>
          <p:cNvPr id="3" name="Subtitle 2">
            <a:extLst>
              <a:ext uri="{FF2B5EF4-FFF2-40B4-BE49-F238E27FC236}">
                <a16:creationId xmlns:a16="http://schemas.microsoft.com/office/drawing/2014/main" id="{BDD766F0-A5F2-4348-ACEF-329784F34022}"/>
              </a:ext>
            </a:extLst>
          </p:cNvPr>
          <p:cNvSpPr>
            <a:spLocks noGrp="1"/>
          </p:cNvSpPr>
          <p:nvPr>
            <p:ph type="subTitle" idx="1"/>
          </p:nvPr>
        </p:nvSpPr>
        <p:spPr>
          <a:xfrm>
            <a:off x="1100015" y="4670246"/>
            <a:ext cx="7315200" cy="1388651"/>
          </a:xfrm>
        </p:spPr>
        <p:txBody>
          <a:bodyPr>
            <a:normAutofit fontScale="92500"/>
          </a:bodyPr>
          <a:lstStyle/>
          <a:p>
            <a:r>
              <a:rPr lang="en-US" dirty="0">
                <a:latin typeface="Avenir Next Medium"/>
              </a:rPr>
              <a:t>Presenters: </a:t>
            </a:r>
            <a:endParaRPr lang="en-US" dirty="0"/>
          </a:p>
          <a:p>
            <a:r>
              <a:rPr lang="en-US" dirty="0">
                <a:latin typeface="Avenir Next Medium"/>
              </a:rPr>
              <a:t>Todd Culver, President and CEO, </a:t>
            </a:r>
            <a:r>
              <a:rPr lang="en-US" dirty="0" err="1">
                <a:latin typeface="Avenir Next Medium"/>
              </a:rPr>
              <a:t>Incompass</a:t>
            </a:r>
            <a:r>
              <a:rPr lang="en-US" dirty="0">
                <a:latin typeface="Avenir Next Medium"/>
              </a:rPr>
              <a:t> Michigan </a:t>
            </a:r>
            <a:endParaRPr lang="en-US"/>
          </a:p>
          <a:p>
            <a:r>
              <a:rPr lang="en-US" dirty="0">
                <a:latin typeface="Avenir Next Medium"/>
              </a:rPr>
              <a:t>&amp; Katie Kinde, Education Coordinator, </a:t>
            </a:r>
            <a:r>
              <a:rPr lang="en-US" dirty="0" err="1">
                <a:latin typeface="Avenir Next Medium"/>
              </a:rPr>
              <a:t>Incompass</a:t>
            </a:r>
            <a:r>
              <a:rPr lang="en-US" dirty="0">
                <a:latin typeface="Avenir Next Medium"/>
              </a:rPr>
              <a:t> Michigan </a:t>
            </a:r>
            <a:endParaRPr lang="en-US" dirty="0"/>
          </a:p>
          <a:p>
            <a:endParaRPr lang="en-US" dirty="0">
              <a:latin typeface="Avenir Next Medium"/>
            </a:endParaRPr>
          </a:p>
        </p:txBody>
      </p:sp>
      <p:pic>
        <p:nvPicPr>
          <p:cNvPr id="4" name="Picture 3" descr="MIOSHA_logo_512323_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871" y="839651"/>
            <a:ext cx="2540000" cy="2349500"/>
          </a:xfrm>
          <a:prstGeom prst="rect">
            <a:avLst/>
          </a:prstGeom>
        </p:spPr>
      </p:pic>
    </p:spTree>
    <p:extLst>
      <p:ext uri="{BB962C8B-B14F-4D97-AF65-F5344CB8AC3E}">
        <p14:creationId xmlns:p14="http://schemas.microsoft.com/office/powerpoint/2010/main" val="96457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Noise Exposure</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1503808"/>
            <a:ext cx="10919903" cy="4955640"/>
          </a:xfrm>
        </p:spPr>
        <p:txBody>
          <a:bodyPr>
            <a:noAutofit/>
          </a:bodyPr>
          <a:lstStyle/>
          <a:p>
            <a:r>
              <a:rPr lang="en-US" sz="2800" b="0" i="0" u="none" strike="noStrike" dirty="0">
                <a:effectLst/>
                <a:latin typeface="Avenir Next"/>
              </a:rPr>
              <a:t>When you are </a:t>
            </a:r>
            <a:r>
              <a:rPr lang="en-US" sz="2800" dirty="0">
                <a:latin typeface="Avenir Next"/>
              </a:rPr>
              <a:t>exposed to high </a:t>
            </a:r>
            <a:r>
              <a:rPr lang="en-US" sz="2800" b="0" i="0" u="none" strike="noStrike" dirty="0">
                <a:effectLst/>
                <a:latin typeface="Avenir Next"/>
              </a:rPr>
              <a:t>noise levels, serious and permanent damage can result</a:t>
            </a:r>
          </a:p>
          <a:p>
            <a:r>
              <a:rPr lang="en-US" sz="2800" dirty="0">
                <a:latin typeface="Avenir Next"/>
              </a:rPr>
              <a:t>Although you may believe you are getting used to high noise levels, this usually means you are enduring hearing loss</a:t>
            </a:r>
          </a:p>
          <a:p>
            <a:r>
              <a:rPr lang="en-US" sz="2800" b="0" i="1" u="none" strike="noStrike" dirty="0">
                <a:effectLst/>
                <a:latin typeface="Avenir Next"/>
              </a:rPr>
              <a:t>If the noise le</a:t>
            </a:r>
            <a:r>
              <a:rPr lang="en-US" sz="2800" i="1" dirty="0">
                <a:latin typeface="Avenir Next"/>
              </a:rPr>
              <a:t>vel is loud enough that you have to “get used to it,” hearing protection is probably necessary</a:t>
            </a:r>
            <a:endParaRPr lang="en-US" sz="2800" b="0" i="1" u="none" strike="noStrike" dirty="0">
              <a:effectLst/>
              <a:latin typeface="Avenir Next"/>
            </a:endParaRPr>
          </a:p>
        </p:txBody>
      </p:sp>
    </p:spTree>
    <p:extLst>
      <p:ext uri="{BB962C8B-B14F-4D97-AF65-F5344CB8AC3E}">
        <p14:creationId xmlns:p14="http://schemas.microsoft.com/office/powerpoint/2010/main" val="2946033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Rule of Thumb for Noise </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1411199" y="1462339"/>
            <a:ext cx="9064801" cy="4997109"/>
          </a:xfrm>
        </p:spPr>
        <p:txBody>
          <a:bodyPr>
            <a:noAutofit/>
          </a:bodyPr>
          <a:lstStyle/>
          <a:p>
            <a:r>
              <a:rPr lang="en-US" sz="2800" b="0" i="0" u="none" strike="noStrike" dirty="0">
                <a:effectLst/>
                <a:latin typeface="Avenir Next"/>
              </a:rPr>
              <a:t>If you must </a:t>
            </a:r>
            <a:r>
              <a:rPr lang="en-US" sz="2800" b="1" i="1" u="none" strike="noStrike" dirty="0">
                <a:effectLst/>
                <a:latin typeface="Avenir Next"/>
              </a:rPr>
              <a:t>raise your voice </a:t>
            </a:r>
            <a:r>
              <a:rPr lang="en-US" sz="2800" b="0" i="0" u="none" strike="noStrike" dirty="0">
                <a:effectLst/>
                <a:latin typeface="Avenir Next"/>
              </a:rPr>
              <a:t>to be heard in the workplace, noise levels should be evaluated to ensure excessive exposures are controlled</a:t>
            </a:r>
            <a:endParaRPr lang="en-US" sz="2800" b="0" i="1" u="none" strike="noStrike">
              <a:effectLst/>
              <a:latin typeface="Avenir Next"/>
            </a:endParaRPr>
          </a:p>
        </p:txBody>
      </p:sp>
    </p:spTree>
    <p:extLst>
      <p:ext uri="{BB962C8B-B14F-4D97-AF65-F5344CB8AC3E}">
        <p14:creationId xmlns:p14="http://schemas.microsoft.com/office/powerpoint/2010/main" val="301195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Noise Levels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01004" y="1804461"/>
            <a:ext cx="10654470" cy="1627396"/>
          </a:xfrm>
        </p:spPr>
        <p:txBody>
          <a:bodyPr>
            <a:noAutofit/>
          </a:bodyPr>
          <a:lstStyle/>
          <a:p>
            <a:r>
              <a:rPr lang="en-US" sz="2800" b="0" i="0" u="none" strike="noStrike">
                <a:effectLst/>
                <a:latin typeface="Avenir Next"/>
              </a:rPr>
              <a:t>Loudness is measure in decibels (dBA)</a:t>
            </a:r>
          </a:p>
          <a:p>
            <a:r>
              <a:rPr lang="en-US" sz="2800">
                <a:latin typeface="Avenir Next"/>
              </a:rPr>
              <a:t>Some typical noise levels:</a:t>
            </a:r>
          </a:p>
          <a:p>
            <a:pPr marL="502920" lvl="1" indent="0">
              <a:buNone/>
            </a:pPr>
            <a:endParaRPr lang="en-US" sz="2600" i="1" u="none" strike="noStrike">
              <a:effectLst/>
              <a:latin typeface="Avenir Next"/>
            </a:endParaRPr>
          </a:p>
        </p:txBody>
      </p:sp>
      <p:graphicFrame>
        <p:nvGraphicFramePr>
          <p:cNvPr id="5" name="Table 4">
            <a:extLst>
              <a:ext uri="{FF2B5EF4-FFF2-40B4-BE49-F238E27FC236}">
                <a16:creationId xmlns:a16="http://schemas.microsoft.com/office/drawing/2014/main" id="{8262A989-C6AF-5DA2-02D6-158300E57FED}"/>
              </a:ext>
            </a:extLst>
          </p:cNvPr>
          <p:cNvGraphicFramePr>
            <a:graphicFrameLocks noGrp="1"/>
          </p:cNvGraphicFramePr>
          <p:nvPr>
            <p:extLst>
              <p:ext uri="{D42A27DB-BD31-4B8C-83A1-F6EECF244321}">
                <p14:modId xmlns:p14="http://schemas.microsoft.com/office/powerpoint/2010/main" val="722181247"/>
              </p:ext>
            </p:extLst>
          </p:nvPr>
        </p:nvGraphicFramePr>
        <p:xfrm>
          <a:off x="1873135" y="3024362"/>
          <a:ext cx="8371836" cy="3108960"/>
        </p:xfrm>
        <a:graphic>
          <a:graphicData uri="http://schemas.openxmlformats.org/drawingml/2006/table">
            <a:tbl>
              <a:tblPr firstRow="1" bandRow="1">
                <a:tableStyleId>{2D5ABB26-0587-4C30-8999-92F81FD0307C}</a:tableStyleId>
              </a:tblPr>
              <a:tblGrid>
                <a:gridCol w="4185918">
                  <a:extLst>
                    <a:ext uri="{9D8B030D-6E8A-4147-A177-3AD203B41FA5}">
                      <a16:colId xmlns:a16="http://schemas.microsoft.com/office/drawing/2014/main" val="4107184899"/>
                    </a:ext>
                  </a:extLst>
                </a:gridCol>
                <a:gridCol w="4185918">
                  <a:extLst>
                    <a:ext uri="{9D8B030D-6E8A-4147-A177-3AD203B41FA5}">
                      <a16:colId xmlns:a16="http://schemas.microsoft.com/office/drawing/2014/main" val="1902334307"/>
                    </a:ext>
                  </a:extLst>
                </a:gridCol>
              </a:tblGrid>
              <a:tr h="370839">
                <a:tc>
                  <a:txBody>
                    <a:bodyPr/>
                    <a:lstStyle/>
                    <a:p>
                      <a:pPr lvl="0">
                        <a:buNone/>
                      </a:pPr>
                      <a:r>
                        <a:rPr lang="en-US" sz="2800" u="none" strike="noStrike" noProof="0" dirty="0">
                          <a:solidFill>
                            <a:schemeClr val="tx1">
                              <a:lumMod val="65000"/>
                              <a:lumOff val="35000"/>
                            </a:schemeClr>
                          </a:solidFill>
                          <a:latin typeface="Avenir Next Demi Bold"/>
                        </a:rPr>
                        <a:t>Whisper </a:t>
                      </a:r>
                      <a:endParaRPr lang="en-US" sz="2800" dirty="0">
                        <a:solidFill>
                          <a:schemeClr val="tx1">
                            <a:lumMod val="65000"/>
                            <a:lumOff val="35000"/>
                          </a:schemeClr>
                        </a:solidFill>
                        <a:latin typeface="Avenir Next Demi Bold"/>
                      </a:endParaRPr>
                    </a:p>
                  </a:txBody>
                  <a:tcPr/>
                </a:tc>
                <a:tc>
                  <a:txBody>
                    <a:bodyPr/>
                    <a:lstStyle/>
                    <a:p>
                      <a:pPr lvl="0">
                        <a:buNone/>
                      </a:pPr>
                      <a:r>
                        <a:rPr lang="en-US" sz="2800" dirty="0">
                          <a:solidFill>
                            <a:schemeClr val="tx1">
                              <a:lumMod val="65000"/>
                              <a:lumOff val="35000"/>
                            </a:schemeClr>
                          </a:solidFill>
                          <a:latin typeface="Avenir Next Demi Bold"/>
                        </a:rPr>
                        <a:t>20 Decibels (dBA)</a:t>
                      </a:r>
                    </a:p>
                  </a:txBody>
                  <a:tcPr/>
                </a:tc>
                <a:extLst>
                  <a:ext uri="{0D108BD9-81ED-4DB2-BD59-A6C34878D82A}">
                    <a16:rowId xmlns:a16="http://schemas.microsoft.com/office/drawing/2014/main" val="613811047"/>
                  </a:ext>
                </a:extLst>
              </a:tr>
              <a:tr h="370840">
                <a:tc>
                  <a:txBody>
                    <a:bodyPr/>
                    <a:lstStyle/>
                    <a:p>
                      <a:pPr lvl="0">
                        <a:buNone/>
                      </a:pPr>
                      <a:r>
                        <a:rPr lang="en-US" sz="2800" u="none" strike="noStrike" noProof="0" dirty="0">
                          <a:solidFill>
                            <a:schemeClr val="tx1">
                              <a:lumMod val="65000"/>
                              <a:lumOff val="35000"/>
                            </a:schemeClr>
                          </a:solidFill>
                          <a:latin typeface="Avenir Next Demi Bold"/>
                        </a:rPr>
                        <a:t>Normal conversation </a:t>
                      </a:r>
                      <a:endParaRPr lang="en-US" sz="2800" dirty="0">
                        <a:solidFill>
                          <a:schemeClr val="tx1">
                            <a:lumMod val="65000"/>
                            <a:lumOff val="35000"/>
                          </a:schemeClr>
                        </a:solidFill>
                        <a:latin typeface="Avenir Next Demi Bold"/>
                      </a:endParaRPr>
                    </a:p>
                  </a:txBody>
                  <a:tcPr/>
                </a:tc>
                <a:tc>
                  <a:txBody>
                    <a:bodyPr/>
                    <a:lstStyle/>
                    <a:p>
                      <a:r>
                        <a:rPr lang="en-US" sz="2800" dirty="0">
                          <a:solidFill>
                            <a:schemeClr val="tx1">
                              <a:lumMod val="65000"/>
                              <a:lumOff val="35000"/>
                            </a:schemeClr>
                          </a:solidFill>
                          <a:latin typeface="Avenir Next Demi Bold"/>
                        </a:rPr>
                        <a:t>65</a:t>
                      </a:r>
                    </a:p>
                  </a:txBody>
                  <a:tcPr/>
                </a:tc>
                <a:extLst>
                  <a:ext uri="{0D108BD9-81ED-4DB2-BD59-A6C34878D82A}">
                    <a16:rowId xmlns:a16="http://schemas.microsoft.com/office/drawing/2014/main" val="3401084724"/>
                  </a:ext>
                </a:extLst>
              </a:tr>
              <a:tr h="370840">
                <a:tc>
                  <a:txBody>
                    <a:bodyPr/>
                    <a:lstStyle/>
                    <a:p>
                      <a:pPr lvl="0">
                        <a:buNone/>
                      </a:pPr>
                      <a:r>
                        <a:rPr lang="en-US" sz="2800" u="none" strike="noStrike" noProof="0" dirty="0">
                          <a:solidFill>
                            <a:schemeClr val="tx1">
                              <a:lumMod val="65000"/>
                              <a:lumOff val="35000"/>
                            </a:schemeClr>
                          </a:solidFill>
                          <a:latin typeface="Avenir Next Demi Bold"/>
                        </a:rPr>
                        <a:t>Kitchen blender </a:t>
                      </a:r>
                      <a:endParaRPr lang="en-US" sz="2800" dirty="0">
                        <a:solidFill>
                          <a:schemeClr val="tx1">
                            <a:lumMod val="65000"/>
                            <a:lumOff val="35000"/>
                          </a:schemeClr>
                        </a:solidFill>
                        <a:latin typeface="Avenir Next Demi Bold"/>
                      </a:endParaRPr>
                    </a:p>
                  </a:txBody>
                  <a:tcPr/>
                </a:tc>
                <a:tc>
                  <a:txBody>
                    <a:bodyPr/>
                    <a:lstStyle/>
                    <a:p>
                      <a:r>
                        <a:rPr lang="en-US" sz="2800" dirty="0">
                          <a:solidFill>
                            <a:schemeClr val="tx1">
                              <a:lumMod val="65000"/>
                              <a:lumOff val="35000"/>
                            </a:schemeClr>
                          </a:solidFill>
                          <a:latin typeface="Avenir Next Demi Bold"/>
                        </a:rPr>
                        <a:t>85</a:t>
                      </a:r>
                    </a:p>
                  </a:txBody>
                  <a:tcPr/>
                </a:tc>
                <a:extLst>
                  <a:ext uri="{0D108BD9-81ED-4DB2-BD59-A6C34878D82A}">
                    <a16:rowId xmlns:a16="http://schemas.microsoft.com/office/drawing/2014/main" val="2067267252"/>
                  </a:ext>
                </a:extLst>
              </a:tr>
              <a:tr h="370840">
                <a:tc>
                  <a:txBody>
                    <a:bodyPr/>
                    <a:lstStyle/>
                    <a:p>
                      <a:pPr lvl="0">
                        <a:buNone/>
                      </a:pPr>
                      <a:r>
                        <a:rPr lang="en-US" sz="2800" u="none" strike="noStrike" noProof="0" dirty="0">
                          <a:solidFill>
                            <a:schemeClr val="tx1">
                              <a:lumMod val="65000"/>
                              <a:lumOff val="35000"/>
                            </a:schemeClr>
                          </a:solidFill>
                          <a:latin typeface="Avenir Next Demi Bold"/>
                        </a:rPr>
                        <a:t>Lawn mower</a:t>
                      </a:r>
                      <a:endParaRPr lang="en-US" sz="2800" dirty="0">
                        <a:solidFill>
                          <a:schemeClr val="tx1">
                            <a:lumMod val="65000"/>
                            <a:lumOff val="35000"/>
                          </a:schemeClr>
                        </a:solidFill>
                        <a:latin typeface="Avenir Next Demi Bold"/>
                      </a:endParaRPr>
                    </a:p>
                  </a:txBody>
                  <a:tcPr/>
                </a:tc>
                <a:tc>
                  <a:txBody>
                    <a:bodyPr/>
                    <a:lstStyle/>
                    <a:p>
                      <a:r>
                        <a:rPr lang="en-US" sz="2800" dirty="0">
                          <a:solidFill>
                            <a:schemeClr val="tx1">
                              <a:lumMod val="65000"/>
                              <a:lumOff val="35000"/>
                            </a:schemeClr>
                          </a:solidFill>
                          <a:latin typeface="Avenir Next Demi Bold"/>
                        </a:rPr>
                        <a:t>95</a:t>
                      </a:r>
                    </a:p>
                  </a:txBody>
                  <a:tcPr/>
                </a:tc>
                <a:extLst>
                  <a:ext uri="{0D108BD9-81ED-4DB2-BD59-A6C34878D82A}">
                    <a16:rowId xmlns:a16="http://schemas.microsoft.com/office/drawing/2014/main" val="3309643378"/>
                  </a:ext>
                </a:extLst>
              </a:tr>
              <a:tr h="370840">
                <a:tc>
                  <a:txBody>
                    <a:bodyPr/>
                    <a:lstStyle/>
                    <a:p>
                      <a:pPr lvl="0">
                        <a:buNone/>
                      </a:pPr>
                      <a:r>
                        <a:rPr lang="en-US" sz="2800" u="none" strike="noStrike" noProof="0" dirty="0">
                          <a:solidFill>
                            <a:schemeClr val="tx1">
                              <a:lumMod val="65000"/>
                              <a:lumOff val="35000"/>
                            </a:schemeClr>
                          </a:solidFill>
                          <a:latin typeface="Avenir Next Demi Bold"/>
                        </a:rPr>
                        <a:t>Concert </a:t>
                      </a:r>
                      <a:endParaRPr lang="en-US" sz="2800" dirty="0">
                        <a:solidFill>
                          <a:schemeClr val="tx1">
                            <a:lumMod val="65000"/>
                            <a:lumOff val="35000"/>
                          </a:schemeClr>
                        </a:solidFill>
                        <a:latin typeface="Avenir Next Demi Bold"/>
                      </a:endParaRPr>
                    </a:p>
                  </a:txBody>
                  <a:tcPr/>
                </a:tc>
                <a:tc>
                  <a:txBody>
                    <a:bodyPr/>
                    <a:lstStyle/>
                    <a:p>
                      <a:r>
                        <a:rPr lang="en-US" sz="2800" dirty="0">
                          <a:solidFill>
                            <a:schemeClr val="tx1">
                              <a:lumMod val="65000"/>
                              <a:lumOff val="35000"/>
                            </a:schemeClr>
                          </a:solidFill>
                          <a:latin typeface="Avenir Next Demi Bold"/>
                        </a:rPr>
                        <a:t>105</a:t>
                      </a:r>
                    </a:p>
                  </a:txBody>
                  <a:tcPr/>
                </a:tc>
                <a:extLst>
                  <a:ext uri="{0D108BD9-81ED-4DB2-BD59-A6C34878D82A}">
                    <a16:rowId xmlns:a16="http://schemas.microsoft.com/office/drawing/2014/main" val="890755605"/>
                  </a:ext>
                </a:extLst>
              </a:tr>
              <a:tr h="370840">
                <a:tc>
                  <a:txBody>
                    <a:bodyPr/>
                    <a:lstStyle/>
                    <a:p>
                      <a:pPr lvl="0">
                        <a:buNone/>
                      </a:pPr>
                      <a:r>
                        <a:rPr lang="en-US" sz="2800" u="none" strike="noStrike" noProof="0" dirty="0">
                          <a:solidFill>
                            <a:schemeClr val="tx1">
                              <a:lumMod val="65000"/>
                              <a:lumOff val="35000"/>
                            </a:schemeClr>
                          </a:solidFill>
                          <a:latin typeface="Avenir Next Demi Bold"/>
                        </a:rPr>
                        <a:t>Aircraft takeoff </a:t>
                      </a:r>
                      <a:endParaRPr lang="en-US" sz="2800" dirty="0">
                        <a:solidFill>
                          <a:schemeClr val="tx1">
                            <a:lumMod val="65000"/>
                            <a:lumOff val="35000"/>
                          </a:schemeClr>
                        </a:solidFill>
                        <a:latin typeface="Avenir Next Demi Bold"/>
                      </a:endParaRPr>
                    </a:p>
                  </a:txBody>
                  <a:tcPr/>
                </a:tc>
                <a:tc>
                  <a:txBody>
                    <a:bodyPr/>
                    <a:lstStyle/>
                    <a:p>
                      <a:r>
                        <a:rPr lang="en-US" sz="2800" dirty="0">
                          <a:solidFill>
                            <a:schemeClr val="tx1">
                              <a:lumMod val="65000"/>
                              <a:lumOff val="35000"/>
                            </a:schemeClr>
                          </a:solidFill>
                          <a:latin typeface="Avenir Next Demi Bold"/>
                        </a:rPr>
                        <a:t>145</a:t>
                      </a:r>
                    </a:p>
                  </a:txBody>
                  <a:tcPr/>
                </a:tc>
                <a:extLst>
                  <a:ext uri="{0D108BD9-81ED-4DB2-BD59-A6C34878D82A}">
                    <a16:rowId xmlns:a16="http://schemas.microsoft.com/office/drawing/2014/main" val="3967817392"/>
                  </a:ext>
                </a:extLst>
              </a:tr>
            </a:tbl>
          </a:graphicData>
        </a:graphic>
      </p:graphicFrame>
    </p:spTree>
    <p:extLst>
      <p:ext uri="{BB962C8B-B14F-4D97-AF65-F5344CB8AC3E}">
        <p14:creationId xmlns:p14="http://schemas.microsoft.com/office/powerpoint/2010/main" val="2275729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fontScale="90000"/>
          </a:bodyPr>
          <a:lstStyle/>
          <a:p>
            <a:r>
              <a:rPr lang="en-US"/>
              <a:t>MIOSHA Standard – Part 380. Occupational Noise Exposure</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1" y="2042910"/>
            <a:ext cx="10654470" cy="4115885"/>
          </a:xfrm>
        </p:spPr>
        <p:txBody>
          <a:bodyPr>
            <a:noAutofit/>
          </a:bodyPr>
          <a:lstStyle/>
          <a:p>
            <a:r>
              <a:rPr lang="en-US" sz="2800" i="0" u="none" strike="noStrike" dirty="0">
                <a:effectLst/>
                <a:latin typeface="Avenir Next Demi Bold"/>
              </a:rPr>
              <a:t>“Action level” means an 8-hour, time-weighted average noise exposure of 85 decibels</a:t>
            </a:r>
          </a:p>
          <a:p>
            <a:pPr lvl="1">
              <a:spcAft>
                <a:spcPts val="0"/>
              </a:spcAft>
              <a:buFont typeface="Courier New" pitchFamily="2" charset="2"/>
              <a:buChar char="o"/>
            </a:pPr>
            <a:r>
              <a:rPr lang="en-US" sz="2600" dirty="0">
                <a:latin typeface="Avenir Next"/>
              </a:rPr>
              <a:t> Hearing Conservation Program</a:t>
            </a:r>
            <a:endParaRPr lang="en-US" sz="2200" b="1" i="1" dirty="0">
              <a:latin typeface="Avenir Next"/>
            </a:endParaRPr>
          </a:p>
          <a:p>
            <a:pPr lvl="1">
              <a:spcAft>
                <a:spcPts val="0"/>
              </a:spcAft>
              <a:buFont typeface="Courier New" pitchFamily="2" charset="2"/>
              <a:buChar char="o"/>
            </a:pPr>
            <a:r>
              <a:rPr lang="en-US" sz="2600" dirty="0">
                <a:latin typeface="Avenir Next"/>
              </a:rPr>
              <a:t> Noise Monitoring</a:t>
            </a:r>
          </a:p>
          <a:p>
            <a:pPr lvl="1">
              <a:spcAft>
                <a:spcPts val="0"/>
              </a:spcAft>
              <a:buFont typeface="Courier New" pitchFamily="2" charset="2"/>
              <a:buChar char="o"/>
            </a:pPr>
            <a:r>
              <a:rPr lang="en-US" sz="2600" dirty="0">
                <a:latin typeface="Avenir Next"/>
              </a:rPr>
              <a:t> Audiometric Testing</a:t>
            </a:r>
          </a:p>
          <a:p>
            <a:pPr lvl="1">
              <a:spcAft>
                <a:spcPts val="0"/>
              </a:spcAft>
              <a:buFont typeface="Courier New" pitchFamily="2" charset="2"/>
              <a:buChar char="o"/>
            </a:pPr>
            <a:r>
              <a:rPr lang="en-US" sz="2600" dirty="0">
                <a:latin typeface="Avenir Next"/>
              </a:rPr>
              <a:t> Personal Protective Equipment</a:t>
            </a:r>
          </a:p>
          <a:p>
            <a:pPr lvl="1">
              <a:spcAft>
                <a:spcPts val="0"/>
              </a:spcAft>
              <a:buFont typeface="Courier New" pitchFamily="2" charset="2"/>
              <a:buChar char="o"/>
            </a:pPr>
            <a:r>
              <a:rPr lang="en-US" sz="2600" dirty="0">
                <a:latin typeface="Avenir Next"/>
              </a:rPr>
              <a:t> Employee Training</a:t>
            </a:r>
          </a:p>
          <a:p>
            <a:pPr lvl="1">
              <a:spcAft>
                <a:spcPts val="0"/>
              </a:spcAft>
              <a:buFont typeface="Courier New" pitchFamily="2" charset="2"/>
              <a:buChar char="o"/>
            </a:pPr>
            <a:r>
              <a:rPr lang="en-US" sz="2600" dirty="0">
                <a:latin typeface="Avenir Next"/>
              </a:rPr>
              <a:t> Recordkeeping</a:t>
            </a:r>
          </a:p>
        </p:txBody>
      </p:sp>
    </p:spTree>
    <p:extLst>
      <p:ext uri="{BB962C8B-B14F-4D97-AF65-F5344CB8AC3E}">
        <p14:creationId xmlns:p14="http://schemas.microsoft.com/office/powerpoint/2010/main" val="3965084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Noise Monitoring</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1" y="2343563"/>
            <a:ext cx="7523829" cy="4115885"/>
          </a:xfrm>
        </p:spPr>
        <p:txBody>
          <a:bodyPr>
            <a:noAutofit/>
          </a:bodyPr>
          <a:lstStyle/>
          <a:p>
            <a:r>
              <a:rPr lang="en-US" sz="2400" dirty="0">
                <a:effectLst/>
                <a:latin typeface="Avenir Next"/>
              </a:rPr>
              <a:t>Exposure is best determined using a noise dosimeter</a:t>
            </a:r>
          </a:p>
          <a:p>
            <a:r>
              <a:rPr lang="en-US" sz="2400" dirty="0">
                <a:latin typeface="Avenir Next"/>
              </a:rPr>
              <a:t>E</a:t>
            </a:r>
            <a:r>
              <a:rPr lang="en-US" sz="2400" dirty="0">
                <a:effectLst/>
                <a:latin typeface="Avenir Next"/>
              </a:rPr>
              <a:t>mployee wears this device, which has a microphone that is usually worn on the shoulder</a:t>
            </a:r>
          </a:p>
          <a:p>
            <a:r>
              <a:rPr lang="en-US" sz="2400" dirty="0">
                <a:latin typeface="Avenir Next"/>
              </a:rPr>
              <a:t>D</a:t>
            </a:r>
            <a:r>
              <a:rPr lang="en-US" sz="2400" dirty="0">
                <a:effectLst/>
                <a:latin typeface="Avenir Next"/>
              </a:rPr>
              <a:t>osimeter records the data and computes average noise exposure in dBA and the percent dose</a:t>
            </a:r>
          </a:p>
          <a:p>
            <a:r>
              <a:rPr lang="en-US" sz="2400" dirty="0">
                <a:latin typeface="Avenir Next"/>
              </a:rPr>
              <a:t>R</a:t>
            </a:r>
            <a:r>
              <a:rPr lang="en-US" sz="2400" dirty="0">
                <a:effectLst/>
                <a:latin typeface="Avenir Next"/>
              </a:rPr>
              <a:t>esults are representative of the employee’s noise exposure</a:t>
            </a:r>
          </a:p>
          <a:p>
            <a:endParaRPr lang="en-US" sz="2400">
              <a:effectLst/>
              <a:latin typeface="+mn-lt"/>
            </a:endParaRPr>
          </a:p>
          <a:p>
            <a:endParaRPr lang="en-US" sz="2400">
              <a:effectLst/>
              <a:latin typeface="Helvetica" pitchFamily="2" charset="0"/>
            </a:endParaRPr>
          </a:p>
        </p:txBody>
      </p:sp>
      <p:pic>
        <p:nvPicPr>
          <p:cNvPr id="6" name="Picture 5">
            <a:extLst>
              <a:ext uri="{FF2B5EF4-FFF2-40B4-BE49-F238E27FC236}">
                <a16:creationId xmlns:a16="http://schemas.microsoft.com/office/drawing/2014/main" id="{C2969FB8-6D8D-48F8-2092-0252E8B7CE30}"/>
              </a:ext>
            </a:extLst>
          </p:cNvPr>
          <p:cNvPicPr>
            <a:picLocks noChangeAspect="1"/>
          </p:cNvPicPr>
          <p:nvPr/>
        </p:nvPicPr>
        <p:blipFill>
          <a:blip r:embed="rId2"/>
          <a:stretch>
            <a:fillRect/>
          </a:stretch>
        </p:blipFill>
        <p:spPr>
          <a:xfrm>
            <a:off x="8404400" y="591505"/>
            <a:ext cx="2540000" cy="3810000"/>
          </a:xfrm>
          <a:prstGeom prst="rect">
            <a:avLst/>
          </a:prstGeom>
        </p:spPr>
      </p:pic>
    </p:spTree>
    <p:extLst>
      <p:ext uri="{BB962C8B-B14F-4D97-AF65-F5344CB8AC3E}">
        <p14:creationId xmlns:p14="http://schemas.microsoft.com/office/powerpoint/2010/main" val="1207018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E493-8997-EF41-51D2-7979776587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B9396-6A8A-F852-DE96-986EFD8E949E}"/>
              </a:ext>
            </a:extLst>
          </p:cNvPr>
          <p:cNvSpPr>
            <a:spLocks noGrp="1"/>
          </p:cNvSpPr>
          <p:nvPr>
            <p:ph type="title"/>
          </p:nvPr>
        </p:nvSpPr>
        <p:spPr>
          <a:xfrm>
            <a:off x="774287" y="502668"/>
            <a:ext cx="11417713" cy="704963"/>
          </a:xfrm>
        </p:spPr>
        <p:txBody>
          <a:bodyPr>
            <a:normAutofit/>
          </a:bodyPr>
          <a:lstStyle/>
          <a:p>
            <a:r>
              <a:rPr lang="en-US"/>
              <a:t>Noise Monitoring</a:t>
            </a:r>
          </a:p>
        </p:txBody>
      </p:sp>
      <p:sp>
        <p:nvSpPr>
          <p:cNvPr id="3" name="Content Placeholder 2">
            <a:extLst>
              <a:ext uri="{FF2B5EF4-FFF2-40B4-BE49-F238E27FC236}">
                <a16:creationId xmlns:a16="http://schemas.microsoft.com/office/drawing/2014/main" id="{241F9D9F-E1D5-158F-4B32-D16F697A8899}"/>
              </a:ext>
            </a:extLst>
          </p:cNvPr>
          <p:cNvSpPr>
            <a:spLocks noGrp="1"/>
          </p:cNvSpPr>
          <p:nvPr>
            <p:ph idx="1"/>
          </p:nvPr>
        </p:nvSpPr>
        <p:spPr>
          <a:xfrm>
            <a:off x="511371" y="1462339"/>
            <a:ext cx="7523829" cy="4997109"/>
          </a:xfrm>
        </p:spPr>
        <p:txBody>
          <a:bodyPr>
            <a:noAutofit/>
          </a:bodyPr>
          <a:lstStyle/>
          <a:p>
            <a:pPr marL="0" indent="0">
              <a:buNone/>
            </a:pPr>
            <a:endParaRPr lang="en-US" sz="2400">
              <a:effectLst/>
              <a:latin typeface="+mn-lt"/>
            </a:endParaRPr>
          </a:p>
          <a:p>
            <a:r>
              <a:rPr lang="en-US" sz="2400" dirty="0">
                <a:latin typeface="Avenir Next"/>
              </a:rPr>
              <a:t>MIOSHA Standard </a:t>
            </a:r>
            <a:r>
              <a:rPr lang="en-US" sz="2400" dirty="0">
                <a:effectLst/>
                <a:latin typeface="Avenir Next"/>
              </a:rPr>
              <a:t>requires implementation of a hearing conservation program when an employee’s exposure meets or exceeds action level</a:t>
            </a:r>
          </a:p>
          <a:p>
            <a:endParaRPr lang="en-US" sz="2400">
              <a:effectLst/>
              <a:latin typeface="Helvetica" pitchFamily="2" charset="0"/>
            </a:endParaRPr>
          </a:p>
        </p:txBody>
      </p:sp>
      <p:pic>
        <p:nvPicPr>
          <p:cNvPr id="6" name="Picture 5">
            <a:extLst>
              <a:ext uri="{FF2B5EF4-FFF2-40B4-BE49-F238E27FC236}">
                <a16:creationId xmlns:a16="http://schemas.microsoft.com/office/drawing/2014/main" id="{D8AF4C41-2910-06E6-D3AD-39943F073B99}"/>
              </a:ext>
            </a:extLst>
          </p:cNvPr>
          <p:cNvPicPr>
            <a:picLocks noChangeAspect="1"/>
          </p:cNvPicPr>
          <p:nvPr/>
        </p:nvPicPr>
        <p:blipFill>
          <a:blip r:embed="rId2"/>
          <a:stretch>
            <a:fillRect/>
          </a:stretch>
        </p:blipFill>
        <p:spPr>
          <a:xfrm>
            <a:off x="8404400" y="591505"/>
            <a:ext cx="2540000" cy="3810000"/>
          </a:xfrm>
          <a:prstGeom prst="rect">
            <a:avLst/>
          </a:prstGeom>
        </p:spPr>
      </p:pic>
    </p:spTree>
    <p:extLst>
      <p:ext uri="{BB962C8B-B14F-4D97-AF65-F5344CB8AC3E}">
        <p14:creationId xmlns:p14="http://schemas.microsoft.com/office/powerpoint/2010/main" val="1506246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Audiometric Testing</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1" y="1540094"/>
            <a:ext cx="10654470" cy="4919354"/>
          </a:xfrm>
        </p:spPr>
        <p:txBody>
          <a:bodyPr>
            <a:noAutofit/>
          </a:bodyPr>
          <a:lstStyle/>
          <a:p>
            <a:r>
              <a:rPr lang="en-US" sz="2800" b="0" i="0" u="none" strike="noStrike" dirty="0">
                <a:effectLst/>
                <a:latin typeface="Avenir Next"/>
              </a:rPr>
              <a:t>Monitors sharpness of your hearing</a:t>
            </a:r>
          </a:p>
          <a:p>
            <a:r>
              <a:rPr lang="en-US" sz="2800" dirty="0">
                <a:latin typeface="Avenir Next"/>
              </a:rPr>
              <a:t>Baseline / Annual</a:t>
            </a:r>
          </a:p>
          <a:p>
            <a:r>
              <a:rPr lang="en-US" sz="2800" dirty="0">
                <a:latin typeface="Avenir Next"/>
              </a:rPr>
              <a:t>Tests ability to hear various decibel levels</a:t>
            </a:r>
          </a:p>
          <a:p>
            <a:r>
              <a:rPr lang="en-US" sz="2800" dirty="0">
                <a:latin typeface="Avenir Next"/>
              </a:rPr>
              <a:t>Given yearly to employees who are exposed to 85 dBA or higher over 8-hour TWA</a:t>
            </a:r>
          </a:p>
        </p:txBody>
      </p:sp>
    </p:spTree>
    <p:extLst>
      <p:ext uri="{BB962C8B-B14F-4D97-AF65-F5344CB8AC3E}">
        <p14:creationId xmlns:p14="http://schemas.microsoft.com/office/powerpoint/2010/main" val="1341575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Hearing Protection</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70731" y="1764443"/>
            <a:ext cx="5909749" cy="4115885"/>
          </a:xfrm>
        </p:spPr>
        <p:txBody>
          <a:bodyPr>
            <a:noAutofit/>
          </a:bodyPr>
          <a:lstStyle/>
          <a:p>
            <a:r>
              <a:rPr lang="en-US" sz="2800" b="0" i="0" u="none" strike="noStrike" dirty="0">
                <a:effectLst/>
                <a:latin typeface="Avenir Next Demi Bold"/>
              </a:rPr>
              <a:t>Two major types of hearing protection devices to reduce noise exposure</a:t>
            </a:r>
            <a:r>
              <a:rPr lang="en-US" sz="2800" b="0" i="0" u="none" strike="noStrike" dirty="0">
                <a:effectLst/>
                <a:latin typeface="Avenir Next"/>
              </a:rPr>
              <a:t>:</a:t>
            </a:r>
          </a:p>
          <a:p>
            <a:pPr marL="0" indent="0">
              <a:buNone/>
            </a:pPr>
            <a:endParaRPr lang="en-US" sz="2800" b="0" i="0" u="none" strike="noStrike" dirty="0">
              <a:effectLst/>
              <a:latin typeface="Avenir Next" panose="020B0503020202020204" pitchFamily="34" charset="0"/>
            </a:endParaRPr>
          </a:p>
          <a:p>
            <a:pPr lvl="1"/>
            <a:r>
              <a:rPr lang="en-US" sz="2600" dirty="0">
                <a:latin typeface="Avenir Next"/>
              </a:rPr>
              <a:t>Earplugs</a:t>
            </a:r>
          </a:p>
          <a:p>
            <a:pPr marL="502920" lvl="1" indent="0">
              <a:buNone/>
            </a:pPr>
            <a:endParaRPr lang="en-US" sz="2600" dirty="0">
              <a:latin typeface="Avenir Next" panose="020B0503020202020204" pitchFamily="34" charset="0"/>
            </a:endParaRPr>
          </a:p>
          <a:p>
            <a:pPr lvl="1"/>
            <a:r>
              <a:rPr lang="en-US" sz="2600" dirty="0">
                <a:latin typeface="Avenir Next"/>
              </a:rPr>
              <a:t>Earmuffs</a:t>
            </a:r>
          </a:p>
        </p:txBody>
      </p:sp>
      <p:pic>
        <p:nvPicPr>
          <p:cNvPr id="6" name="Picture 5">
            <a:extLst>
              <a:ext uri="{FF2B5EF4-FFF2-40B4-BE49-F238E27FC236}">
                <a16:creationId xmlns:a16="http://schemas.microsoft.com/office/drawing/2014/main" id="{5614BDE7-62F0-6314-06C0-6D58C3EDFA1E}"/>
              </a:ext>
            </a:extLst>
          </p:cNvPr>
          <p:cNvPicPr>
            <a:picLocks noChangeAspect="1"/>
          </p:cNvPicPr>
          <p:nvPr/>
        </p:nvPicPr>
        <p:blipFill>
          <a:blip r:embed="rId2"/>
          <a:stretch>
            <a:fillRect/>
          </a:stretch>
        </p:blipFill>
        <p:spPr>
          <a:xfrm>
            <a:off x="6639559" y="1207630"/>
            <a:ext cx="3322395" cy="2221369"/>
          </a:xfrm>
          <a:prstGeom prst="rect">
            <a:avLst/>
          </a:prstGeom>
        </p:spPr>
      </p:pic>
      <p:pic>
        <p:nvPicPr>
          <p:cNvPr id="8" name="Picture 7">
            <a:extLst>
              <a:ext uri="{FF2B5EF4-FFF2-40B4-BE49-F238E27FC236}">
                <a16:creationId xmlns:a16="http://schemas.microsoft.com/office/drawing/2014/main" id="{478B9A4E-37FC-FD93-986F-F02C59CCECFF}"/>
              </a:ext>
            </a:extLst>
          </p:cNvPr>
          <p:cNvPicPr>
            <a:picLocks noChangeAspect="1"/>
          </p:cNvPicPr>
          <p:nvPr/>
        </p:nvPicPr>
        <p:blipFill rotWithShape="1">
          <a:blip r:embed="rId3"/>
          <a:srcRect l="10836" t="15886" r="12396" b="14122"/>
          <a:stretch/>
        </p:blipFill>
        <p:spPr>
          <a:xfrm>
            <a:off x="6638153" y="3828844"/>
            <a:ext cx="3322395" cy="3029156"/>
          </a:xfrm>
          <a:prstGeom prst="rect">
            <a:avLst/>
          </a:prstGeom>
        </p:spPr>
      </p:pic>
    </p:spTree>
    <p:extLst>
      <p:ext uri="{BB962C8B-B14F-4D97-AF65-F5344CB8AC3E}">
        <p14:creationId xmlns:p14="http://schemas.microsoft.com/office/powerpoint/2010/main" val="3627221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Hearing Protection</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70731" y="1764443"/>
            <a:ext cx="5909749" cy="4115885"/>
          </a:xfrm>
        </p:spPr>
        <p:txBody>
          <a:bodyPr>
            <a:noAutofit/>
          </a:bodyPr>
          <a:lstStyle/>
          <a:p>
            <a:r>
              <a:rPr lang="en-US" sz="2800" b="0" i="0" u="none" strike="noStrike" dirty="0">
                <a:effectLst/>
                <a:latin typeface="Avenir Next"/>
              </a:rPr>
              <a:t>Earplugs fit into your ear canal, blocking excessive noise from reaching the inner ear and causing damage</a:t>
            </a:r>
          </a:p>
          <a:p>
            <a:pPr marL="0" indent="0">
              <a:buNone/>
            </a:pPr>
            <a:endParaRPr lang="en-US" sz="2800" b="0" i="0" u="none" strike="noStrike">
              <a:solidFill>
                <a:srgbClr val="293C49"/>
              </a:solidFill>
              <a:effectLst/>
              <a:latin typeface="Avenir Next" panose="020B0503020202020204" pitchFamily="34" charset="0"/>
            </a:endParaRPr>
          </a:p>
        </p:txBody>
      </p:sp>
      <p:pic>
        <p:nvPicPr>
          <p:cNvPr id="4" name="Picture 3" descr="HEAROS XTREME Foam Earplugs, 33dB NRR Ear Plugs, 100 pairs, Foam Ear Plugs  Noise Reduction &amp; Hearing Protection For Sleeping, Snoring, Working, ...">
            <a:extLst>
              <a:ext uri="{FF2B5EF4-FFF2-40B4-BE49-F238E27FC236}">
                <a16:creationId xmlns:a16="http://schemas.microsoft.com/office/drawing/2014/main" id="{B50D44DF-A852-441E-BDDA-50BC06D95C09}"/>
              </a:ext>
            </a:extLst>
          </p:cNvPr>
          <p:cNvPicPr>
            <a:picLocks noChangeAspect="1"/>
          </p:cNvPicPr>
          <p:nvPr/>
        </p:nvPicPr>
        <p:blipFill>
          <a:blip r:embed="rId2"/>
          <a:stretch>
            <a:fillRect/>
          </a:stretch>
        </p:blipFill>
        <p:spPr>
          <a:xfrm>
            <a:off x="7304905" y="1942750"/>
            <a:ext cx="3760418" cy="3760418"/>
          </a:xfrm>
          <a:prstGeom prst="rect">
            <a:avLst/>
          </a:prstGeom>
        </p:spPr>
      </p:pic>
    </p:spTree>
    <p:extLst>
      <p:ext uri="{BB962C8B-B14F-4D97-AF65-F5344CB8AC3E}">
        <p14:creationId xmlns:p14="http://schemas.microsoft.com/office/powerpoint/2010/main" val="3214510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How to Use Foam Insert Earplugs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70731" y="1937163"/>
            <a:ext cx="5909749" cy="4115885"/>
          </a:xfrm>
        </p:spPr>
        <p:txBody>
          <a:bodyPr>
            <a:noAutofit/>
          </a:bodyPr>
          <a:lstStyle/>
          <a:p>
            <a:pPr marL="0" indent="0">
              <a:buNone/>
            </a:pPr>
            <a:r>
              <a:rPr lang="en-US" sz="2800" dirty="0">
                <a:latin typeface="Avenir Next"/>
              </a:rPr>
              <a:t>1. </a:t>
            </a:r>
            <a:r>
              <a:rPr lang="en-US" sz="2800" b="0" i="0" u="none" strike="noStrike" dirty="0">
                <a:effectLst/>
                <a:latin typeface="Avenir Next"/>
              </a:rPr>
              <a:t>With clean hands, roll plug into small, crease-free cylinder between thumb and forefinger</a:t>
            </a:r>
            <a:endParaRPr lang="en-US" dirty="0"/>
          </a:p>
          <a:p>
            <a:pPr marL="0" indent="0">
              <a:buNone/>
            </a:pPr>
            <a:endParaRPr lang="en-US" sz="2800" b="0" i="0" u="none" strike="noStrike">
              <a:solidFill>
                <a:srgbClr val="293C49"/>
              </a:solidFill>
              <a:effectLst/>
              <a:latin typeface="Avenir Next" panose="020B0503020202020204" pitchFamily="34" charset="0"/>
            </a:endParaRPr>
          </a:p>
        </p:txBody>
      </p:sp>
      <p:pic>
        <p:nvPicPr>
          <p:cNvPr id="5" name="Picture 4" descr="Flents® PROTECHS™ Quiet Time® Soft Comfort Ear Plugs">
            <a:extLst>
              <a:ext uri="{FF2B5EF4-FFF2-40B4-BE49-F238E27FC236}">
                <a16:creationId xmlns:a16="http://schemas.microsoft.com/office/drawing/2014/main" id="{BB1FF9B2-F075-A7A4-8C80-D321EE521422}"/>
              </a:ext>
            </a:extLst>
          </p:cNvPr>
          <p:cNvPicPr>
            <a:picLocks noChangeAspect="1"/>
          </p:cNvPicPr>
          <p:nvPr/>
        </p:nvPicPr>
        <p:blipFill>
          <a:blip r:embed="rId2"/>
          <a:srcRect l="-247" t="33278" r="64938" b="34020"/>
          <a:stretch>
            <a:fillRect/>
          </a:stretch>
        </p:blipFill>
        <p:spPr>
          <a:xfrm>
            <a:off x="6319253" y="1552549"/>
            <a:ext cx="5253155" cy="4925344"/>
          </a:xfrm>
          <a:prstGeom prst="rect">
            <a:avLst/>
          </a:prstGeom>
        </p:spPr>
      </p:pic>
    </p:spTree>
    <p:extLst>
      <p:ext uri="{BB962C8B-B14F-4D97-AF65-F5344CB8AC3E}">
        <p14:creationId xmlns:p14="http://schemas.microsoft.com/office/powerpoint/2010/main" val="29142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482460"/>
            <a:ext cx="2834640" cy="2377440"/>
          </a:xfrm>
        </p:spPr>
        <p:txBody>
          <a:bodyPr>
            <a:normAutofit fontScale="90000"/>
          </a:bodyPr>
          <a:lstStyle/>
          <a:p>
            <a:r>
              <a:rPr lang="en-US">
                <a:latin typeface="Avenir Next Demi Bold"/>
              </a:rPr>
              <a:t>SAFETY INCLUDED</a:t>
            </a:r>
            <a:br>
              <a:rPr lang="en-US"/>
            </a:br>
            <a:br>
              <a:rPr lang="en-US"/>
            </a:br>
            <a:r>
              <a:rPr lang="en-US">
                <a:latin typeface="Avenir Next Demi Bold"/>
              </a:rPr>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r>
              <a:rPr lang="en-US" sz="2400" dirty="0">
                <a:latin typeface="Avenir Next Medium"/>
              </a:rPr>
              <a:t>This material was prepared under a Consultation Education and Training (CET) Grant, awarded by the Michigan Occupational Safety and Health Administration (MIOSHA).  </a:t>
            </a:r>
          </a:p>
          <a:p>
            <a:r>
              <a:rPr lang="en-US" sz="2400" dirty="0">
                <a:latin typeface="Avenir Next Medium"/>
              </a:rPr>
              <a:t>MIOSHA is a part of the Department of Labor and Economic Opportunity (LEO).  </a:t>
            </a:r>
          </a:p>
          <a:p>
            <a:r>
              <a:rPr lang="en-US" sz="2400" dirty="0">
                <a:latin typeface="Avenir Next Medium"/>
              </a:rPr>
              <a:t>Points of view or opinions stated in this document do not necessarily reflect the view or policies of LEO.</a:t>
            </a:r>
            <a:endParaRPr lang="en-US" b="1" i="1" dirty="0">
              <a:latin typeface="Avenir Next Medium"/>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690960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DCAF2-05E6-731F-EAAA-F7EC47F7F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68BF4-23AC-9EE4-AE9A-A9CC121CE18F}"/>
              </a:ext>
            </a:extLst>
          </p:cNvPr>
          <p:cNvSpPr>
            <a:spLocks noGrp="1"/>
          </p:cNvSpPr>
          <p:nvPr>
            <p:ph type="title"/>
          </p:nvPr>
        </p:nvSpPr>
        <p:spPr>
          <a:xfrm>
            <a:off x="774287" y="502668"/>
            <a:ext cx="11417713" cy="704963"/>
          </a:xfrm>
        </p:spPr>
        <p:txBody>
          <a:bodyPr>
            <a:normAutofit/>
          </a:bodyPr>
          <a:lstStyle/>
          <a:p>
            <a:r>
              <a:rPr lang="en-US"/>
              <a:t>How to Use Foam Insert Earplugs</a:t>
            </a:r>
          </a:p>
        </p:txBody>
      </p:sp>
      <p:sp>
        <p:nvSpPr>
          <p:cNvPr id="3" name="Content Placeholder 2">
            <a:extLst>
              <a:ext uri="{FF2B5EF4-FFF2-40B4-BE49-F238E27FC236}">
                <a16:creationId xmlns:a16="http://schemas.microsoft.com/office/drawing/2014/main" id="{7BBCCFA3-AAAB-3E51-DD15-8C98E4757470}"/>
              </a:ext>
            </a:extLst>
          </p:cNvPr>
          <p:cNvSpPr>
            <a:spLocks noGrp="1"/>
          </p:cNvSpPr>
          <p:nvPr>
            <p:ph idx="1"/>
          </p:nvPr>
        </p:nvSpPr>
        <p:spPr>
          <a:xfrm>
            <a:off x="470731" y="1937163"/>
            <a:ext cx="5909749" cy="4115885"/>
          </a:xfrm>
        </p:spPr>
        <p:txBody>
          <a:bodyPr>
            <a:noAutofit/>
          </a:bodyPr>
          <a:lstStyle/>
          <a:p>
            <a:pPr marL="514350" indent="-514350">
              <a:buFont typeface="+mj-lt"/>
              <a:buAutoNum type="arabicPeriod"/>
            </a:pPr>
            <a:endParaRPr lang="en-US" sz="2800">
              <a:solidFill>
                <a:srgbClr val="293C49"/>
              </a:solidFill>
              <a:latin typeface="Avenir Next"/>
            </a:endParaRPr>
          </a:p>
          <a:p>
            <a:pPr marL="0" indent="0">
              <a:buNone/>
            </a:pPr>
            <a:r>
              <a:rPr lang="en-US" sz="2800" dirty="0">
                <a:latin typeface="Avenir Next"/>
              </a:rPr>
              <a:t>2. With other hand, pull ear outward and upward to allow ear canal to open</a:t>
            </a:r>
          </a:p>
          <a:p>
            <a:pPr marL="0" indent="0">
              <a:buNone/>
            </a:pPr>
            <a:endParaRPr lang="en-US" sz="2800" b="0" i="0" u="none" strike="noStrike">
              <a:solidFill>
                <a:srgbClr val="293C49"/>
              </a:solidFill>
              <a:effectLst/>
              <a:latin typeface="Avenir Next" panose="020B0503020202020204" pitchFamily="34" charset="0"/>
            </a:endParaRPr>
          </a:p>
        </p:txBody>
      </p:sp>
      <p:pic>
        <p:nvPicPr>
          <p:cNvPr id="5" name="Picture 4" descr="Flents® PROTECHS™ Quiet Time® Soft Comfort Ear Plugs">
            <a:extLst>
              <a:ext uri="{FF2B5EF4-FFF2-40B4-BE49-F238E27FC236}">
                <a16:creationId xmlns:a16="http://schemas.microsoft.com/office/drawing/2014/main" id="{C8B82EAC-D232-C11A-5D10-92E26EB0A9CD}"/>
              </a:ext>
            </a:extLst>
          </p:cNvPr>
          <p:cNvPicPr>
            <a:picLocks noChangeAspect="1"/>
          </p:cNvPicPr>
          <p:nvPr/>
        </p:nvPicPr>
        <p:blipFill>
          <a:blip r:embed="rId2"/>
          <a:srcRect l="35431" t="34188" r="34965" b="34810"/>
          <a:stretch>
            <a:fillRect/>
          </a:stretch>
        </p:blipFill>
        <p:spPr>
          <a:xfrm>
            <a:off x="6828692" y="1669206"/>
            <a:ext cx="4443230" cy="4648827"/>
          </a:xfrm>
          <a:prstGeom prst="rect">
            <a:avLst/>
          </a:prstGeom>
        </p:spPr>
      </p:pic>
    </p:spTree>
    <p:extLst>
      <p:ext uri="{BB962C8B-B14F-4D97-AF65-F5344CB8AC3E}">
        <p14:creationId xmlns:p14="http://schemas.microsoft.com/office/powerpoint/2010/main" val="2283486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3A2A7-A7B3-1D3F-21BF-D0015C89F5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FB1C21-297A-98AC-964B-9D57DB404C5F}"/>
              </a:ext>
            </a:extLst>
          </p:cNvPr>
          <p:cNvSpPr>
            <a:spLocks noGrp="1"/>
          </p:cNvSpPr>
          <p:nvPr>
            <p:ph type="title"/>
          </p:nvPr>
        </p:nvSpPr>
        <p:spPr>
          <a:xfrm>
            <a:off x="774287" y="502668"/>
            <a:ext cx="11417713" cy="704963"/>
          </a:xfrm>
        </p:spPr>
        <p:txBody>
          <a:bodyPr>
            <a:normAutofit/>
          </a:bodyPr>
          <a:lstStyle/>
          <a:p>
            <a:r>
              <a:rPr lang="en-US"/>
              <a:t>How to Use Foam Insert Earplugs</a:t>
            </a:r>
          </a:p>
        </p:txBody>
      </p:sp>
      <p:sp>
        <p:nvSpPr>
          <p:cNvPr id="3" name="Content Placeholder 2">
            <a:extLst>
              <a:ext uri="{FF2B5EF4-FFF2-40B4-BE49-F238E27FC236}">
                <a16:creationId xmlns:a16="http://schemas.microsoft.com/office/drawing/2014/main" id="{FB4E80C2-7DAA-F922-119B-925CE9584B24}"/>
              </a:ext>
            </a:extLst>
          </p:cNvPr>
          <p:cNvSpPr>
            <a:spLocks noGrp="1"/>
          </p:cNvSpPr>
          <p:nvPr>
            <p:ph idx="1"/>
          </p:nvPr>
        </p:nvSpPr>
        <p:spPr>
          <a:xfrm>
            <a:off x="470731" y="1937163"/>
            <a:ext cx="5909749" cy="4115885"/>
          </a:xfrm>
        </p:spPr>
        <p:txBody>
          <a:bodyPr>
            <a:noAutofit/>
          </a:bodyPr>
          <a:lstStyle/>
          <a:p>
            <a:pPr marL="0" indent="0">
              <a:buNone/>
            </a:pPr>
            <a:endParaRPr lang="en-US" sz="2800">
              <a:solidFill>
                <a:srgbClr val="293C49"/>
              </a:solidFill>
              <a:latin typeface="Avenir Next" panose="020B0503020202020204" pitchFamily="34" charset="0"/>
            </a:endParaRPr>
          </a:p>
          <a:p>
            <a:pPr marL="0" indent="0">
              <a:buNone/>
            </a:pPr>
            <a:r>
              <a:rPr lang="en-US" sz="2800" dirty="0">
                <a:latin typeface="Avenir Next"/>
              </a:rPr>
              <a:t>3. </a:t>
            </a:r>
            <a:r>
              <a:rPr lang="en-US" sz="2800" b="0" i="0" u="none" strike="noStrike" dirty="0">
                <a:effectLst/>
                <a:latin typeface="Avenir Next"/>
              </a:rPr>
              <a:t>Insert plug well into ear with fingertip, and hold in place to allow plug time to fully expand </a:t>
            </a:r>
          </a:p>
          <a:p>
            <a:pPr marL="0" indent="0">
              <a:buNone/>
            </a:pPr>
            <a:endParaRPr lang="en-US" sz="2800" b="0" i="0" u="none" strike="noStrike">
              <a:solidFill>
                <a:srgbClr val="293C49"/>
              </a:solidFill>
              <a:effectLst/>
              <a:latin typeface="Avenir Next" panose="020B0503020202020204" pitchFamily="34" charset="0"/>
            </a:endParaRPr>
          </a:p>
        </p:txBody>
      </p:sp>
      <p:pic>
        <p:nvPicPr>
          <p:cNvPr id="5" name="Picture 4" descr="Flents® PROTECHS™ Quiet Time® Soft Comfort Ear Plugs">
            <a:extLst>
              <a:ext uri="{FF2B5EF4-FFF2-40B4-BE49-F238E27FC236}">
                <a16:creationId xmlns:a16="http://schemas.microsoft.com/office/drawing/2014/main" id="{76AF75B2-2052-25E1-33C0-FCD4581EBD47}"/>
              </a:ext>
            </a:extLst>
          </p:cNvPr>
          <p:cNvPicPr>
            <a:picLocks noChangeAspect="1"/>
          </p:cNvPicPr>
          <p:nvPr/>
        </p:nvPicPr>
        <p:blipFill>
          <a:blip r:embed="rId2"/>
          <a:srcRect l="65649" t="33745" r="3370" b="33868"/>
          <a:stretch>
            <a:fillRect/>
          </a:stretch>
        </p:blipFill>
        <p:spPr>
          <a:xfrm>
            <a:off x="6664211" y="1615722"/>
            <a:ext cx="4561945" cy="4836139"/>
          </a:xfrm>
          <a:prstGeom prst="rect">
            <a:avLst/>
          </a:prstGeom>
        </p:spPr>
      </p:pic>
    </p:spTree>
    <p:extLst>
      <p:ext uri="{BB962C8B-B14F-4D97-AF65-F5344CB8AC3E}">
        <p14:creationId xmlns:p14="http://schemas.microsoft.com/office/powerpoint/2010/main" val="1312998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256032" y="1474559"/>
            <a:ext cx="2834640" cy="2377440"/>
          </a:xfrm>
        </p:spPr>
        <p:txBody>
          <a:bodyPr>
            <a:normAutofit/>
          </a:bodyPr>
          <a:lstStyle/>
          <a:p>
            <a:r>
              <a:rPr lang="en-US"/>
              <a:t>Things to remember - earplugs</a:t>
            </a:r>
            <a:endParaRPr lang="en-US" sz="1800"/>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3606085" y="958832"/>
            <a:ext cx="7458155" cy="5120640"/>
          </a:xfrm>
        </p:spPr>
        <p:txBody>
          <a:bodyPr>
            <a:noAutofit/>
          </a:bodyPr>
          <a:lstStyle/>
          <a:p>
            <a:pPr lvl="1"/>
            <a:r>
              <a:rPr lang="en-US" sz="2400" dirty="0">
                <a:latin typeface="Avenir Next"/>
              </a:rPr>
              <a:t>Hands should be clean before inserting</a:t>
            </a:r>
          </a:p>
          <a:p>
            <a:pPr lvl="1"/>
            <a:r>
              <a:rPr lang="en-US" sz="2400" dirty="0">
                <a:latin typeface="Avenir Next"/>
              </a:rPr>
              <a:t>Must fit tightly in the ear canal</a:t>
            </a:r>
          </a:p>
          <a:p>
            <a:pPr lvl="1"/>
            <a:r>
              <a:rPr lang="en-US" sz="2400" dirty="0">
                <a:latin typeface="Avenir Next"/>
              </a:rPr>
              <a:t>Should be checked and adjusted throughout the workday</a:t>
            </a:r>
          </a:p>
          <a:p>
            <a:pPr lvl="1"/>
            <a:r>
              <a:rPr lang="en-US" sz="2400" dirty="0">
                <a:latin typeface="Avenir Next"/>
              </a:rPr>
              <a:t>Reusable earplugs should be cleaned with soap and water, then stored in their case</a:t>
            </a:r>
          </a:p>
          <a:p>
            <a:pPr lvl="1"/>
            <a:r>
              <a:rPr lang="en-US" sz="2400" dirty="0">
                <a:latin typeface="Avenir Next"/>
              </a:rPr>
              <a:t>Replace earplugs that show signs of wear</a:t>
            </a:r>
            <a:endParaRPr lang="en-US" sz="2000" dirty="0">
              <a:latin typeface="Avenir Next"/>
            </a:endParaRPr>
          </a:p>
        </p:txBody>
      </p:sp>
    </p:spTree>
    <p:extLst>
      <p:ext uri="{BB962C8B-B14F-4D97-AF65-F5344CB8AC3E}">
        <p14:creationId xmlns:p14="http://schemas.microsoft.com/office/powerpoint/2010/main" val="2865969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Hearing Protection</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70731" y="1764443"/>
            <a:ext cx="5909749" cy="4115885"/>
          </a:xfrm>
        </p:spPr>
        <p:txBody>
          <a:bodyPr>
            <a:noAutofit/>
          </a:bodyPr>
          <a:lstStyle/>
          <a:p>
            <a:r>
              <a:rPr lang="en-US" sz="2800" b="0" i="0" u="none" strike="noStrike" dirty="0">
                <a:effectLst/>
                <a:latin typeface="Avenir Next"/>
              </a:rPr>
              <a:t>Earmuffs are worn over the ear, preventing excessive noise from entering ear canal</a:t>
            </a:r>
          </a:p>
        </p:txBody>
      </p:sp>
      <p:pic>
        <p:nvPicPr>
          <p:cNvPr id="8" name="Picture 7">
            <a:extLst>
              <a:ext uri="{FF2B5EF4-FFF2-40B4-BE49-F238E27FC236}">
                <a16:creationId xmlns:a16="http://schemas.microsoft.com/office/drawing/2014/main" id="{478B9A4E-37FC-FD93-986F-F02C59CCECFF}"/>
              </a:ext>
            </a:extLst>
          </p:cNvPr>
          <p:cNvPicPr>
            <a:picLocks noChangeAspect="1"/>
          </p:cNvPicPr>
          <p:nvPr/>
        </p:nvPicPr>
        <p:blipFill rotWithShape="1">
          <a:blip r:embed="rId2"/>
          <a:srcRect l="10836" t="15886" r="12396" b="14122"/>
          <a:stretch/>
        </p:blipFill>
        <p:spPr>
          <a:xfrm>
            <a:off x="6780393" y="2307807"/>
            <a:ext cx="3322395" cy="3029156"/>
          </a:xfrm>
          <a:prstGeom prst="rect">
            <a:avLst/>
          </a:prstGeom>
        </p:spPr>
      </p:pic>
    </p:spTree>
    <p:extLst>
      <p:ext uri="{BB962C8B-B14F-4D97-AF65-F5344CB8AC3E}">
        <p14:creationId xmlns:p14="http://schemas.microsoft.com/office/powerpoint/2010/main" val="1158990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774287" y="502668"/>
            <a:ext cx="11417713" cy="704963"/>
          </a:xfrm>
        </p:spPr>
        <p:txBody>
          <a:bodyPr>
            <a:normAutofit/>
          </a:bodyPr>
          <a:lstStyle/>
          <a:p>
            <a:r>
              <a:rPr lang="en-US"/>
              <a:t>How to Use Earmuffs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70731" y="1764443"/>
            <a:ext cx="5909749" cy="4115885"/>
          </a:xfrm>
        </p:spPr>
        <p:txBody>
          <a:bodyPr>
            <a:noAutofit/>
          </a:bodyPr>
          <a:lstStyle/>
          <a:p>
            <a:r>
              <a:rPr lang="en-US" sz="2800" b="0" i="0" u="none" strike="noStrike" dirty="0">
                <a:effectLst/>
                <a:latin typeface="Avenir Next"/>
              </a:rPr>
              <a:t>Inspect inner linings for cracks, tear, or other signs of wear</a:t>
            </a:r>
          </a:p>
          <a:p>
            <a:r>
              <a:rPr lang="en-US" sz="2800" dirty="0">
                <a:latin typeface="Avenir Next"/>
              </a:rPr>
              <a:t>Center earmuffs so that equal pressure is distributed around ears for tight seal</a:t>
            </a:r>
          </a:p>
        </p:txBody>
      </p:sp>
      <p:pic>
        <p:nvPicPr>
          <p:cNvPr id="8" name="Picture 7">
            <a:extLst>
              <a:ext uri="{FF2B5EF4-FFF2-40B4-BE49-F238E27FC236}">
                <a16:creationId xmlns:a16="http://schemas.microsoft.com/office/drawing/2014/main" id="{478B9A4E-37FC-FD93-986F-F02C59CCECFF}"/>
              </a:ext>
            </a:extLst>
          </p:cNvPr>
          <p:cNvPicPr>
            <a:picLocks noChangeAspect="1"/>
          </p:cNvPicPr>
          <p:nvPr/>
        </p:nvPicPr>
        <p:blipFill rotWithShape="1">
          <a:blip r:embed="rId2"/>
          <a:srcRect l="10836" t="15886" r="12396" b="14122"/>
          <a:stretch/>
        </p:blipFill>
        <p:spPr>
          <a:xfrm>
            <a:off x="6780393" y="2307807"/>
            <a:ext cx="3322395" cy="3029156"/>
          </a:xfrm>
          <a:prstGeom prst="rect">
            <a:avLst/>
          </a:prstGeom>
        </p:spPr>
      </p:pic>
    </p:spTree>
    <p:extLst>
      <p:ext uri="{BB962C8B-B14F-4D97-AF65-F5344CB8AC3E}">
        <p14:creationId xmlns:p14="http://schemas.microsoft.com/office/powerpoint/2010/main" val="2862852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F1FD9-4C88-B832-6E38-394048625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E1A0D-EB35-4EC7-147A-423530730967}"/>
              </a:ext>
            </a:extLst>
          </p:cNvPr>
          <p:cNvSpPr>
            <a:spLocks noGrp="1"/>
          </p:cNvSpPr>
          <p:nvPr>
            <p:ph type="title"/>
          </p:nvPr>
        </p:nvSpPr>
        <p:spPr>
          <a:xfrm>
            <a:off x="774287" y="502668"/>
            <a:ext cx="11417713" cy="704963"/>
          </a:xfrm>
        </p:spPr>
        <p:txBody>
          <a:bodyPr>
            <a:normAutofit/>
          </a:bodyPr>
          <a:lstStyle/>
          <a:p>
            <a:r>
              <a:rPr lang="en-US"/>
              <a:t>How to Use Earmuffs</a:t>
            </a:r>
          </a:p>
        </p:txBody>
      </p:sp>
      <p:sp>
        <p:nvSpPr>
          <p:cNvPr id="3" name="Content Placeholder 2">
            <a:extLst>
              <a:ext uri="{FF2B5EF4-FFF2-40B4-BE49-F238E27FC236}">
                <a16:creationId xmlns:a16="http://schemas.microsoft.com/office/drawing/2014/main" id="{5DE60565-D3C5-EF2D-0D01-1687AE183FFC}"/>
              </a:ext>
            </a:extLst>
          </p:cNvPr>
          <p:cNvSpPr>
            <a:spLocks noGrp="1"/>
          </p:cNvSpPr>
          <p:nvPr>
            <p:ph idx="1"/>
          </p:nvPr>
        </p:nvSpPr>
        <p:spPr>
          <a:xfrm>
            <a:off x="470731" y="1764443"/>
            <a:ext cx="5909749" cy="4115885"/>
          </a:xfrm>
        </p:spPr>
        <p:txBody>
          <a:bodyPr>
            <a:noAutofit/>
          </a:bodyPr>
          <a:lstStyle/>
          <a:p>
            <a:pPr marL="0" indent="0">
              <a:buNone/>
            </a:pPr>
            <a:endParaRPr lang="en-US" sz="2800" dirty="0">
              <a:latin typeface="Avenir Next" panose="020B0503020202020204" pitchFamily="34" charset="0"/>
            </a:endParaRPr>
          </a:p>
          <a:p>
            <a:r>
              <a:rPr lang="en-US" sz="2800" b="0" i="0" u="none" strike="noStrike" dirty="0">
                <a:effectLst/>
                <a:latin typeface="Avenir Next"/>
              </a:rPr>
              <a:t>Push aside hair and earrings to keep from interfering with seal</a:t>
            </a:r>
          </a:p>
          <a:p>
            <a:r>
              <a:rPr lang="en-US" sz="2800" dirty="0">
                <a:latin typeface="Avenir Next"/>
              </a:rPr>
              <a:t>Make sure glasses/eye protection do not interfere with seal</a:t>
            </a:r>
            <a:endParaRPr lang="en-US" sz="2800" b="0" i="0" u="none" strike="noStrike" dirty="0">
              <a:effectLst/>
              <a:latin typeface="Avenir Next"/>
            </a:endParaRPr>
          </a:p>
        </p:txBody>
      </p:sp>
      <p:pic>
        <p:nvPicPr>
          <p:cNvPr id="8" name="Picture 7">
            <a:extLst>
              <a:ext uri="{FF2B5EF4-FFF2-40B4-BE49-F238E27FC236}">
                <a16:creationId xmlns:a16="http://schemas.microsoft.com/office/drawing/2014/main" id="{768EBCE5-32CE-7CE3-5192-B93001E51710}"/>
              </a:ext>
            </a:extLst>
          </p:cNvPr>
          <p:cNvPicPr>
            <a:picLocks noChangeAspect="1"/>
          </p:cNvPicPr>
          <p:nvPr/>
        </p:nvPicPr>
        <p:blipFill rotWithShape="1">
          <a:blip r:embed="rId2"/>
          <a:srcRect l="10836" t="15886" r="12396" b="14122"/>
          <a:stretch/>
        </p:blipFill>
        <p:spPr>
          <a:xfrm>
            <a:off x="6780393" y="2307807"/>
            <a:ext cx="3322395" cy="3029156"/>
          </a:xfrm>
          <a:prstGeom prst="rect">
            <a:avLst/>
          </a:prstGeom>
        </p:spPr>
      </p:pic>
    </p:spTree>
    <p:extLst>
      <p:ext uri="{BB962C8B-B14F-4D97-AF65-F5344CB8AC3E}">
        <p14:creationId xmlns:p14="http://schemas.microsoft.com/office/powerpoint/2010/main" val="20677821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256032" y="1474559"/>
            <a:ext cx="2834640" cy="2377440"/>
          </a:xfrm>
        </p:spPr>
        <p:txBody>
          <a:bodyPr>
            <a:normAutofit/>
          </a:bodyPr>
          <a:lstStyle/>
          <a:p>
            <a:r>
              <a:rPr lang="en-US"/>
              <a:t>Things to remember - earmuffs</a:t>
            </a:r>
            <a:endParaRPr lang="en-US" sz="1800"/>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3606085" y="958832"/>
            <a:ext cx="7458155" cy="5120640"/>
          </a:xfrm>
        </p:spPr>
        <p:txBody>
          <a:bodyPr>
            <a:noAutofit/>
          </a:bodyPr>
          <a:lstStyle/>
          <a:p>
            <a:pPr lvl="1"/>
            <a:r>
              <a:rPr lang="en-US" sz="2400" dirty="0">
                <a:latin typeface="Avenir Next"/>
              </a:rPr>
              <a:t>Seal should be checked and adjusted throughout the workday</a:t>
            </a:r>
          </a:p>
          <a:p>
            <a:pPr lvl="1"/>
            <a:r>
              <a:rPr lang="en-US" sz="2400" dirty="0">
                <a:latin typeface="Avenir Next"/>
              </a:rPr>
              <a:t>When finished, clean cushions with wet cloth</a:t>
            </a:r>
          </a:p>
          <a:p>
            <a:pPr lvl="1"/>
            <a:r>
              <a:rPr lang="en-US" sz="2400" dirty="0">
                <a:latin typeface="Avenir Next"/>
              </a:rPr>
              <a:t>Replace earmuffs that show signs of wear</a:t>
            </a:r>
            <a:endParaRPr lang="en-US" sz="2000"/>
          </a:p>
        </p:txBody>
      </p:sp>
    </p:spTree>
    <p:extLst>
      <p:ext uri="{BB962C8B-B14F-4D97-AF65-F5344CB8AC3E}">
        <p14:creationId xmlns:p14="http://schemas.microsoft.com/office/powerpoint/2010/main" val="1829964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normAutofit/>
          </a:bodyPr>
          <a:lstStyle/>
          <a:p>
            <a:r>
              <a:rPr lang="en-US"/>
              <a:t>Part 380. Occupational Noise Exposure</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096608"/>
            <a:ext cx="11039499" cy="4115885"/>
          </a:xfrm>
        </p:spPr>
        <p:txBody>
          <a:bodyPr>
            <a:noAutofit/>
          </a:bodyPr>
          <a:lstStyle/>
          <a:p>
            <a:r>
              <a:rPr lang="en-US" sz="2800" b="1" i="1" dirty="0">
                <a:latin typeface="Avenir Next Demi Bold"/>
                <a:cs typeface="Calibri"/>
              </a:rPr>
              <a:t>When employees are subjected to sound exceeding those listed in Table G-16. feasible administrative or engineering controls shall be utilized. </a:t>
            </a:r>
          </a:p>
          <a:p>
            <a:pPr lvl="1"/>
            <a:r>
              <a:rPr lang="en-US" sz="2600" i="1" dirty="0">
                <a:latin typeface="Avenir Next"/>
                <a:cs typeface="Calibri"/>
              </a:rPr>
              <a:t>If such controls fail to reduce sound levels within the levels of Table G-16, personal protective equipment shall be provided and used to reduce sound levels within the levels of the table.</a:t>
            </a:r>
          </a:p>
          <a:p>
            <a:pPr marL="0" indent="0">
              <a:buNone/>
            </a:pPr>
            <a:endParaRPr lang="en-US" sz="2800">
              <a:latin typeface="Calibri" panose="020F0502020204030204" pitchFamily="34" charset="0"/>
              <a:ea typeface="Calibri"/>
              <a:cs typeface="Calibri" panose="020F0502020204030204" pitchFamily="34" charset="0"/>
            </a:endParaRPr>
          </a:p>
        </p:txBody>
      </p:sp>
    </p:spTree>
    <p:extLst>
      <p:ext uri="{BB962C8B-B14F-4D97-AF65-F5344CB8AC3E}">
        <p14:creationId xmlns:p14="http://schemas.microsoft.com/office/powerpoint/2010/main" val="1048865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33F2E-9624-6C09-B207-231DD656B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4FE48-C625-F9DB-3927-8E34330980D5}"/>
              </a:ext>
            </a:extLst>
          </p:cNvPr>
          <p:cNvSpPr>
            <a:spLocks noGrp="1"/>
          </p:cNvSpPr>
          <p:nvPr>
            <p:ph type="title"/>
          </p:nvPr>
        </p:nvSpPr>
        <p:spPr/>
        <p:txBody>
          <a:bodyPr>
            <a:normAutofit/>
          </a:bodyPr>
          <a:lstStyle/>
          <a:p>
            <a:r>
              <a:rPr lang="en-US"/>
              <a:t>Part 380. Occupational Noise Exposure</a:t>
            </a:r>
          </a:p>
        </p:txBody>
      </p:sp>
      <p:sp>
        <p:nvSpPr>
          <p:cNvPr id="3" name="Content Placeholder 2">
            <a:extLst>
              <a:ext uri="{FF2B5EF4-FFF2-40B4-BE49-F238E27FC236}">
                <a16:creationId xmlns:a16="http://schemas.microsoft.com/office/drawing/2014/main" id="{5199564D-EEFB-D450-7EFF-E61A57FE38BA}"/>
              </a:ext>
            </a:extLst>
          </p:cNvPr>
          <p:cNvSpPr>
            <a:spLocks noGrp="1"/>
          </p:cNvSpPr>
          <p:nvPr>
            <p:ph idx="1"/>
          </p:nvPr>
        </p:nvSpPr>
        <p:spPr>
          <a:xfrm>
            <a:off x="511370" y="2096608"/>
            <a:ext cx="11039499" cy="3307232"/>
          </a:xfrm>
        </p:spPr>
        <p:txBody>
          <a:bodyPr>
            <a:noAutofit/>
          </a:bodyPr>
          <a:lstStyle/>
          <a:p>
            <a:pPr marL="0" indent="0">
              <a:buNone/>
            </a:pPr>
            <a:endParaRPr lang="en-US" sz="2800" i="1" dirty="0">
              <a:latin typeface="Calibri" panose="020F0502020204030204" pitchFamily="34" charset="0"/>
              <a:ea typeface="Calibri"/>
              <a:cs typeface="Calibri" panose="020F0502020204030204" pitchFamily="34" charset="0"/>
            </a:endParaRPr>
          </a:p>
          <a:p>
            <a:r>
              <a:rPr lang="en-US" sz="2800" b="1" dirty="0">
                <a:latin typeface="Avenir Next Demi Bold"/>
                <a:cs typeface="Calibri"/>
              </a:rPr>
              <a:t>As it relates to noise exposure:</a:t>
            </a:r>
          </a:p>
          <a:p>
            <a:pPr lvl="1"/>
            <a:r>
              <a:rPr lang="en-US" sz="2800" dirty="0">
                <a:latin typeface="Avenir Next"/>
                <a:cs typeface="Calibri"/>
              </a:rPr>
              <a:t>Eliminate the hazard (identify substitute equipment that runs quieter)</a:t>
            </a:r>
          </a:p>
          <a:p>
            <a:pPr lvl="1"/>
            <a:r>
              <a:rPr lang="en-US" sz="2800" dirty="0">
                <a:latin typeface="Avenir Next"/>
                <a:cs typeface="Calibri"/>
              </a:rPr>
              <a:t>Contain the hazard (walls, curtains, baffles, preventing noise from reaching employees</a:t>
            </a:r>
          </a:p>
          <a:p>
            <a:pPr lvl="1"/>
            <a:r>
              <a:rPr lang="en-US" sz="2800" dirty="0">
                <a:latin typeface="Avenir Next"/>
                <a:cs typeface="Calibri"/>
              </a:rPr>
              <a:t>Last line of defense: PPE, earplugs or earmuffs</a:t>
            </a:r>
          </a:p>
        </p:txBody>
      </p:sp>
    </p:spTree>
    <p:extLst>
      <p:ext uri="{BB962C8B-B14F-4D97-AF65-F5344CB8AC3E}">
        <p14:creationId xmlns:p14="http://schemas.microsoft.com/office/powerpoint/2010/main" val="2999739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10DEC0C-A5C4-89CB-9CEE-97F1285D7B26}"/>
              </a:ext>
            </a:extLst>
          </p:cNvPr>
          <p:cNvSpPr>
            <a:spLocks noGrp="1"/>
          </p:cNvSpPr>
          <p:nvPr>
            <p:ph type="ctrTitle"/>
          </p:nvPr>
        </p:nvSpPr>
        <p:spPr>
          <a:xfrm>
            <a:off x="4084398" y="1298448"/>
            <a:ext cx="7315200" cy="3255264"/>
          </a:xfrm>
        </p:spPr>
        <p:txBody>
          <a:bodyPr>
            <a:normAutofit/>
          </a:bodyPr>
          <a:lstStyle/>
          <a:p>
            <a:r>
              <a:rPr lang="en-US" dirty="0">
                <a:solidFill>
                  <a:schemeClr val="tx1">
                    <a:lumMod val="65000"/>
                    <a:lumOff val="35000"/>
                  </a:schemeClr>
                </a:solidFill>
                <a:latin typeface="Avenir Next Demi Bold"/>
              </a:rPr>
              <a:t>Accommodations</a:t>
            </a:r>
            <a:endParaRPr lang="en-US" dirty="0" err="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4456A6E6-B664-F6F4-33F0-2622BB48B2C6}"/>
              </a:ext>
            </a:extLst>
          </p:cNvPr>
          <p:cNvSpPr>
            <a:spLocks noGrp="1"/>
          </p:cNvSpPr>
          <p:nvPr>
            <p:ph type="subTitle" idx="1"/>
          </p:nvPr>
        </p:nvSpPr>
        <p:spPr>
          <a:xfrm>
            <a:off x="4084397" y="4670246"/>
            <a:ext cx="6714232" cy="914400"/>
          </a:xfrm>
        </p:spPr>
        <p:txBody>
          <a:bodyPr>
            <a:normAutofit/>
          </a:bodyPr>
          <a:lstStyle/>
          <a:p>
            <a:r>
              <a:rPr lang="en-US" sz="1500">
                <a:solidFill>
                  <a:schemeClr val="accent1"/>
                </a:solidFill>
                <a:latin typeface="Avenir Next Medium"/>
              </a:rPr>
              <a:t> The following is meant to teach employers about accommodations for better outcomes for all employees of all neurotypes</a:t>
            </a:r>
            <a:endParaRPr lang="en-US" sz="1500">
              <a:solidFill>
                <a:schemeClr val="accent1"/>
              </a:solidFill>
            </a:endParaRPr>
          </a:p>
        </p:txBody>
      </p:sp>
    </p:spTree>
    <p:extLst>
      <p:ext uri="{BB962C8B-B14F-4D97-AF65-F5344CB8AC3E}">
        <p14:creationId xmlns:p14="http://schemas.microsoft.com/office/powerpoint/2010/main" val="2625363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Todd Culver</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dirty="0"/>
          </a:p>
          <a:p>
            <a:endParaRPr lang="en-US" b="1" i="1" dirty="0"/>
          </a:p>
          <a:p>
            <a:r>
              <a:rPr lang="en-US" dirty="0">
                <a:latin typeface="Avenir Next Medium"/>
              </a:rPr>
              <a:t>Todd provides leadership in developing programs, strategic initiatives, and financial plans, in accordance with the purpose, vision and values of the association. </a:t>
            </a:r>
          </a:p>
          <a:p>
            <a:r>
              <a:rPr lang="en-US" dirty="0">
                <a:latin typeface="Avenir Next Medium"/>
              </a:rPr>
              <a:t>He has been with the Association since 1995, also serving as Project Director and Assistant Director.</a:t>
            </a:r>
          </a:p>
          <a:p>
            <a:r>
              <a:rPr lang="en-US" dirty="0">
                <a:latin typeface="Avenir Next Medium"/>
              </a:rPr>
              <a:t>As Project Director,  lead a technical assistance and training project, focusing on Occupational Health and Safety for member organizations. </a:t>
            </a:r>
          </a:p>
          <a:p>
            <a:r>
              <a:rPr lang="en-US" dirty="0">
                <a:latin typeface="Avenir Next Medium"/>
              </a:rPr>
              <a:t>Prior to coming to </a:t>
            </a:r>
            <a:r>
              <a:rPr lang="en-US" dirty="0" err="1">
                <a:latin typeface="Avenir Next Medium"/>
              </a:rPr>
              <a:t>Incompass</a:t>
            </a:r>
            <a:r>
              <a:rPr lang="en-US" dirty="0">
                <a:latin typeface="Avenir Next Medium"/>
              </a:rPr>
              <a:t>, Todd worked in manufacturing for an automotive supplier, with plant management responsibilities that included environmental health and safety compliance</a:t>
            </a:r>
            <a:br>
              <a:rPr lang="en-US" sz="2200" dirty="0">
                <a:latin typeface="Montserrat"/>
              </a:rPr>
            </a:br>
            <a:endParaRPr lang="en-US" sz="2200">
              <a:solidFill>
                <a:srgbClr val="000000"/>
              </a:solidFill>
              <a:latin typeface="Montserrat"/>
            </a:endParaRPr>
          </a:p>
          <a:p>
            <a:endParaRPr lang="en-US" sz="2200">
              <a:solidFill>
                <a:srgbClr val="000000"/>
              </a:solidFill>
              <a:latin typeface="Montserrat"/>
            </a:endParaRP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719909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9451-299B-A9ED-76EE-A9463005A4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79A9AC-1274-E8A0-696E-8BD0FD1E25F9}"/>
              </a:ext>
            </a:extLst>
          </p:cNvPr>
          <p:cNvSpPr>
            <a:spLocks noGrp="1"/>
          </p:cNvSpPr>
          <p:nvPr>
            <p:ph type="title"/>
          </p:nvPr>
        </p:nvSpPr>
        <p:spPr>
          <a:xfrm>
            <a:off x="1051200" y="492508"/>
            <a:ext cx="10628979"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B5B0CC9D-8CC2-B14D-DB6F-9EE7473FF2FC}"/>
              </a:ext>
            </a:extLst>
          </p:cNvPr>
          <p:cNvSpPr>
            <a:spLocks noGrp="1"/>
          </p:cNvSpPr>
          <p:nvPr>
            <p:ph idx="1"/>
          </p:nvPr>
        </p:nvSpPr>
        <p:spPr>
          <a:xfrm>
            <a:off x="511371" y="2096608"/>
            <a:ext cx="9856630" cy="4115885"/>
          </a:xfrm>
        </p:spPr>
        <p:txBody>
          <a:bodyPr>
            <a:noAutofit/>
          </a:bodyPr>
          <a:lstStyle/>
          <a:p>
            <a:r>
              <a:rPr lang="en-US" sz="2800" dirty="0">
                <a:latin typeface="Avenir Next Demi Bold"/>
                <a:ea typeface="Calibri"/>
                <a:cs typeface="Calibri"/>
              </a:rPr>
              <a:t>Neurodivergent employees may have sensitive hearing, which if not accommodated, can lead to sensory overload</a:t>
            </a:r>
            <a:endParaRPr lang="en-US" dirty="0">
              <a:latin typeface="Avenir Next Demi Bold"/>
            </a:endParaRPr>
          </a:p>
          <a:p>
            <a:r>
              <a:rPr lang="en-US" sz="2800" dirty="0">
                <a:latin typeface="Avenir Next Demi Bold"/>
                <a:ea typeface="Calibri"/>
                <a:cs typeface="Calibri"/>
              </a:rPr>
              <a:t>Loud or numerous noises can be distracting, sometimes even painful to those with sensitive hearing</a:t>
            </a:r>
          </a:p>
        </p:txBody>
      </p:sp>
    </p:spTree>
    <p:extLst>
      <p:ext uri="{BB962C8B-B14F-4D97-AF65-F5344CB8AC3E}">
        <p14:creationId xmlns:p14="http://schemas.microsoft.com/office/powerpoint/2010/main" val="963521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844354" y="492508"/>
            <a:ext cx="10835825"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969992" y="1598975"/>
            <a:ext cx="10252795" cy="4115885"/>
          </a:xfrm>
        </p:spPr>
        <p:txBody>
          <a:bodyPr>
            <a:noAutofit/>
          </a:bodyPr>
          <a:lstStyle/>
          <a:p>
            <a:pPr marL="0" indent="0">
              <a:buNone/>
            </a:pPr>
            <a:endParaRPr lang="en-US" sz="2800" dirty="0">
              <a:latin typeface="Calibri"/>
              <a:ea typeface="Calibri"/>
              <a:cs typeface="Calibri"/>
            </a:endParaRPr>
          </a:p>
          <a:p>
            <a:r>
              <a:rPr lang="en-US" sz="2800" dirty="0">
                <a:latin typeface="Avenir Next"/>
                <a:ea typeface="Calibri"/>
                <a:cs typeface="Calibri"/>
              </a:rPr>
              <a:t>For example, an office space of 20 employees may not seem loud</a:t>
            </a:r>
            <a:endParaRPr lang="en-US" sz="2800" dirty="0">
              <a:latin typeface="Avenir Next"/>
              <a:ea typeface="Calibri"/>
              <a:cs typeface="Calibri" panose="020F0502020204030204" pitchFamily="34" charset="0"/>
            </a:endParaRPr>
          </a:p>
          <a:p>
            <a:r>
              <a:rPr lang="en-US" sz="2800" dirty="0">
                <a:latin typeface="Avenir Next"/>
                <a:ea typeface="Calibri"/>
                <a:cs typeface="Calibri"/>
              </a:rPr>
              <a:t>Those with hearing sensitivities may be able to pick up the conversations at every cubicle, hear the cars driving by outside, and coworkers typing on their keyboards all at once</a:t>
            </a:r>
            <a:endParaRPr lang="en-US" sz="2800" dirty="0">
              <a:latin typeface="Avenir Next"/>
              <a:ea typeface="Calibri"/>
              <a:cs typeface="Calibri" panose="020F0502020204030204" pitchFamily="34" charset="0"/>
            </a:endParaRPr>
          </a:p>
          <a:p>
            <a:r>
              <a:rPr lang="en-US" sz="2800" dirty="0">
                <a:latin typeface="Avenir Next"/>
                <a:ea typeface="Calibri"/>
                <a:cs typeface="Calibri"/>
              </a:rPr>
              <a:t>This can be overwhelming when trying to focus on a task</a:t>
            </a:r>
            <a:endParaRPr lang="en-US" sz="2800" dirty="0">
              <a:latin typeface="Avenir Next"/>
              <a:ea typeface="Calibri"/>
              <a:cs typeface="Calibri" panose="020F0502020204030204" pitchFamily="34" charset="0"/>
            </a:endParaRPr>
          </a:p>
        </p:txBody>
      </p:sp>
    </p:spTree>
    <p:extLst>
      <p:ext uri="{BB962C8B-B14F-4D97-AF65-F5344CB8AC3E}">
        <p14:creationId xmlns:p14="http://schemas.microsoft.com/office/powerpoint/2010/main" val="1202214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56697-5E93-9F24-71D5-C4431307AD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ED459-6F86-4FEE-BEA0-233C8325993B}"/>
              </a:ext>
            </a:extLst>
          </p:cNvPr>
          <p:cNvSpPr>
            <a:spLocks noGrp="1"/>
          </p:cNvSpPr>
          <p:nvPr>
            <p:ph type="title"/>
          </p:nvPr>
        </p:nvSpPr>
        <p:spPr>
          <a:xfrm>
            <a:off x="914400" y="492508"/>
            <a:ext cx="10765779"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73F00C01-4BEB-09A1-E26E-AB98C8C60BC3}"/>
              </a:ext>
            </a:extLst>
          </p:cNvPr>
          <p:cNvSpPr>
            <a:spLocks noGrp="1"/>
          </p:cNvSpPr>
          <p:nvPr>
            <p:ph idx="1"/>
          </p:nvPr>
        </p:nvSpPr>
        <p:spPr>
          <a:xfrm>
            <a:off x="511370" y="2096608"/>
            <a:ext cx="5795479" cy="4115885"/>
          </a:xfrm>
        </p:spPr>
        <p:txBody>
          <a:bodyPr>
            <a:noAutofit/>
          </a:bodyPr>
          <a:lstStyle/>
          <a:p>
            <a:r>
              <a:rPr lang="en-US" sz="2800" dirty="0">
                <a:latin typeface="Avenir Next"/>
                <a:ea typeface="Calibri"/>
                <a:cs typeface="Calibri"/>
              </a:rPr>
              <a:t>A quiet safe space can help reduce sensory overload, but as an employer, your main goal should be prevention of sensory overload</a:t>
            </a:r>
          </a:p>
          <a:p>
            <a:pPr marL="0" indent="0">
              <a:buNone/>
            </a:pPr>
            <a:endParaRPr lang="en-US" sz="2800">
              <a:latin typeface="Calibri" panose="020F0502020204030204" pitchFamily="34" charset="0"/>
              <a:ea typeface="Calibri"/>
              <a:cs typeface="Calibri" panose="020F0502020204030204" pitchFamily="34" charset="0"/>
            </a:endParaRPr>
          </a:p>
        </p:txBody>
      </p:sp>
      <p:pic>
        <p:nvPicPr>
          <p:cNvPr id="5" name="Picture 4" descr="Woman using laptop">
            <a:extLst>
              <a:ext uri="{FF2B5EF4-FFF2-40B4-BE49-F238E27FC236}">
                <a16:creationId xmlns:a16="http://schemas.microsoft.com/office/drawing/2014/main" id="{E409CDAC-052A-13F5-3815-C8CFD9BC8898}"/>
              </a:ext>
            </a:extLst>
          </p:cNvPr>
          <p:cNvPicPr>
            <a:picLocks noChangeAspect="1"/>
          </p:cNvPicPr>
          <p:nvPr/>
        </p:nvPicPr>
        <p:blipFill>
          <a:blip r:embed="rId2"/>
          <a:stretch>
            <a:fillRect/>
          </a:stretch>
        </p:blipFill>
        <p:spPr>
          <a:xfrm>
            <a:off x="6376217" y="2323177"/>
            <a:ext cx="5304505" cy="3524252"/>
          </a:xfrm>
          <a:prstGeom prst="rect">
            <a:avLst/>
          </a:prstGeom>
        </p:spPr>
      </p:pic>
    </p:spTree>
    <p:extLst>
      <p:ext uri="{BB962C8B-B14F-4D97-AF65-F5344CB8AC3E}">
        <p14:creationId xmlns:p14="http://schemas.microsoft.com/office/powerpoint/2010/main" val="23230923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D7738-94D1-F111-45FF-0C0C162B5D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8A5BB-4DD7-E0DC-B027-8B4F3DED08F7}"/>
              </a:ext>
            </a:extLst>
          </p:cNvPr>
          <p:cNvSpPr>
            <a:spLocks noGrp="1"/>
          </p:cNvSpPr>
          <p:nvPr>
            <p:ph type="title"/>
          </p:nvPr>
        </p:nvSpPr>
        <p:spPr>
          <a:xfrm>
            <a:off x="1209601" y="492508"/>
            <a:ext cx="10470578"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42311297-EAD1-D583-6C03-851ED2603B69}"/>
              </a:ext>
            </a:extLst>
          </p:cNvPr>
          <p:cNvSpPr>
            <a:spLocks noGrp="1"/>
          </p:cNvSpPr>
          <p:nvPr>
            <p:ph idx="1"/>
          </p:nvPr>
        </p:nvSpPr>
        <p:spPr>
          <a:xfrm>
            <a:off x="1209601" y="1622357"/>
            <a:ext cx="10029599" cy="4590136"/>
          </a:xfrm>
        </p:spPr>
        <p:txBody>
          <a:bodyPr>
            <a:noAutofit/>
          </a:bodyPr>
          <a:lstStyle/>
          <a:p>
            <a:endParaRPr lang="en-US" sz="2800" dirty="0">
              <a:latin typeface="Avenir Next Demi Bold"/>
              <a:ea typeface="Calibri"/>
              <a:cs typeface="Calibri"/>
            </a:endParaRPr>
          </a:p>
          <a:p>
            <a:r>
              <a:rPr lang="en-US" sz="2800" dirty="0">
                <a:latin typeface="Avenir Next Medium"/>
                <a:ea typeface="Calibri"/>
                <a:cs typeface="Calibri"/>
              </a:rPr>
              <a:t>Ear plugs or normal earmuffs may not be enough to help reduce sensory overload on their own</a:t>
            </a:r>
          </a:p>
          <a:p>
            <a:r>
              <a:rPr lang="en-US" sz="2800" dirty="0">
                <a:latin typeface="Avenir Next Demi Bold"/>
                <a:cs typeface="Calibri"/>
              </a:rPr>
              <a:t>Employees who have sensitive hearing, may ask for noise cancelling headphones, which suppress ambient sounds using active noise control (ANC)</a:t>
            </a:r>
            <a:endParaRPr lang="en-US" sz="2800" dirty="0">
              <a:latin typeface="Avenir Next Medium"/>
              <a:ea typeface="Calibri"/>
              <a:cs typeface="Calibri"/>
            </a:endParaRPr>
          </a:p>
          <a:p>
            <a:r>
              <a:rPr lang="en-US" sz="2800" dirty="0">
                <a:latin typeface="Avenir Next Demi Bold"/>
                <a:cs typeface="Calibri"/>
              </a:rPr>
              <a:t>If requested, these will:</a:t>
            </a:r>
          </a:p>
          <a:p>
            <a:pPr lvl="1"/>
            <a:r>
              <a:rPr lang="en-US" sz="2800" dirty="0">
                <a:latin typeface="Avenir Next"/>
                <a:cs typeface="Calibri"/>
              </a:rPr>
              <a:t>Eliminate background noise</a:t>
            </a:r>
          </a:p>
          <a:p>
            <a:pPr lvl="1"/>
            <a:r>
              <a:rPr lang="en-US" sz="2800" dirty="0">
                <a:latin typeface="Avenir Next"/>
                <a:cs typeface="Calibri"/>
              </a:rPr>
              <a:t>Reduce sensory overload </a:t>
            </a:r>
          </a:p>
          <a:p>
            <a:pPr lvl="1"/>
            <a:r>
              <a:rPr lang="en-US" sz="2800" dirty="0">
                <a:latin typeface="Avenir Next"/>
                <a:ea typeface="Calibri"/>
                <a:cs typeface="Calibri"/>
              </a:rPr>
              <a:t>Improve productivity and focus</a:t>
            </a:r>
          </a:p>
        </p:txBody>
      </p:sp>
    </p:spTree>
    <p:extLst>
      <p:ext uri="{BB962C8B-B14F-4D97-AF65-F5344CB8AC3E}">
        <p14:creationId xmlns:p14="http://schemas.microsoft.com/office/powerpoint/2010/main" val="3975063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3EF82-D0F4-7682-AB2C-3E24B2954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648F60-0FC0-95D7-B468-BB67FDDED158}"/>
              </a:ext>
            </a:extLst>
          </p:cNvPr>
          <p:cNvSpPr>
            <a:spLocks noGrp="1"/>
          </p:cNvSpPr>
          <p:nvPr>
            <p:ph type="title"/>
          </p:nvPr>
        </p:nvSpPr>
        <p:spPr>
          <a:xfrm>
            <a:off x="1209601" y="492508"/>
            <a:ext cx="10470578"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DA3D50DC-5A4D-93A7-7950-C19AC1F32D34}"/>
              </a:ext>
            </a:extLst>
          </p:cNvPr>
          <p:cNvSpPr>
            <a:spLocks noGrp="1"/>
          </p:cNvSpPr>
          <p:nvPr>
            <p:ph idx="1"/>
          </p:nvPr>
        </p:nvSpPr>
        <p:spPr>
          <a:xfrm>
            <a:off x="1209601" y="2096608"/>
            <a:ext cx="10029599" cy="4115885"/>
          </a:xfrm>
        </p:spPr>
        <p:txBody>
          <a:bodyPr>
            <a:noAutofit/>
          </a:bodyPr>
          <a:lstStyle/>
          <a:p>
            <a:r>
              <a:rPr lang="en-US" sz="2800" dirty="0">
                <a:latin typeface="Avenir Next Medium"/>
                <a:ea typeface="Calibri"/>
                <a:cs typeface="Calibri"/>
              </a:rPr>
              <a:t>Headphones and earmuffs don't accommodate all employees</a:t>
            </a:r>
            <a:endParaRPr lang="en-US" sz="2800" dirty="0">
              <a:latin typeface="Calibri"/>
              <a:ea typeface="Calibri"/>
              <a:cs typeface="Calibri"/>
            </a:endParaRPr>
          </a:p>
          <a:p>
            <a:r>
              <a:rPr lang="en-US" sz="2800" b="1" dirty="0">
                <a:latin typeface="Avenir Next Medium"/>
                <a:ea typeface="Calibri"/>
                <a:cs typeface="Calibri"/>
              </a:rPr>
              <a:t>Bone conduction headphones</a:t>
            </a:r>
            <a:r>
              <a:rPr lang="en-US" sz="2800" dirty="0">
                <a:latin typeface="Avenir Next Medium"/>
                <a:ea typeface="Calibri"/>
                <a:cs typeface="Calibri"/>
              </a:rPr>
              <a:t> </a:t>
            </a:r>
            <a:r>
              <a:rPr lang="en-US" sz="2800" dirty="0">
                <a:latin typeface="Avenir Next"/>
                <a:ea typeface="Calibri"/>
                <a:cs typeface="Calibri"/>
              </a:rPr>
              <a:t>send sound as vibrations through your cheekbones and jaw to your inner ear, bypassing the eardrum, which keeps your ears open to ambient sounds for increased situational awareness. </a:t>
            </a:r>
          </a:p>
          <a:p>
            <a:r>
              <a:rPr lang="en-US" sz="2800" dirty="0">
                <a:latin typeface="Avenir Next Medium"/>
                <a:ea typeface="Calibri"/>
                <a:cs typeface="Calibri"/>
              </a:rPr>
              <a:t>These headphones are comfortable for long periods, don't block the ear canal, and are a good option for those with certain hearing impairments, though bass quality can be lighter and sound leakage may occur at high volumes.</a:t>
            </a:r>
            <a:endParaRPr lang="en-US" sz="2800" dirty="0">
              <a:latin typeface="Calibri"/>
              <a:ea typeface="Calibri"/>
              <a:cs typeface="Calibri"/>
            </a:endParaRPr>
          </a:p>
        </p:txBody>
      </p:sp>
    </p:spTree>
    <p:extLst>
      <p:ext uri="{BB962C8B-B14F-4D97-AF65-F5344CB8AC3E}">
        <p14:creationId xmlns:p14="http://schemas.microsoft.com/office/powerpoint/2010/main" val="30690504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3EA0-C3EA-F362-C0ED-754798D1FA48}"/>
              </a:ext>
            </a:extLst>
          </p:cNvPr>
          <p:cNvSpPr>
            <a:spLocks noGrp="1"/>
          </p:cNvSpPr>
          <p:nvPr>
            <p:ph type="title"/>
          </p:nvPr>
        </p:nvSpPr>
        <p:spPr/>
        <p:txBody>
          <a:bodyPr/>
          <a:lstStyle/>
          <a:p>
            <a:r>
              <a:rPr lang="en-US" err="1">
                <a:latin typeface="Avenir Next Demi Bold"/>
              </a:rPr>
              <a:t>Accomodations</a:t>
            </a:r>
            <a:endParaRPr lang="en-US" err="1"/>
          </a:p>
        </p:txBody>
      </p:sp>
      <p:sp>
        <p:nvSpPr>
          <p:cNvPr id="3" name="Content Placeholder 2">
            <a:extLst>
              <a:ext uri="{FF2B5EF4-FFF2-40B4-BE49-F238E27FC236}">
                <a16:creationId xmlns:a16="http://schemas.microsoft.com/office/drawing/2014/main" id="{7C8A068E-F7AC-8C99-CE93-CCC121A24F61}"/>
              </a:ext>
            </a:extLst>
          </p:cNvPr>
          <p:cNvSpPr>
            <a:spLocks noGrp="1"/>
          </p:cNvSpPr>
          <p:nvPr>
            <p:ph idx="1"/>
          </p:nvPr>
        </p:nvSpPr>
        <p:spPr/>
        <p:txBody>
          <a:bodyPr/>
          <a:lstStyle/>
          <a:p>
            <a:r>
              <a:rPr lang="en-US" sz="2400" dirty="0">
                <a:latin typeface="Avenir Next Medium"/>
              </a:rPr>
              <a:t>Communication with Headphones</a:t>
            </a:r>
            <a:endParaRPr lang="en-US" sz="2400" dirty="0"/>
          </a:p>
          <a:p>
            <a:r>
              <a:rPr lang="en-US" sz="2400" dirty="0">
                <a:latin typeface="Avenir Next Medium"/>
              </a:rPr>
              <a:t>The key is open dialogue to find what works for specific tasks and team dynamics, ask "What's the best way to get your attention when you're wearing headphones?"</a:t>
            </a:r>
          </a:p>
          <a:p>
            <a:pPr lvl="1">
              <a:spcAft>
                <a:spcPts val="0"/>
              </a:spcAft>
              <a:buFont typeface="Courier New" pitchFamily="2" charset="2"/>
              <a:buChar char="o"/>
            </a:pPr>
            <a:r>
              <a:rPr lang="en-US" sz="2400" dirty="0">
                <a:latin typeface="Avenir Next"/>
              </a:rPr>
              <a:t>Set clear communication rules, using visual cues (like one headphone out) for availability</a:t>
            </a:r>
          </a:p>
          <a:p>
            <a:pPr lvl="2">
              <a:spcAft>
                <a:spcPts val="0"/>
              </a:spcAft>
              <a:buFont typeface="Wingdings" pitchFamily="2" charset="2"/>
              <a:buChar char="§"/>
            </a:pPr>
            <a:r>
              <a:rPr lang="en-US" sz="2200" dirty="0">
                <a:latin typeface="Avenir Next"/>
              </a:rPr>
              <a:t>Get their attention visually first (wave, knock) before speaking.</a:t>
            </a:r>
          </a:p>
          <a:p>
            <a:pPr lvl="1">
              <a:spcAft>
                <a:spcPts val="0"/>
              </a:spcAft>
              <a:buFont typeface="Courier New" pitchFamily="2" charset="2"/>
              <a:buChar char="o"/>
            </a:pPr>
            <a:r>
              <a:rPr lang="en-US" sz="2400" dirty="0">
                <a:latin typeface="Avenir Next"/>
              </a:rPr>
              <a:t>establishing a headphone policy (when/where okay)</a:t>
            </a:r>
          </a:p>
          <a:p>
            <a:pPr lvl="1">
              <a:spcAft>
                <a:spcPts val="0"/>
              </a:spcAft>
              <a:buFont typeface="Courier New" pitchFamily="2" charset="2"/>
              <a:buChar char="o"/>
            </a:pPr>
            <a:r>
              <a:rPr lang="en-US" sz="2400" dirty="0">
                <a:latin typeface="Avenir Next"/>
              </a:rPr>
              <a:t>using digital tools</a:t>
            </a:r>
          </a:p>
          <a:p>
            <a:pPr lvl="1">
              <a:spcAft>
                <a:spcPts val="0"/>
              </a:spcAft>
              <a:buFont typeface="Courier New" pitchFamily="2" charset="2"/>
              <a:buChar char="o"/>
            </a:pPr>
            <a:r>
              <a:rPr lang="en-US" sz="2400" dirty="0">
                <a:latin typeface="Avenir Next"/>
              </a:rPr>
              <a:t>ensuring safety/volume limits</a:t>
            </a:r>
          </a:p>
        </p:txBody>
      </p:sp>
    </p:spTree>
    <p:extLst>
      <p:ext uri="{BB962C8B-B14F-4D97-AF65-F5344CB8AC3E}">
        <p14:creationId xmlns:p14="http://schemas.microsoft.com/office/powerpoint/2010/main" val="1050884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B6B28-D937-F32C-C5A0-03B35DD15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E18A1-B8BF-293C-4B8C-9B6703FAD810}"/>
              </a:ext>
            </a:extLst>
          </p:cNvPr>
          <p:cNvSpPr>
            <a:spLocks noGrp="1"/>
          </p:cNvSpPr>
          <p:nvPr>
            <p:ph type="title"/>
          </p:nvPr>
        </p:nvSpPr>
        <p:spPr>
          <a:xfrm>
            <a:off x="1209601" y="492508"/>
            <a:ext cx="10470578"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1AA12E6F-196F-1135-D0B8-6727DC05BAD8}"/>
              </a:ext>
            </a:extLst>
          </p:cNvPr>
          <p:cNvSpPr>
            <a:spLocks noGrp="1"/>
          </p:cNvSpPr>
          <p:nvPr>
            <p:ph idx="1"/>
          </p:nvPr>
        </p:nvSpPr>
        <p:spPr>
          <a:xfrm>
            <a:off x="1209601" y="2096608"/>
            <a:ext cx="6177846" cy="4115885"/>
          </a:xfrm>
        </p:spPr>
        <p:txBody>
          <a:bodyPr>
            <a:noAutofit/>
          </a:bodyPr>
          <a:lstStyle/>
          <a:p>
            <a:r>
              <a:rPr lang="en-US" sz="2800" dirty="0">
                <a:latin typeface="Avenir Next Demi Bold"/>
                <a:ea typeface="Calibri"/>
                <a:cs typeface="Calibri"/>
              </a:rPr>
              <a:t>Consider earplugs with additional hardware</a:t>
            </a:r>
            <a:endParaRPr lang="en-US" dirty="0">
              <a:latin typeface="Avenir Next Demi Bold"/>
              <a:ea typeface="Calibri"/>
              <a:cs typeface="Calibri"/>
            </a:endParaRPr>
          </a:p>
          <a:p>
            <a:pPr lvl="1">
              <a:spcAft>
                <a:spcPts val="0"/>
              </a:spcAft>
            </a:pPr>
            <a:r>
              <a:rPr lang="en-US" sz="2600" dirty="0">
                <a:latin typeface="Avenir Next"/>
                <a:ea typeface="Calibri"/>
                <a:cs typeface="Calibri"/>
              </a:rPr>
              <a:t>Different shaped earplugs, such as surfers earplugs, etc.</a:t>
            </a:r>
          </a:p>
          <a:p>
            <a:pPr lvl="1">
              <a:spcAft>
                <a:spcPts val="0"/>
              </a:spcAft>
            </a:pPr>
            <a:r>
              <a:rPr lang="en-US" sz="2600" dirty="0">
                <a:latin typeface="Avenir Next"/>
                <a:ea typeface="Calibri"/>
                <a:cs typeface="Calibri"/>
              </a:rPr>
              <a:t>Earplugs with a cord</a:t>
            </a:r>
          </a:p>
          <a:p>
            <a:pPr lvl="1">
              <a:spcAft>
                <a:spcPts val="0"/>
              </a:spcAft>
            </a:pPr>
            <a:r>
              <a:rPr lang="en-US" sz="2600" dirty="0">
                <a:latin typeface="Avenir Next"/>
                <a:ea typeface="Calibri"/>
                <a:cs typeface="Calibri"/>
              </a:rPr>
              <a:t>A carrying case that can attach to employee for their earplugs</a:t>
            </a:r>
          </a:p>
          <a:p>
            <a:pPr marL="502920" lvl="1" indent="0">
              <a:spcAft>
                <a:spcPts val="0"/>
              </a:spcAft>
              <a:buNone/>
            </a:pPr>
            <a:endParaRPr lang="en-US" sz="2600">
              <a:latin typeface="Avenir Next Demi Bold"/>
              <a:ea typeface="Calibri"/>
              <a:cs typeface="Calibri"/>
            </a:endParaRPr>
          </a:p>
          <a:p>
            <a:pPr lvl="1">
              <a:spcAft>
                <a:spcPts val="0"/>
              </a:spcAft>
            </a:pPr>
            <a:endParaRPr lang="en-US" sz="2600">
              <a:latin typeface="Avenir Next Demi Bold"/>
              <a:ea typeface="Calibri"/>
              <a:cs typeface="Calibri"/>
            </a:endParaRPr>
          </a:p>
          <a:p>
            <a:pPr lvl="1">
              <a:spcAft>
                <a:spcPts val="0"/>
              </a:spcAft>
            </a:pPr>
            <a:endParaRPr lang="en-US" sz="2600">
              <a:latin typeface="Calibri"/>
              <a:ea typeface="Calibri"/>
              <a:cs typeface="Calibri"/>
            </a:endParaRPr>
          </a:p>
        </p:txBody>
      </p:sp>
      <p:pic>
        <p:nvPicPr>
          <p:cNvPr id="4" name="Picture 3" descr="Jorestech Soft Foam Earplugs with PVC Cord, 32dB NRR (100 Pairs)">
            <a:extLst>
              <a:ext uri="{FF2B5EF4-FFF2-40B4-BE49-F238E27FC236}">
                <a16:creationId xmlns:a16="http://schemas.microsoft.com/office/drawing/2014/main" id="{42F50A9C-CF4C-D610-3EBE-AB74C247172D}"/>
              </a:ext>
            </a:extLst>
          </p:cNvPr>
          <p:cNvPicPr>
            <a:picLocks noChangeAspect="1"/>
          </p:cNvPicPr>
          <p:nvPr/>
        </p:nvPicPr>
        <p:blipFill>
          <a:blip r:embed="rId2"/>
          <a:stretch>
            <a:fillRect/>
          </a:stretch>
        </p:blipFill>
        <p:spPr>
          <a:xfrm>
            <a:off x="7782572" y="1409959"/>
            <a:ext cx="4044696" cy="3747797"/>
          </a:xfrm>
          <a:prstGeom prst="rect">
            <a:avLst/>
          </a:prstGeom>
        </p:spPr>
      </p:pic>
    </p:spTree>
    <p:extLst>
      <p:ext uri="{BB962C8B-B14F-4D97-AF65-F5344CB8AC3E}">
        <p14:creationId xmlns:p14="http://schemas.microsoft.com/office/powerpoint/2010/main" val="18817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228A9-E35C-2880-8AD2-3116601E9A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74367-E5EB-EFA1-8283-FD052E36D47F}"/>
              </a:ext>
            </a:extLst>
          </p:cNvPr>
          <p:cNvSpPr>
            <a:spLocks noGrp="1"/>
          </p:cNvSpPr>
          <p:nvPr>
            <p:ph type="title"/>
          </p:nvPr>
        </p:nvSpPr>
        <p:spPr>
          <a:xfrm>
            <a:off x="1209601" y="492508"/>
            <a:ext cx="10470578"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B56886C2-66DE-A444-11A3-7409BD064F86}"/>
              </a:ext>
            </a:extLst>
          </p:cNvPr>
          <p:cNvSpPr>
            <a:spLocks noGrp="1"/>
          </p:cNvSpPr>
          <p:nvPr>
            <p:ph idx="1"/>
          </p:nvPr>
        </p:nvSpPr>
        <p:spPr>
          <a:xfrm>
            <a:off x="1209601" y="2335056"/>
            <a:ext cx="10293682" cy="3877437"/>
          </a:xfrm>
        </p:spPr>
        <p:txBody>
          <a:bodyPr>
            <a:noAutofit/>
          </a:bodyPr>
          <a:lstStyle/>
          <a:p>
            <a:r>
              <a:rPr lang="en-US" sz="2800" dirty="0">
                <a:latin typeface="Avenir Next Medium"/>
                <a:ea typeface="Calibri"/>
                <a:cs typeface="Calibri"/>
              </a:rPr>
              <a:t>Hypoallergenic earplugs may be needed if an employee has skin conditions</a:t>
            </a:r>
            <a:endParaRPr lang="en-US" sz="2800" dirty="0">
              <a:latin typeface="Avenir Next Demi Bold"/>
              <a:ea typeface="Calibri"/>
              <a:cs typeface="Calibri"/>
            </a:endParaRPr>
          </a:p>
          <a:p>
            <a:r>
              <a:rPr lang="en-US" sz="2800" dirty="0">
                <a:latin typeface="Avenir Next Medium"/>
                <a:ea typeface="Calibri"/>
                <a:cs typeface="Calibri"/>
              </a:rPr>
              <a:t>Consider ones made from medical-grade silicone, soft synthetic rubber, or memory foam, that are suitable for sensitive skin</a:t>
            </a:r>
            <a:endParaRPr lang="en-US" sz="2800" dirty="0">
              <a:latin typeface="Avenir Next Demi Bold"/>
              <a:ea typeface="Calibri"/>
              <a:cs typeface="Calibri"/>
            </a:endParaRPr>
          </a:p>
          <a:p>
            <a:pPr lvl="1"/>
            <a:r>
              <a:rPr lang="en-US" sz="2600" dirty="0">
                <a:latin typeface="Avenir Next Medium"/>
                <a:ea typeface="Calibri"/>
                <a:cs typeface="Calibri"/>
              </a:rPr>
              <a:t>Loop (silicone), </a:t>
            </a:r>
            <a:endParaRPr lang="en-US" sz="2600" dirty="0">
              <a:latin typeface="Avenir Next Demi Bold"/>
              <a:ea typeface="Calibri"/>
              <a:cs typeface="Calibri"/>
            </a:endParaRPr>
          </a:p>
          <a:p>
            <a:pPr lvl="1"/>
            <a:r>
              <a:rPr lang="en-US" sz="2600" dirty="0">
                <a:latin typeface="Avenir Next Medium"/>
                <a:ea typeface="Calibri"/>
                <a:cs typeface="Calibri"/>
              </a:rPr>
              <a:t>Shush (synthetic rubber), </a:t>
            </a:r>
            <a:endParaRPr lang="en-US" sz="2600" dirty="0">
              <a:latin typeface="Avenir Next Demi Bold"/>
              <a:ea typeface="Calibri"/>
              <a:cs typeface="Calibri"/>
            </a:endParaRPr>
          </a:p>
          <a:p>
            <a:pPr lvl="1"/>
            <a:r>
              <a:rPr lang="en-US" sz="2600" dirty="0">
                <a:latin typeface="Avenir Next Medium"/>
                <a:ea typeface="Calibri"/>
                <a:cs typeface="Calibri"/>
              </a:rPr>
              <a:t>Comply (foam) offering such options to prevent allergic reactions like contact dermatitis. </a:t>
            </a:r>
            <a:endParaRPr lang="en-US" sz="2600" dirty="0">
              <a:latin typeface="Avenir Next Demi Bold"/>
              <a:ea typeface="Calibri"/>
              <a:cs typeface="Calibri"/>
            </a:endParaRPr>
          </a:p>
          <a:p>
            <a:pPr marL="502920" lvl="1" indent="0">
              <a:spcAft>
                <a:spcPts val="0"/>
              </a:spcAft>
              <a:buNone/>
            </a:pPr>
            <a:endParaRPr lang="en-US" sz="2600">
              <a:latin typeface="Avenir Next Demi Bold"/>
              <a:ea typeface="Calibri"/>
              <a:cs typeface="Calibri"/>
            </a:endParaRPr>
          </a:p>
          <a:p>
            <a:pPr lvl="1">
              <a:spcAft>
                <a:spcPts val="0"/>
              </a:spcAft>
            </a:pPr>
            <a:endParaRPr lang="en-US" sz="2600">
              <a:latin typeface="Avenir Next Demi Bold"/>
              <a:ea typeface="Calibri"/>
              <a:cs typeface="Calibri"/>
            </a:endParaRPr>
          </a:p>
          <a:p>
            <a:pPr lvl="1">
              <a:spcAft>
                <a:spcPts val="0"/>
              </a:spcAft>
            </a:pPr>
            <a:endParaRPr lang="en-US" sz="2600">
              <a:latin typeface="Calibri"/>
              <a:ea typeface="Calibri"/>
              <a:cs typeface="Calibri"/>
            </a:endParaRPr>
          </a:p>
        </p:txBody>
      </p:sp>
    </p:spTree>
    <p:extLst>
      <p:ext uri="{BB962C8B-B14F-4D97-AF65-F5344CB8AC3E}">
        <p14:creationId xmlns:p14="http://schemas.microsoft.com/office/powerpoint/2010/main" val="1077498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DD41-4D22-ACFF-F87B-D5D894363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37E6A-1D12-A5FE-6A85-886BCA99AE6C}"/>
              </a:ext>
            </a:extLst>
          </p:cNvPr>
          <p:cNvSpPr>
            <a:spLocks noGrp="1"/>
          </p:cNvSpPr>
          <p:nvPr>
            <p:ph type="title"/>
          </p:nvPr>
        </p:nvSpPr>
        <p:spPr>
          <a:xfrm>
            <a:off x="1209601" y="492508"/>
            <a:ext cx="10470578" cy="704963"/>
          </a:xfrm>
        </p:spPr>
        <p:txBody>
          <a:bodyPr>
            <a:normAutofit/>
          </a:bodyPr>
          <a:lstStyle/>
          <a:p>
            <a:r>
              <a:rPr lang="en-US"/>
              <a:t>Accommodations</a:t>
            </a:r>
          </a:p>
        </p:txBody>
      </p:sp>
      <p:sp>
        <p:nvSpPr>
          <p:cNvPr id="3" name="Content Placeholder 2">
            <a:extLst>
              <a:ext uri="{FF2B5EF4-FFF2-40B4-BE49-F238E27FC236}">
                <a16:creationId xmlns:a16="http://schemas.microsoft.com/office/drawing/2014/main" id="{328BA165-CE5F-9B10-C5AE-93FC106C4090}"/>
              </a:ext>
            </a:extLst>
          </p:cNvPr>
          <p:cNvSpPr>
            <a:spLocks noGrp="1"/>
          </p:cNvSpPr>
          <p:nvPr>
            <p:ph idx="1"/>
          </p:nvPr>
        </p:nvSpPr>
        <p:spPr>
          <a:xfrm>
            <a:off x="1209601" y="2335056"/>
            <a:ext cx="10293682" cy="3877437"/>
          </a:xfrm>
        </p:spPr>
        <p:txBody>
          <a:bodyPr>
            <a:noAutofit/>
          </a:bodyPr>
          <a:lstStyle/>
          <a:p>
            <a:r>
              <a:rPr lang="en-US" sz="2600">
                <a:latin typeface="Avenir Next Demi Bold"/>
                <a:ea typeface="Calibri"/>
                <a:cs typeface="Calibri"/>
              </a:rPr>
              <a:t>For a comprehensive database on potential accommodation alternatives, visit </a:t>
            </a:r>
            <a:r>
              <a:rPr lang="en-US" sz="2600">
                <a:latin typeface="Avenir Next Medium"/>
                <a:ea typeface="Calibri"/>
                <a:cs typeface="Calibri"/>
                <a:hlinkClick r:id="rId2"/>
              </a:rPr>
              <a:t>https://askjan.org/</a:t>
            </a:r>
            <a:r>
              <a:rPr lang="en-US" sz="2600">
                <a:latin typeface="Avenir Next Medium"/>
                <a:ea typeface="Calibri"/>
                <a:cs typeface="Calibri"/>
              </a:rPr>
              <a:t> </a:t>
            </a:r>
            <a:endParaRPr lang="en-US" sz="2600">
              <a:latin typeface="Avenir Next Demi Bold"/>
              <a:ea typeface="Calibri"/>
              <a:cs typeface="Calibri"/>
            </a:endParaRPr>
          </a:p>
          <a:p>
            <a:pPr marL="502920" lvl="1" indent="0">
              <a:spcAft>
                <a:spcPts val="0"/>
              </a:spcAft>
              <a:buNone/>
            </a:pPr>
            <a:endParaRPr lang="en-US" sz="2600">
              <a:latin typeface="Avenir Next Demi Bold"/>
              <a:ea typeface="Calibri"/>
              <a:cs typeface="Calibri"/>
            </a:endParaRPr>
          </a:p>
          <a:p>
            <a:pPr lvl="1">
              <a:spcAft>
                <a:spcPts val="0"/>
              </a:spcAft>
            </a:pPr>
            <a:endParaRPr lang="en-US" sz="2600">
              <a:latin typeface="Avenir Next Demi Bold"/>
              <a:ea typeface="Calibri"/>
              <a:cs typeface="Calibri"/>
            </a:endParaRPr>
          </a:p>
          <a:p>
            <a:pPr lvl="1">
              <a:spcAft>
                <a:spcPts val="0"/>
              </a:spcAft>
            </a:pPr>
            <a:endParaRPr lang="en-US" sz="2600">
              <a:latin typeface="Calibri"/>
              <a:ea typeface="Calibri"/>
              <a:cs typeface="Calibri"/>
            </a:endParaRPr>
          </a:p>
        </p:txBody>
      </p:sp>
    </p:spTree>
    <p:extLst>
      <p:ext uri="{BB962C8B-B14F-4D97-AF65-F5344CB8AC3E}">
        <p14:creationId xmlns:p14="http://schemas.microsoft.com/office/powerpoint/2010/main" val="1043915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C43A9E-BBEF-5BCA-3224-2DA52E004C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86D35A3-53DA-DBD7-0FE7-A75EF779F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3F6F357-E885-FDEE-B71E-BD040488A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Shape 11">
            <a:extLst>
              <a:ext uri="{FF2B5EF4-FFF2-40B4-BE49-F238E27FC236}">
                <a16:creationId xmlns:a16="http://schemas.microsoft.com/office/drawing/2014/main" id="{9EFE95CA-EC93-32BC-B1E3-CB3E3255C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DCF39AE-63E1-6B29-8123-1B71A1284092}"/>
              </a:ext>
            </a:extLst>
          </p:cNvPr>
          <p:cNvSpPr>
            <a:spLocks noGrp="1"/>
          </p:cNvSpPr>
          <p:nvPr>
            <p:ph type="ctrTitle"/>
          </p:nvPr>
        </p:nvSpPr>
        <p:spPr>
          <a:xfrm>
            <a:off x="4084398" y="1298448"/>
            <a:ext cx="7315200" cy="3255264"/>
          </a:xfrm>
        </p:spPr>
        <p:txBody>
          <a:bodyPr>
            <a:normAutofit/>
          </a:bodyPr>
          <a:lstStyle/>
          <a:p>
            <a:r>
              <a:rPr lang="en-US" dirty="0">
                <a:solidFill>
                  <a:schemeClr val="tx1">
                    <a:lumMod val="65000"/>
                    <a:lumOff val="35000"/>
                  </a:schemeClr>
                </a:solidFill>
                <a:latin typeface="Avenir Next Demi Bold"/>
              </a:rPr>
              <a:t>How to Train Effectively </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BD019BF9-D7A2-E8BE-D461-DF0D81E248A4}"/>
              </a:ext>
            </a:extLst>
          </p:cNvPr>
          <p:cNvSpPr>
            <a:spLocks noGrp="1"/>
          </p:cNvSpPr>
          <p:nvPr>
            <p:ph type="subTitle" idx="1"/>
          </p:nvPr>
        </p:nvSpPr>
        <p:spPr>
          <a:xfrm>
            <a:off x="4084397" y="4670246"/>
            <a:ext cx="6714232" cy="914400"/>
          </a:xfrm>
        </p:spPr>
        <p:txBody>
          <a:bodyPr>
            <a:normAutofit/>
          </a:bodyPr>
          <a:lstStyle/>
          <a:p>
            <a:r>
              <a:rPr lang="en-US" sz="1500">
                <a:solidFill>
                  <a:schemeClr val="accent1"/>
                </a:solidFill>
                <a:latin typeface="Avenir Next Medium"/>
              </a:rPr>
              <a:t>Each person, regardless of neurotype, has a preferred learning method </a:t>
            </a:r>
          </a:p>
          <a:p>
            <a:r>
              <a:rPr lang="en-US" sz="1500">
                <a:solidFill>
                  <a:schemeClr val="accent1"/>
                </a:solidFill>
                <a:latin typeface="Avenir Next Medium"/>
              </a:rPr>
              <a:t>The following is meant to help employers improve training methods for better outcomes</a:t>
            </a:r>
            <a:endParaRPr lang="en-US" sz="1500">
              <a:solidFill>
                <a:schemeClr val="accent1"/>
              </a:solidFill>
            </a:endParaRPr>
          </a:p>
        </p:txBody>
      </p:sp>
    </p:spTree>
    <p:extLst>
      <p:ext uri="{BB962C8B-B14F-4D97-AF65-F5344CB8AC3E}">
        <p14:creationId xmlns:p14="http://schemas.microsoft.com/office/powerpoint/2010/main" val="69654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5E0F-0479-E794-E09D-425231C0A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519A63-C6C2-28E0-3FD6-0E70E2773A41}"/>
              </a:ext>
            </a:extLst>
          </p:cNvPr>
          <p:cNvSpPr>
            <a:spLocks noGrp="1"/>
          </p:cNvSpPr>
          <p:nvPr>
            <p:ph type="title"/>
          </p:nvPr>
        </p:nvSpPr>
        <p:spPr>
          <a:xfrm>
            <a:off x="256032" y="1858617"/>
            <a:ext cx="2834640" cy="2377440"/>
          </a:xfrm>
        </p:spPr>
        <p:txBody>
          <a:bodyPr>
            <a:normAutofit/>
          </a:bodyPr>
          <a:lstStyle/>
          <a:p>
            <a:r>
              <a:rPr lang="en-US"/>
              <a:t>ABOUT YOUR PRESENTERS:</a:t>
            </a:r>
            <a:br>
              <a:rPr lang="en-US"/>
            </a:br>
            <a:br>
              <a:rPr lang="en-US"/>
            </a:br>
            <a:r>
              <a:rPr lang="en-US"/>
              <a:t>Katie Kinde</a:t>
            </a:r>
          </a:p>
        </p:txBody>
      </p:sp>
      <p:sp>
        <p:nvSpPr>
          <p:cNvPr id="3" name="Content Placeholder 2">
            <a:extLst>
              <a:ext uri="{FF2B5EF4-FFF2-40B4-BE49-F238E27FC236}">
                <a16:creationId xmlns:a16="http://schemas.microsoft.com/office/drawing/2014/main" id="{9B9D0451-4F9E-231E-2D2E-4B713755F83C}"/>
              </a:ext>
            </a:extLst>
          </p:cNvPr>
          <p:cNvSpPr>
            <a:spLocks noGrp="1"/>
          </p:cNvSpPr>
          <p:nvPr>
            <p:ph idx="1"/>
          </p:nvPr>
        </p:nvSpPr>
        <p:spPr>
          <a:xfrm>
            <a:off x="3829277" y="24381"/>
            <a:ext cx="7747363" cy="6047276"/>
          </a:xfrm>
        </p:spPr>
        <p:txBody>
          <a:bodyPr>
            <a:normAutofit/>
          </a:bodyPr>
          <a:lstStyle/>
          <a:p>
            <a:pPr marL="0" indent="0">
              <a:buNone/>
            </a:pPr>
            <a:endParaRPr lang="en-US" dirty="0"/>
          </a:p>
          <a:p>
            <a:endParaRPr lang="en-US" b="1" i="1" dirty="0">
              <a:highlight>
                <a:srgbClr val="FFFF00"/>
              </a:highlight>
            </a:endParaRPr>
          </a:p>
          <a:p>
            <a:r>
              <a:rPr lang="en-US" dirty="0">
                <a:latin typeface="Avenir Next Medium"/>
              </a:rPr>
              <a:t>Katie is a 35 year old Autistic self advocate, who loves learning and helping others learn. Katie graduated with a Masters in Education with a focus in Learning Design and Technology in 2021 from Wayne State University. </a:t>
            </a:r>
          </a:p>
          <a:p>
            <a:r>
              <a:rPr lang="en-US" dirty="0">
                <a:latin typeface="Avenir Next Medium"/>
              </a:rPr>
              <a:t>She currently works for </a:t>
            </a:r>
            <a:r>
              <a:rPr lang="en-US" dirty="0" err="1">
                <a:latin typeface="Avenir Next Medium"/>
              </a:rPr>
              <a:t>Incompass</a:t>
            </a:r>
            <a:r>
              <a:rPr lang="en-US" dirty="0">
                <a:latin typeface="Avenir Next Medium"/>
              </a:rPr>
              <a:t> Michigan as the Education Coordinator, creating trainings, coordinating events, and handling certificate distribution. </a:t>
            </a:r>
          </a:p>
          <a:p>
            <a:r>
              <a:rPr lang="en-US" dirty="0">
                <a:latin typeface="Avenir Next Medium"/>
              </a:rPr>
              <a:t>Katie has completed multiple Leadership programs in 2023-4, and has presented multiple times about Autism in the workplace. </a:t>
            </a:r>
          </a:p>
          <a:p>
            <a:r>
              <a:rPr lang="en-US" dirty="0">
                <a:latin typeface="Avenir Next Medium"/>
              </a:rPr>
              <a:t>She became a co-leader in 2024 for the Michigan Advocates to End Seclusion and Restraint, and is now on the </a:t>
            </a:r>
            <a:r>
              <a:rPr lang="en-US" dirty="0" err="1">
                <a:latin typeface="Avenir Next Medium"/>
              </a:rPr>
              <a:t>EndSAR</a:t>
            </a:r>
            <a:r>
              <a:rPr lang="en-US" dirty="0">
                <a:latin typeface="Avenir Next Medium"/>
              </a:rPr>
              <a:t> Board. </a:t>
            </a:r>
          </a:p>
          <a:p>
            <a:r>
              <a:rPr lang="en-US" dirty="0">
                <a:latin typeface="Avenir Next Medium"/>
              </a:rPr>
              <a:t>In her spare time, she loves gardening and gives free plants away to neighbors. She also loves playing videogames with her husband Andrew, walking her rescue yorkie </a:t>
            </a:r>
            <a:r>
              <a:rPr lang="en-US" err="1">
                <a:latin typeface="Avenir Next Medium"/>
              </a:rPr>
              <a:t>Agro</a:t>
            </a:r>
            <a:r>
              <a:rPr lang="en-US" dirty="0">
                <a:latin typeface="Avenir Next Medium"/>
              </a:rPr>
              <a:t>, making jewelry, drawing, and creating miniature houses.</a:t>
            </a:r>
          </a:p>
        </p:txBody>
      </p:sp>
      <p:sp>
        <p:nvSpPr>
          <p:cNvPr id="4" name="Text Placeholder 3">
            <a:extLst>
              <a:ext uri="{FF2B5EF4-FFF2-40B4-BE49-F238E27FC236}">
                <a16:creationId xmlns:a16="http://schemas.microsoft.com/office/drawing/2014/main" id="{93D30BC8-38B4-BCCA-7D70-626903F4E434}"/>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81733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8C101-6B68-A473-0CA5-859ADA21C3E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722845F-66FC-17F3-2871-B338734014CA}"/>
              </a:ext>
            </a:extLst>
          </p:cNvPr>
          <p:cNvSpPr>
            <a:spLocks noGrp="1"/>
          </p:cNvSpPr>
          <p:nvPr>
            <p:ph idx="1"/>
          </p:nvPr>
        </p:nvSpPr>
        <p:spPr>
          <a:xfrm>
            <a:off x="943648" y="1983219"/>
            <a:ext cx="10299032" cy="4276264"/>
          </a:xfrm>
        </p:spPr>
        <p:txBody>
          <a:bodyPr/>
          <a:lstStyle/>
          <a:p>
            <a:r>
              <a:rPr lang="en-US" sz="2800" dirty="0">
                <a:latin typeface="Avenir Next Medium"/>
              </a:rPr>
              <a:t>Employees of different neurotypes may have different needs to consider, talking to employees directly about their preferences is the best way to ensure learning needs are met</a:t>
            </a:r>
          </a:p>
          <a:p>
            <a:r>
              <a:rPr lang="en-US" sz="2800" dirty="0">
                <a:latin typeface="Avenir Next Medium"/>
              </a:rPr>
              <a:t>Gain trust by asking for consent to ask neurodivergent employees ways on improving trainings</a:t>
            </a:r>
          </a:p>
          <a:p>
            <a:endParaRPr lang="en-US"/>
          </a:p>
          <a:p>
            <a:endParaRPr lang="en-US"/>
          </a:p>
          <a:p>
            <a:endParaRPr lang="en-US"/>
          </a:p>
        </p:txBody>
      </p:sp>
    </p:spTree>
    <p:extLst>
      <p:ext uri="{BB962C8B-B14F-4D97-AF65-F5344CB8AC3E}">
        <p14:creationId xmlns:p14="http://schemas.microsoft.com/office/powerpoint/2010/main" val="16833141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68339-C33C-2E9D-E579-51A7EEA009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C20FA-44C8-9002-28E0-E26A17F405A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743518D1-9E01-63F6-69EC-FB8120F17D1B}"/>
              </a:ext>
            </a:extLst>
          </p:cNvPr>
          <p:cNvSpPr>
            <a:spLocks noGrp="1"/>
          </p:cNvSpPr>
          <p:nvPr>
            <p:ph idx="1"/>
          </p:nvPr>
        </p:nvSpPr>
        <p:spPr/>
        <p:txBody>
          <a:bodyPr/>
          <a:lstStyle/>
          <a:p>
            <a:pPr marL="0" indent="0">
              <a:buNone/>
            </a:pPr>
            <a:endParaRPr lang="en-US" dirty="0"/>
          </a:p>
          <a:p>
            <a:r>
              <a:rPr lang="en-US" sz="2800" dirty="0">
                <a:latin typeface="Avenir Next Medium"/>
              </a:rPr>
              <a:t>Create a trusting relationship so that in times of stress, like injury, employees can go to employers without fear. Neurodiverse employees can have anxiety so be patient</a:t>
            </a:r>
            <a:endParaRPr lang="en-US" sz="2800"/>
          </a:p>
          <a:p>
            <a:pPr lvl="1">
              <a:spcAft>
                <a:spcPts val="0"/>
              </a:spcAft>
              <a:buFont typeface="Courier New" pitchFamily="2" charset="2"/>
              <a:buChar char="o"/>
            </a:pPr>
            <a:r>
              <a:rPr lang="en-US" sz="2800" dirty="0">
                <a:latin typeface="Avenir Next"/>
              </a:rPr>
              <a:t>Speak concise and in a neutral tone</a:t>
            </a:r>
          </a:p>
          <a:p>
            <a:endParaRPr lang="en-US"/>
          </a:p>
          <a:p>
            <a:endParaRPr lang="en-US"/>
          </a:p>
        </p:txBody>
      </p:sp>
    </p:spTree>
    <p:extLst>
      <p:ext uri="{BB962C8B-B14F-4D97-AF65-F5344CB8AC3E}">
        <p14:creationId xmlns:p14="http://schemas.microsoft.com/office/powerpoint/2010/main" val="5257390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26F0D-86F9-A572-AAF0-328AED0C99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58941F-A43F-F6F7-80EA-527582C6E4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2BD340E-E0D2-9B6E-9005-9659F02796D7}"/>
              </a:ext>
            </a:extLst>
          </p:cNvPr>
          <p:cNvSpPr>
            <a:spLocks noGrp="1"/>
          </p:cNvSpPr>
          <p:nvPr>
            <p:ph idx="1"/>
          </p:nvPr>
        </p:nvSpPr>
        <p:spPr>
          <a:xfrm>
            <a:off x="943648" y="1983219"/>
            <a:ext cx="10299032" cy="4276264"/>
          </a:xfrm>
        </p:spPr>
        <p:txBody>
          <a:bodyPr/>
          <a:lstStyle/>
          <a:p>
            <a:pPr marL="0" indent="0">
              <a:buNone/>
            </a:pPr>
            <a:endParaRPr lang="en-US" sz="2400" dirty="0">
              <a:latin typeface="Avenir Next Medium"/>
            </a:endParaRPr>
          </a:p>
          <a:p>
            <a:r>
              <a:rPr lang="en-US" sz="2800" dirty="0">
                <a:latin typeface="Avenir Next Medium"/>
              </a:rPr>
              <a:t>Some employees may need additional support and freedom to ask questions to better understand. It is important to forge this trust early on</a:t>
            </a:r>
          </a:p>
          <a:p>
            <a:pPr lvl="1">
              <a:spcAft>
                <a:spcPts val="0"/>
              </a:spcAft>
              <a:buFont typeface="Courier New" pitchFamily="2" charset="2"/>
              <a:buChar char="o"/>
            </a:pPr>
            <a:r>
              <a:rPr lang="en-US" sz="2800" dirty="0">
                <a:latin typeface="Avenir Next"/>
              </a:rPr>
              <a:t>Treat questions with respect so that employees do not fear being ridiculed in the future</a:t>
            </a:r>
          </a:p>
          <a:p>
            <a:endParaRPr lang="en-US"/>
          </a:p>
          <a:p>
            <a:endParaRPr lang="en-US"/>
          </a:p>
          <a:p>
            <a:endParaRPr lang="en-US"/>
          </a:p>
        </p:txBody>
      </p:sp>
    </p:spTree>
    <p:extLst>
      <p:ext uri="{BB962C8B-B14F-4D97-AF65-F5344CB8AC3E}">
        <p14:creationId xmlns:p14="http://schemas.microsoft.com/office/powerpoint/2010/main" val="1942207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669A0-7E0F-A4C3-BEE9-F1BC83BDBB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EE6EFB-AFD3-3A49-45F4-5DBD94DE585B}"/>
              </a:ext>
            </a:extLst>
          </p:cNvPr>
          <p:cNvSpPr>
            <a:spLocks noGrp="1"/>
          </p:cNvSpPr>
          <p:nvPr>
            <p:ph type="title"/>
          </p:nvPr>
        </p:nvSpPr>
        <p:spPr/>
        <p:txBody>
          <a:bodyPr>
            <a:normAutofit/>
          </a:bodyPr>
          <a:lstStyle/>
          <a:p>
            <a:r>
              <a:rPr lang="en-US" sz="4000">
                <a:latin typeface="Avenir Next Demi Bold"/>
              </a:rPr>
              <a:t>Conversation Example</a:t>
            </a:r>
            <a:endParaRPr lang="en-US"/>
          </a:p>
        </p:txBody>
      </p:sp>
      <p:sp>
        <p:nvSpPr>
          <p:cNvPr id="3" name="Content Placeholder 2">
            <a:extLst>
              <a:ext uri="{FF2B5EF4-FFF2-40B4-BE49-F238E27FC236}">
                <a16:creationId xmlns:a16="http://schemas.microsoft.com/office/drawing/2014/main" id="{0C62E9F8-07FD-F89B-8931-BFF3397CCA8E}"/>
              </a:ext>
            </a:extLst>
          </p:cNvPr>
          <p:cNvSpPr>
            <a:spLocks noGrp="1"/>
          </p:cNvSpPr>
          <p:nvPr>
            <p:ph idx="1"/>
          </p:nvPr>
        </p:nvSpPr>
        <p:spPr>
          <a:xfrm>
            <a:off x="1011941" y="2699479"/>
            <a:ext cx="7006076" cy="3883495"/>
          </a:xfrm>
        </p:spPr>
        <p:txBody>
          <a:bodyPr>
            <a:normAutofit fontScale="85000" lnSpcReduction="20000"/>
          </a:bodyPr>
          <a:lstStyle/>
          <a:p>
            <a:pPr marL="0" indent="0">
              <a:buNone/>
            </a:pPr>
            <a:endParaRPr lang="en-US" sz="2600" dirty="0">
              <a:solidFill>
                <a:srgbClr val="000000"/>
              </a:solidFill>
              <a:latin typeface="Avenir Next Medium"/>
            </a:endParaRPr>
          </a:p>
          <a:p>
            <a:pPr>
              <a:buFont typeface="Wingdings"/>
            </a:pPr>
            <a:r>
              <a:rPr lang="en-US" sz="3000" dirty="0">
                <a:latin typeface="Avenir Next Medium"/>
              </a:rPr>
              <a:t>Examples of conversation during a training:</a:t>
            </a:r>
            <a:endParaRPr lang="en-US" dirty="0"/>
          </a:p>
          <a:p>
            <a:pPr marL="0" indent="0">
              <a:buNone/>
            </a:pPr>
            <a:endParaRPr lang="en-US" sz="2400" dirty="0">
              <a:latin typeface="Avenir Next Medium"/>
            </a:endParaRPr>
          </a:p>
          <a:p>
            <a:r>
              <a:rPr lang="en-US" sz="2200" dirty="0">
                <a:latin typeface="Avenir Next Medium"/>
              </a:rPr>
              <a:t>"Why do we get orange earplugs?"</a:t>
            </a:r>
          </a:p>
          <a:p>
            <a:pPr lvl="1">
              <a:buFont typeface="Courier New,monospace" pitchFamily="2" charset="2"/>
              <a:buChar char="o"/>
            </a:pPr>
            <a:r>
              <a:rPr lang="en-US" sz="2200" dirty="0">
                <a:latin typeface="Avenir Next"/>
              </a:rPr>
              <a:t>"I am not sure; it's just the ones that we order."</a:t>
            </a:r>
          </a:p>
          <a:p>
            <a:pPr>
              <a:buFont typeface="Courier New,monospace" pitchFamily="2" charset="2"/>
              <a:buChar char="o"/>
            </a:pPr>
            <a:r>
              <a:rPr lang="en-US" sz="2200" dirty="0">
                <a:latin typeface="Avenir Next Medium"/>
              </a:rPr>
              <a:t>"Can we get other colors?"</a:t>
            </a:r>
            <a:endParaRPr lang="en-US" sz="2200" dirty="0"/>
          </a:p>
          <a:p>
            <a:pPr lvl="1">
              <a:spcAft>
                <a:spcPts val="0"/>
              </a:spcAft>
              <a:buFont typeface="Courier New,monospace" pitchFamily="2" charset="2"/>
              <a:buChar char="o"/>
            </a:pPr>
            <a:r>
              <a:rPr lang="en-US" sz="2200" dirty="0">
                <a:latin typeface="Avenir Next"/>
              </a:rPr>
              <a:t>"I am not sure. I may have to get back with you on that."</a:t>
            </a:r>
          </a:p>
          <a:p>
            <a:pPr>
              <a:buFont typeface="Courier New,monospace" pitchFamily="2" charset="2"/>
              <a:buChar char="o"/>
            </a:pPr>
            <a:r>
              <a:rPr lang="en-US" sz="2200" dirty="0">
                <a:latin typeface="Avenir Next Medium"/>
              </a:rPr>
              <a:t>"Can I bring in my own?"</a:t>
            </a:r>
          </a:p>
          <a:p>
            <a:pPr lvl="1">
              <a:spcAft>
                <a:spcPts val="0"/>
              </a:spcAft>
              <a:buFont typeface="Courier New,monospace" pitchFamily="2" charset="2"/>
              <a:buChar char="o"/>
            </a:pPr>
            <a:r>
              <a:rPr lang="en-US" sz="2200" dirty="0">
                <a:latin typeface="Avenir Next"/>
              </a:rPr>
              <a:t>"It's company policy to use the ones provided, which will help keep you safe. They are designed to be appropriate for the job we must do. If you need different ones, let's do some research."</a:t>
            </a:r>
            <a:endParaRPr lang="en-US" dirty="0"/>
          </a:p>
          <a:p>
            <a:pPr marL="0" indent="0">
              <a:buNone/>
            </a:pPr>
            <a:endParaRPr lang="en-US" sz="2800">
              <a:latin typeface="Avenir Next Medium"/>
            </a:endParaRPr>
          </a:p>
          <a:p>
            <a:endParaRPr lang="en-US"/>
          </a:p>
          <a:p>
            <a:endParaRPr lang="en-US"/>
          </a:p>
          <a:p>
            <a:endParaRPr lang="en-US"/>
          </a:p>
        </p:txBody>
      </p:sp>
      <p:pic>
        <p:nvPicPr>
          <p:cNvPr id="5" name="Picture 4" descr="A pair of orange earplugs&#10;&#10;AI-generated content may be incorrect.">
            <a:extLst>
              <a:ext uri="{FF2B5EF4-FFF2-40B4-BE49-F238E27FC236}">
                <a16:creationId xmlns:a16="http://schemas.microsoft.com/office/drawing/2014/main" id="{91458C32-B042-D4CD-4ABC-0110D3799D23}"/>
              </a:ext>
            </a:extLst>
          </p:cNvPr>
          <p:cNvPicPr>
            <a:picLocks noChangeAspect="1"/>
          </p:cNvPicPr>
          <p:nvPr/>
        </p:nvPicPr>
        <p:blipFill>
          <a:blip r:embed="rId2"/>
          <a:stretch>
            <a:fillRect/>
          </a:stretch>
        </p:blipFill>
        <p:spPr>
          <a:xfrm>
            <a:off x="8194159" y="2434885"/>
            <a:ext cx="3395597" cy="3379939"/>
          </a:xfrm>
          <a:prstGeom prst="rect">
            <a:avLst/>
          </a:prstGeom>
        </p:spPr>
      </p:pic>
    </p:spTree>
    <p:extLst>
      <p:ext uri="{BB962C8B-B14F-4D97-AF65-F5344CB8AC3E}">
        <p14:creationId xmlns:p14="http://schemas.microsoft.com/office/powerpoint/2010/main" val="4809773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3A863-9527-8FFB-198D-7FB74B68D0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5F29E8-8C35-3E72-959B-EE780550178F}"/>
              </a:ext>
            </a:extLst>
          </p:cNvPr>
          <p:cNvSpPr>
            <a:spLocks noGrp="1"/>
          </p:cNvSpPr>
          <p:nvPr>
            <p:ph type="title"/>
          </p:nvPr>
        </p:nvSpPr>
        <p:spPr/>
        <p:txBody>
          <a:bodyPr>
            <a:normAutofit/>
          </a:bodyPr>
          <a:lstStyle/>
          <a:p>
            <a:r>
              <a:rPr lang="en-US" sz="4000">
                <a:latin typeface="Avenir Next Demi Bold"/>
              </a:rPr>
              <a:t>Conversation Example</a:t>
            </a:r>
            <a:endParaRPr lang="en-US"/>
          </a:p>
        </p:txBody>
      </p:sp>
      <p:sp>
        <p:nvSpPr>
          <p:cNvPr id="3" name="Content Placeholder 2">
            <a:extLst>
              <a:ext uri="{FF2B5EF4-FFF2-40B4-BE49-F238E27FC236}">
                <a16:creationId xmlns:a16="http://schemas.microsoft.com/office/drawing/2014/main" id="{B237D5FD-2EC9-B73E-23F0-49AC1CAC5A0B}"/>
              </a:ext>
            </a:extLst>
          </p:cNvPr>
          <p:cNvSpPr>
            <a:spLocks noGrp="1"/>
          </p:cNvSpPr>
          <p:nvPr>
            <p:ph idx="1"/>
          </p:nvPr>
        </p:nvSpPr>
        <p:spPr>
          <a:xfrm>
            <a:off x="1011941" y="3419725"/>
            <a:ext cx="7006076" cy="3163249"/>
          </a:xfrm>
        </p:spPr>
        <p:txBody>
          <a:bodyPr>
            <a:normAutofit fontScale="92500" lnSpcReduction="10000"/>
          </a:bodyPr>
          <a:lstStyle/>
          <a:p>
            <a:pPr>
              <a:buFont typeface="Wingdings"/>
            </a:pPr>
            <a:r>
              <a:rPr lang="en-US" sz="2400" dirty="0">
                <a:latin typeface="Avenir Next Medium"/>
              </a:rPr>
              <a:t>"What if the ear plug container is empty?"</a:t>
            </a:r>
          </a:p>
          <a:p>
            <a:pPr marL="971550" lvl="1" indent="-285750">
              <a:spcAft>
                <a:spcPts val="0"/>
              </a:spcAft>
              <a:buFont typeface="Courier New,monospace"/>
              <a:buChar char="o"/>
            </a:pPr>
            <a:r>
              <a:rPr lang="en-US" sz="2200" dirty="0">
                <a:latin typeface="Avenir Next"/>
              </a:rPr>
              <a:t>"You can talk to Stacey; she has the key to the supply closet and can get more."</a:t>
            </a:r>
          </a:p>
          <a:p>
            <a:pPr>
              <a:buFont typeface="Courier New,monospace"/>
              <a:buChar char="o"/>
            </a:pPr>
            <a:r>
              <a:rPr lang="en-US" sz="2400" dirty="0">
                <a:latin typeface="Avenir Next Medium"/>
              </a:rPr>
              <a:t>"What if Stacey is not here that day, or busy?"</a:t>
            </a:r>
            <a:endParaRPr lang="en-US" sz="2400" dirty="0"/>
          </a:p>
          <a:p>
            <a:pPr marL="971550" lvl="1" indent="-285750">
              <a:spcAft>
                <a:spcPts val="0"/>
              </a:spcAft>
              <a:buFont typeface="Courier New,monospace"/>
              <a:buChar char="o"/>
            </a:pPr>
            <a:r>
              <a:rPr lang="en-US" sz="2200" dirty="0">
                <a:latin typeface="Avenir Next"/>
              </a:rPr>
              <a:t>"Let me know, I can also unlock that closet too, but it's Stacey's job to do it."</a:t>
            </a:r>
          </a:p>
          <a:p>
            <a:pPr>
              <a:buFont typeface="Courier New,monospace"/>
              <a:buChar char="o"/>
            </a:pPr>
            <a:r>
              <a:rPr lang="en-US" sz="2400" dirty="0">
                <a:latin typeface="Avenir Next Medium"/>
              </a:rPr>
              <a:t>"In my last job, someone stole all the ear plugs. What if someone takes the box of ear plugs?"</a:t>
            </a:r>
          </a:p>
          <a:p>
            <a:pPr marL="971550" lvl="1" indent="-285750">
              <a:spcAft>
                <a:spcPts val="0"/>
              </a:spcAft>
              <a:buFont typeface="Courier New,monospace"/>
              <a:buChar char="o"/>
            </a:pPr>
            <a:r>
              <a:rPr lang="en-US" sz="2200" dirty="0">
                <a:latin typeface="Avenir Next"/>
              </a:rPr>
              <a:t>"That is highly unlikely here, but if you suspect this is happening, please let me know right away."</a:t>
            </a:r>
            <a:endParaRPr lang="en-US" dirty="0"/>
          </a:p>
          <a:p>
            <a:pPr lvl="1">
              <a:spcAft>
                <a:spcPts val="0"/>
              </a:spcAft>
              <a:buFont typeface="Courier New,monospace" pitchFamily="2" charset="2"/>
              <a:buChar char="o"/>
            </a:pPr>
            <a:endParaRPr lang="en-US" sz="2200"/>
          </a:p>
          <a:p>
            <a:pPr marL="0" indent="0">
              <a:buNone/>
            </a:pPr>
            <a:endParaRPr lang="en-US" sz="2800">
              <a:latin typeface="Avenir Next Medium"/>
            </a:endParaRPr>
          </a:p>
          <a:p>
            <a:endParaRPr lang="en-US"/>
          </a:p>
          <a:p>
            <a:endParaRPr lang="en-US"/>
          </a:p>
          <a:p>
            <a:endParaRPr lang="en-US"/>
          </a:p>
        </p:txBody>
      </p:sp>
      <p:pic>
        <p:nvPicPr>
          <p:cNvPr id="5" name="Picture 4" descr="A pair of orange earplugs&#10;&#10;AI-generated content may be incorrect.">
            <a:extLst>
              <a:ext uri="{FF2B5EF4-FFF2-40B4-BE49-F238E27FC236}">
                <a16:creationId xmlns:a16="http://schemas.microsoft.com/office/drawing/2014/main" id="{94B59D47-2FD9-5980-91C0-7FB11A1AD709}"/>
              </a:ext>
            </a:extLst>
          </p:cNvPr>
          <p:cNvPicPr>
            <a:picLocks noChangeAspect="1"/>
          </p:cNvPicPr>
          <p:nvPr/>
        </p:nvPicPr>
        <p:blipFill>
          <a:blip r:embed="rId2"/>
          <a:stretch>
            <a:fillRect/>
          </a:stretch>
        </p:blipFill>
        <p:spPr>
          <a:xfrm>
            <a:off x="8194159" y="2434885"/>
            <a:ext cx="3395597" cy="3379939"/>
          </a:xfrm>
          <a:prstGeom prst="rect">
            <a:avLst/>
          </a:prstGeom>
        </p:spPr>
      </p:pic>
    </p:spTree>
    <p:extLst>
      <p:ext uri="{BB962C8B-B14F-4D97-AF65-F5344CB8AC3E}">
        <p14:creationId xmlns:p14="http://schemas.microsoft.com/office/powerpoint/2010/main" val="3806539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4C9D8-6DF1-29D0-FD3E-56A23067AD21}"/>
              </a:ext>
            </a:extLst>
          </p:cNvPr>
          <p:cNvSpPr>
            <a:spLocks noGrp="1"/>
          </p:cNvSpPr>
          <p:nvPr>
            <p:ph type="title"/>
          </p:nvPr>
        </p:nvSpPr>
        <p:spPr/>
        <p:txBody>
          <a:bodyPr/>
          <a:lstStyle/>
          <a:p>
            <a:r>
              <a:rPr lang="en-US">
                <a:latin typeface="Avenir Next Demi Bold"/>
              </a:rPr>
              <a:t>UNIVERSAL DESIGN METHODS</a:t>
            </a:r>
            <a:endParaRPr lang="en-US"/>
          </a:p>
        </p:txBody>
      </p:sp>
      <p:sp>
        <p:nvSpPr>
          <p:cNvPr id="3" name="Content Placeholder 2">
            <a:extLst>
              <a:ext uri="{FF2B5EF4-FFF2-40B4-BE49-F238E27FC236}">
                <a16:creationId xmlns:a16="http://schemas.microsoft.com/office/drawing/2014/main" id="{052FC567-0310-D161-218C-270F0B78EB76}"/>
              </a:ext>
            </a:extLst>
          </p:cNvPr>
          <p:cNvSpPr>
            <a:spLocks noGrp="1"/>
          </p:cNvSpPr>
          <p:nvPr>
            <p:ph idx="1"/>
          </p:nvPr>
        </p:nvSpPr>
        <p:spPr/>
        <p:txBody>
          <a:bodyPr/>
          <a:lstStyle/>
          <a:p>
            <a:pPr marL="0" indent="0">
              <a:buNone/>
            </a:pPr>
            <a:endParaRPr lang="en-US" sz="2400"/>
          </a:p>
          <a:p>
            <a:r>
              <a:rPr lang="en-US" sz="2400" dirty="0">
                <a:latin typeface="Avenir Next Medium"/>
              </a:rPr>
              <a:t>Universal design allows educators and learners to set clear goals, anticipate environmental barriers, create meaningful options, and fully embrace human variability</a:t>
            </a:r>
          </a:p>
          <a:p>
            <a:r>
              <a:rPr lang="en-US" sz="2400" dirty="0">
                <a:latin typeface="Avenir Next Medium"/>
              </a:rPr>
              <a:t>Having multiple methods to learn safety ensures that everyone has the resources they need to learn processes, regardless of neurotype</a:t>
            </a:r>
            <a:endParaRPr lang="en-US" sz="2400" dirty="0"/>
          </a:p>
          <a:p>
            <a:r>
              <a:rPr lang="en-US" sz="2400" dirty="0">
                <a:latin typeface="Avenir Next Medium"/>
              </a:rPr>
              <a:t>Consider making step by step documents, signs, videos, and plan on showing processes in person</a:t>
            </a:r>
          </a:p>
          <a:p>
            <a:r>
              <a:rPr lang="en-US" sz="2400" dirty="0">
                <a:latin typeface="Avenir Next Medium"/>
              </a:rPr>
              <a:t>This way, everyone can have multiple options to learn the same information</a:t>
            </a:r>
          </a:p>
        </p:txBody>
      </p:sp>
    </p:spTree>
    <p:extLst>
      <p:ext uri="{BB962C8B-B14F-4D97-AF65-F5344CB8AC3E}">
        <p14:creationId xmlns:p14="http://schemas.microsoft.com/office/powerpoint/2010/main" val="217323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46DE-E894-ABF3-3D59-D46A9B2BECE3}"/>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193373AC-C4FF-CBCF-93E6-E5676AFC9B14}"/>
              </a:ext>
            </a:extLst>
          </p:cNvPr>
          <p:cNvSpPr>
            <a:spLocks noGrp="1"/>
          </p:cNvSpPr>
          <p:nvPr>
            <p:ph idx="1"/>
          </p:nvPr>
        </p:nvSpPr>
        <p:spPr/>
        <p:txBody>
          <a:bodyPr/>
          <a:lstStyle/>
          <a:p>
            <a:r>
              <a:rPr lang="en-US" sz="2800" dirty="0">
                <a:latin typeface="Avenir Next Demi Bold"/>
              </a:rPr>
              <a:t>Sensory overload -</a:t>
            </a:r>
          </a:p>
          <a:p>
            <a:r>
              <a:rPr lang="en-US" sz="2400" dirty="0">
                <a:latin typeface="Avenir Next Medium"/>
              </a:rPr>
              <a:t>Sensory overload is a state where the brain receives too much sensory input to process, leading to symptoms like anxiety, irritability, confusion, and physical discomfort. It can be triggered by common stimuli such as loud noises, bright lights, strong smells, and crowded spaces, but also by emotional stress, physical fatigue, or environmental changes</a:t>
            </a:r>
            <a:endParaRPr lang="en-US" sz="2400" dirty="0"/>
          </a:p>
        </p:txBody>
      </p:sp>
    </p:spTree>
    <p:extLst>
      <p:ext uri="{BB962C8B-B14F-4D97-AF65-F5344CB8AC3E}">
        <p14:creationId xmlns:p14="http://schemas.microsoft.com/office/powerpoint/2010/main" val="28784053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A353-B3AC-43FC-103A-6404F15412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A6D98C-CE04-2628-3269-46F3A3D55D17}"/>
              </a:ext>
            </a:extLst>
          </p:cNvPr>
          <p:cNvSpPr>
            <a:spLocks noGrp="1"/>
          </p:cNvSpPr>
          <p:nvPr>
            <p:ph type="title"/>
          </p:nvPr>
        </p:nvSpPr>
        <p:spPr/>
        <p:txBody>
          <a:bodyPr/>
          <a:lstStyle/>
          <a:p>
            <a:r>
              <a:rPr lang="en-US">
                <a:latin typeface="Avenir Next Demi Bold"/>
              </a:rPr>
              <a:t>SENSORY OVERLOAD</a:t>
            </a:r>
            <a:endParaRPr lang="en-US"/>
          </a:p>
        </p:txBody>
      </p:sp>
      <p:sp>
        <p:nvSpPr>
          <p:cNvPr id="3" name="Content Placeholder 2">
            <a:extLst>
              <a:ext uri="{FF2B5EF4-FFF2-40B4-BE49-F238E27FC236}">
                <a16:creationId xmlns:a16="http://schemas.microsoft.com/office/drawing/2014/main" id="{C466B85F-6AE9-072D-B5B4-B71F91B948D1}"/>
              </a:ext>
            </a:extLst>
          </p:cNvPr>
          <p:cNvSpPr>
            <a:spLocks noGrp="1"/>
          </p:cNvSpPr>
          <p:nvPr>
            <p:ph idx="1"/>
          </p:nvPr>
        </p:nvSpPr>
        <p:spPr/>
        <p:txBody>
          <a:bodyPr/>
          <a:lstStyle/>
          <a:p>
            <a:r>
              <a:rPr lang="en-US" sz="2800" dirty="0">
                <a:latin typeface="Avenir Next Demi Bold"/>
              </a:rPr>
              <a:t>Sensory overload -</a:t>
            </a:r>
          </a:p>
          <a:p>
            <a:r>
              <a:rPr lang="en-US" sz="2400" dirty="0">
                <a:latin typeface="Avenir Next Medium"/>
              </a:rPr>
              <a:t>During sensory overload, information is less likely to be retained, this leads to an unsuccessful training</a:t>
            </a:r>
            <a:endParaRPr lang="en-US">
              <a:latin typeface="Avenir Next Medium"/>
            </a:endParaRPr>
          </a:p>
          <a:p>
            <a:r>
              <a:rPr lang="en-US" sz="2400" dirty="0">
                <a:latin typeface="Avenir Next Medium"/>
              </a:rPr>
              <a:t>Recognizing triggers and using strategies like reducing exposure to stimuli, using sensory aids, or finding quiet spaces can help manage it</a:t>
            </a:r>
            <a:endParaRPr lang="en-US">
              <a:latin typeface="Avenir Next Medium"/>
            </a:endParaRPr>
          </a:p>
        </p:txBody>
      </p:sp>
    </p:spTree>
    <p:extLst>
      <p:ext uri="{BB962C8B-B14F-4D97-AF65-F5344CB8AC3E}">
        <p14:creationId xmlns:p14="http://schemas.microsoft.com/office/powerpoint/2010/main" val="1068334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0AD95-5A19-7C84-5AC7-F2F9A2477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ACBF5-9360-97A1-E104-468BA7E19AD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0678FCC8-6429-487D-20E2-B59552CA065C}"/>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dirty="0">
                <a:latin typeface="Avenir Next Medium"/>
              </a:rPr>
              <a:t>Consider ways to ensure neurodiverse people are comfortable when training to ensure information is more easily retained</a:t>
            </a:r>
            <a:endParaRPr lang="en-US" sz="2800" dirty="0"/>
          </a:p>
          <a:p>
            <a:endParaRPr lang="en-US" sz="2800" dirty="0">
              <a:latin typeface="Avenir Next Medium"/>
            </a:endParaRPr>
          </a:p>
          <a:p>
            <a:r>
              <a:rPr lang="en-US" sz="3200" dirty="0">
                <a:latin typeface="Avenir Next Demi Bold"/>
              </a:rPr>
              <a:t>Sensitivities -</a:t>
            </a:r>
          </a:p>
          <a:p>
            <a:r>
              <a:rPr lang="en-US" sz="2800" dirty="0">
                <a:latin typeface="Avenir Next"/>
              </a:rPr>
              <a:t>Especially when it comes to employees with Autism, they made be extra sensitive to loud noises or bright lights</a:t>
            </a:r>
          </a:p>
          <a:p>
            <a:endParaRPr lang="en-US"/>
          </a:p>
          <a:p>
            <a:endParaRPr lang="en-US"/>
          </a:p>
        </p:txBody>
      </p:sp>
    </p:spTree>
    <p:extLst>
      <p:ext uri="{BB962C8B-B14F-4D97-AF65-F5344CB8AC3E}">
        <p14:creationId xmlns:p14="http://schemas.microsoft.com/office/powerpoint/2010/main" val="27221113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B39F-E0E1-221A-CFF1-3EEDAEBEE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CFD1BD-37B4-F8B2-AA70-DE13F57C5880}"/>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B1181F85-01A1-7ADE-BF3D-DB835F889C0C}"/>
              </a:ext>
            </a:extLst>
          </p:cNvPr>
          <p:cNvSpPr>
            <a:spLocks noGrp="1"/>
          </p:cNvSpPr>
          <p:nvPr>
            <p:ph idx="1"/>
          </p:nvPr>
        </p:nvSpPr>
        <p:spPr>
          <a:xfrm>
            <a:off x="938464" y="1959976"/>
            <a:ext cx="10299032" cy="4024772"/>
          </a:xfrm>
        </p:spPr>
        <p:txBody>
          <a:bodyPr vert="horz" lIns="91440" tIns="45720" rIns="91440" bIns="45720" rtlCol="0" anchor="ctr">
            <a:noAutofit/>
          </a:bodyPr>
          <a:lstStyle/>
          <a:p>
            <a:pPr marL="0" indent="0">
              <a:buNone/>
            </a:pPr>
            <a:endParaRPr lang="en-US" sz="2200"/>
          </a:p>
          <a:p>
            <a:endParaRPr lang="en-US" sz="2800" dirty="0"/>
          </a:p>
          <a:p>
            <a:r>
              <a:rPr lang="en-US" sz="2800" dirty="0">
                <a:latin typeface="Avenir Next Medium"/>
              </a:rPr>
              <a:t>Consider their needs. Converse and ask if any changes to the environment could help their learning experience and prevent sensory overload</a:t>
            </a:r>
            <a:endParaRPr lang="en-US" sz="2800" dirty="0"/>
          </a:p>
          <a:p>
            <a:pPr>
              <a:spcAft>
                <a:spcPts val="0"/>
              </a:spcAft>
            </a:pPr>
            <a:endParaRPr lang="en-US" sz="2800" dirty="0">
              <a:latin typeface="Avenir Next Medium"/>
            </a:endParaRPr>
          </a:p>
          <a:p>
            <a:pPr lvl="1">
              <a:spcAft>
                <a:spcPts val="0"/>
              </a:spcAft>
              <a:buFont typeface="Courier New" pitchFamily="2" charset="2"/>
              <a:buChar char="o"/>
            </a:pPr>
            <a:r>
              <a:rPr lang="en-US" sz="2800" dirty="0">
                <a:latin typeface="Avenir Next Demi Bold"/>
              </a:rPr>
              <a:t>Some items that can be offered: </a:t>
            </a:r>
          </a:p>
          <a:p>
            <a:pPr lvl="2">
              <a:spcAft>
                <a:spcPts val="0"/>
              </a:spcAft>
              <a:buFont typeface="Wingdings" pitchFamily="2" charset="2"/>
              <a:buChar char="§"/>
            </a:pPr>
            <a:r>
              <a:rPr lang="en-US" sz="2800" dirty="0">
                <a:latin typeface="Avenir Next"/>
              </a:rPr>
              <a:t>white noise machines</a:t>
            </a:r>
          </a:p>
          <a:p>
            <a:pPr lvl="2">
              <a:spcAft>
                <a:spcPts val="0"/>
              </a:spcAft>
              <a:buFont typeface="Wingdings" pitchFamily="2" charset="2"/>
              <a:buChar char="§"/>
            </a:pPr>
            <a:r>
              <a:rPr lang="en-US" sz="2800" dirty="0">
                <a:latin typeface="Avenir Next"/>
              </a:rPr>
              <a:t>access to white noise music</a:t>
            </a:r>
          </a:p>
          <a:p>
            <a:pPr lvl="2">
              <a:spcAft>
                <a:spcPts val="0"/>
              </a:spcAft>
              <a:buFont typeface="Wingdings" pitchFamily="2" charset="2"/>
              <a:buChar char="§"/>
            </a:pPr>
            <a:r>
              <a:rPr lang="en-US" sz="2800" dirty="0">
                <a:latin typeface="Avenir Next"/>
              </a:rPr>
              <a:t>tinted glasses</a:t>
            </a:r>
          </a:p>
          <a:p>
            <a:pPr lvl="2">
              <a:spcAft>
                <a:spcPts val="0"/>
              </a:spcAft>
              <a:buFont typeface="Wingdings" pitchFamily="2" charset="2"/>
              <a:buChar char="§"/>
            </a:pPr>
            <a:r>
              <a:rPr lang="en-US" sz="2800" dirty="0">
                <a:latin typeface="Avenir Next"/>
              </a:rPr>
              <a:t>Headphones as stated earlier</a:t>
            </a:r>
          </a:p>
          <a:p>
            <a:endParaRPr lang="en-US"/>
          </a:p>
          <a:p>
            <a:endParaRPr lang="en-US"/>
          </a:p>
        </p:txBody>
      </p:sp>
    </p:spTree>
    <p:extLst>
      <p:ext uri="{BB962C8B-B14F-4D97-AF65-F5344CB8AC3E}">
        <p14:creationId xmlns:p14="http://schemas.microsoft.com/office/powerpoint/2010/main" val="306607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043D3-4343-64B4-D775-210D7013D0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23870-8077-3B2E-584E-2D0C16CA8CD5}"/>
              </a:ext>
            </a:extLst>
          </p:cNvPr>
          <p:cNvSpPr>
            <a:spLocks noGrp="1"/>
          </p:cNvSpPr>
          <p:nvPr>
            <p:ph type="title"/>
          </p:nvPr>
        </p:nvSpPr>
        <p:spPr>
          <a:xfrm>
            <a:off x="256032" y="1858617"/>
            <a:ext cx="2834640" cy="2377440"/>
          </a:xfrm>
        </p:spPr>
        <p:txBody>
          <a:bodyPr>
            <a:normAutofit/>
          </a:bodyPr>
          <a:lstStyle/>
          <a:p>
            <a:r>
              <a:rPr lang="en-US">
                <a:latin typeface="Avenir Next Demi Bold"/>
              </a:rPr>
              <a:t>ABOUT THE CONTENT</a:t>
            </a:r>
            <a:endParaRPr lang="en-US"/>
          </a:p>
        </p:txBody>
      </p:sp>
      <p:sp>
        <p:nvSpPr>
          <p:cNvPr id="3" name="Content Placeholder 2">
            <a:extLst>
              <a:ext uri="{FF2B5EF4-FFF2-40B4-BE49-F238E27FC236}">
                <a16:creationId xmlns:a16="http://schemas.microsoft.com/office/drawing/2014/main" id="{9A19590F-E400-7EA9-76AE-9D907A568DEE}"/>
              </a:ext>
            </a:extLst>
          </p:cNvPr>
          <p:cNvSpPr>
            <a:spLocks noGrp="1"/>
          </p:cNvSpPr>
          <p:nvPr>
            <p:ph idx="1"/>
          </p:nvPr>
        </p:nvSpPr>
        <p:spPr>
          <a:xfrm>
            <a:off x="3829277" y="302009"/>
            <a:ext cx="7747363" cy="6047276"/>
          </a:xfrm>
        </p:spPr>
        <p:txBody>
          <a:bodyPr>
            <a:normAutofit/>
          </a:bodyPr>
          <a:lstStyle/>
          <a:p>
            <a:pPr marL="0" indent="0">
              <a:buNone/>
            </a:pPr>
            <a:endParaRPr lang="en-US"/>
          </a:p>
          <a:p>
            <a:endParaRPr lang="en-US" b="1" i="1" dirty="0">
              <a:highlight>
                <a:srgbClr val="FFFF00"/>
              </a:highlight>
            </a:endParaRPr>
          </a:p>
          <a:p>
            <a:r>
              <a:rPr lang="en-US" sz="2400" dirty="0">
                <a:latin typeface="Avenir Next Demi Bold"/>
              </a:rPr>
              <a:t>Inclusivity is very important to us</a:t>
            </a:r>
          </a:p>
          <a:p>
            <a:r>
              <a:rPr lang="en-US" sz="2400" dirty="0">
                <a:latin typeface="Avenir Next Medium"/>
              </a:rPr>
              <a:t>This presentation is made with all needs in mind. We try to avoid using too many colors and pictures, and when we do, we describe them for low vision users</a:t>
            </a:r>
            <a:endParaRPr lang="en-US" dirty="0">
              <a:latin typeface="Avenir Next Medium"/>
            </a:endParaRPr>
          </a:p>
          <a:p>
            <a:r>
              <a:rPr lang="en-US" sz="2400" dirty="0">
                <a:latin typeface="Avenir Next Medium"/>
              </a:rPr>
              <a:t>Handouts are available on a shared drive, link will be posted in the chat</a:t>
            </a:r>
          </a:p>
        </p:txBody>
      </p:sp>
      <p:sp>
        <p:nvSpPr>
          <p:cNvPr id="4" name="Text Placeholder 3">
            <a:extLst>
              <a:ext uri="{FF2B5EF4-FFF2-40B4-BE49-F238E27FC236}">
                <a16:creationId xmlns:a16="http://schemas.microsoft.com/office/drawing/2014/main" id="{C4B4EC52-C3FC-FF5E-B542-D74B1CF31531}"/>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2192831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33B17-5F49-495A-50B9-3C49582F9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7A7E5-870F-BDF8-B20E-D60FECC2691D}"/>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BA92406-70BF-07DF-C52F-0F7F71A44F00}"/>
              </a:ext>
            </a:extLst>
          </p:cNvPr>
          <p:cNvSpPr>
            <a:spLocks noGrp="1"/>
          </p:cNvSpPr>
          <p:nvPr>
            <p:ph idx="1"/>
          </p:nvPr>
        </p:nvSpPr>
        <p:spPr>
          <a:xfrm>
            <a:off x="943648" y="2270352"/>
            <a:ext cx="10299032" cy="3310069"/>
          </a:xfrm>
        </p:spPr>
        <p:txBody>
          <a:bodyPr vert="horz" lIns="91440" tIns="45720" rIns="91440" bIns="45720" rtlCol="0" anchor="ctr">
            <a:noAutofit/>
          </a:bodyPr>
          <a:lstStyle/>
          <a:p>
            <a:pPr marL="0" indent="0">
              <a:buNone/>
            </a:pPr>
            <a:endParaRPr lang="en-US" sz="2200" dirty="0"/>
          </a:p>
          <a:p>
            <a:endParaRPr lang="en-US" sz="2800" dirty="0"/>
          </a:p>
          <a:p>
            <a:r>
              <a:rPr lang="en-US" sz="2800" dirty="0">
                <a:latin typeface="Avenir Next Demi Bold"/>
              </a:rPr>
              <a:t>Auditory and visual considerations</a:t>
            </a:r>
          </a:p>
          <a:p>
            <a:pPr lvl="1">
              <a:spcAft>
                <a:spcPts val="0"/>
              </a:spcAft>
              <a:buFont typeface="Courier New" pitchFamily="2" charset="2"/>
              <a:buChar char="o"/>
            </a:pPr>
            <a:r>
              <a:rPr lang="en-US" sz="2800" dirty="0">
                <a:latin typeface="Avenir Next"/>
              </a:rPr>
              <a:t>Ensure that your trainings are accessible. Neurodiverse people are prone to co-morbidities</a:t>
            </a:r>
          </a:p>
          <a:p>
            <a:pPr lvl="1">
              <a:spcAft>
                <a:spcPts val="0"/>
              </a:spcAft>
              <a:buFont typeface="Courier New" pitchFamily="2" charset="2"/>
              <a:buChar char="o"/>
            </a:pPr>
            <a:r>
              <a:rPr lang="en-US" sz="2800" dirty="0">
                <a:latin typeface="Avenir Next"/>
              </a:rPr>
              <a:t>Visually, you should have large text and describe images or steps for anyone with low vision</a:t>
            </a:r>
          </a:p>
          <a:p>
            <a:pPr lvl="1">
              <a:buFont typeface="Courier New" pitchFamily="2" charset="2"/>
              <a:buChar char="o"/>
            </a:pPr>
            <a:r>
              <a:rPr lang="en-US" sz="2800" dirty="0">
                <a:latin typeface="Avenir Next"/>
              </a:rPr>
              <a:t>When speaking, ensure that you are using a microphone if any employees have low hearing</a:t>
            </a:r>
          </a:p>
          <a:p>
            <a:endParaRPr lang="en-US"/>
          </a:p>
          <a:p>
            <a:endParaRPr lang="en-US"/>
          </a:p>
        </p:txBody>
      </p:sp>
    </p:spTree>
    <p:extLst>
      <p:ext uri="{BB962C8B-B14F-4D97-AF65-F5344CB8AC3E}">
        <p14:creationId xmlns:p14="http://schemas.microsoft.com/office/powerpoint/2010/main" val="5434943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192A-0D95-104B-4F8D-34F3C28395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571426-8655-8A87-89CA-8AAA80C081E9}"/>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E18C7FD9-431B-DA9F-4C3B-DC638001E85D}"/>
              </a:ext>
            </a:extLst>
          </p:cNvPr>
          <p:cNvSpPr>
            <a:spLocks noGrp="1"/>
          </p:cNvSpPr>
          <p:nvPr>
            <p:ph idx="1"/>
          </p:nvPr>
        </p:nvSpPr>
        <p:spPr>
          <a:xfrm>
            <a:off x="938464" y="2410447"/>
            <a:ext cx="10299032" cy="3574301"/>
          </a:xfrm>
        </p:spPr>
        <p:txBody>
          <a:bodyPr>
            <a:normAutofit/>
          </a:bodyPr>
          <a:lstStyle/>
          <a:p>
            <a:pPr marL="0" indent="0">
              <a:buNone/>
            </a:pPr>
            <a:endParaRPr lang="en-US" sz="2600" dirty="0"/>
          </a:p>
          <a:p>
            <a:r>
              <a:rPr lang="en-US" sz="2600" dirty="0">
                <a:latin typeface="Avenir Next Medium"/>
              </a:rPr>
              <a:t>Consider sensitivities to scents -</a:t>
            </a:r>
            <a:r>
              <a:rPr lang="en-US" sz="2400" dirty="0">
                <a:latin typeface="Avenir Next Medium"/>
              </a:rPr>
              <a:t> </a:t>
            </a:r>
            <a:endParaRPr lang="en-US" sz="2400">
              <a:latin typeface="Avenir Next Medium"/>
            </a:endParaRPr>
          </a:p>
          <a:p>
            <a:pPr lvl="1">
              <a:spcAft>
                <a:spcPts val="0"/>
              </a:spcAft>
              <a:buFont typeface="Courier New" pitchFamily="2" charset="2"/>
              <a:buChar char="o"/>
            </a:pPr>
            <a:r>
              <a:rPr lang="en-US" sz="2400" dirty="0">
                <a:latin typeface="Avenir Next"/>
              </a:rPr>
              <a:t>For those who are sensitive to scents, some smells may be overwhelming especially from machinery</a:t>
            </a:r>
            <a:endParaRPr lang="en-US" sz="2400">
              <a:latin typeface="Avenir Next"/>
            </a:endParaRPr>
          </a:p>
          <a:p>
            <a:pPr lvl="1">
              <a:spcAft>
                <a:spcPts val="0"/>
              </a:spcAft>
              <a:buFont typeface="Courier New" pitchFamily="2" charset="2"/>
              <a:buChar char="o"/>
            </a:pPr>
            <a:r>
              <a:rPr lang="en-US" sz="2400" dirty="0">
                <a:latin typeface="Avenir Next"/>
              </a:rPr>
              <a:t>There are ways to manage these scents personally and environmentally</a:t>
            </a:r>
            <a:endParaRPr lang="en-US" sz="2400"/>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274428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461FA-55EF-EAF3-D994-FEA38F14EE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45C130-1B7D-355B-068E-DB18F6501382}"/>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D8CA7A86-76DC-677F-824D-F3F4DF67BCE3}"/>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a:p>
          <a:p>
            <a:r>
              <a:rPr lang="en-US" sz="2800" dirty="0">
                <a:latin typeface="Avenir Next Medium"/>
              </a:rPr>
              <a:t>For Employee Personal Management</a:t>
            </a:r>
            <a:endParaRPr lang="en-US" sz="2800" dirty="0"/>
          </a:p>
          <a:p>
            <a:pPr lvl="1">
              <a:spcAft>
                <a:spcPts val="0"/>
              </a:spcAft>
              <a:buFont typeface="Courier New" pitchFamily="2" charset="2"/>
              <a:buChar char="o"/>
            </a:pPr>
            <a:r>
              <a:rPr lang="en-US" sz="2400" dirty="0">
                <a:latin typeface="Avenir Next"/>
              </a:rPr>
              <a:t>Masking: Dab Vicks VapoRub, lavender, peppermint oil, or even toothpaste/ChapStick under employees' nose or inside their mask</a:t>
            </a:r>
          </a:p>
          <a:p>
            <a:pPr lvl="1">
              <a:spcAft>
                <a:spcPts val="0"/>
              </a:spcAft>
              <a:buFont typeface="Courier New" pitchFamily="2" charset="2"/>
              <a:buChar char="o"/>
            </a:pPr>
            <a:r>
              <a:rPr lang="en-US" sz="2400" dirty="0">
                <a:latin typeface="Avenir Next"/>
              </a:rPr>
              <a:t>Breathing: Breathe through mouth or take shallow breaths; try humming to block smells</a:t>
            </a:r>
          </a:p>
          <a:p>
            <a:pPr lvl="1">
              <a:spcAft>
                <a:spcPts val="0"/>
              </a:spcAft>
              <a:buFont typeface="Courier New" pitchFamily="2" charset="2"/>
              <a:buChar char="o"/>
            </a:pPr>
            <a:r>
              <a:rPr lang="en-US" sz="2400" dirty="0">
                <a:latin typeface="Avenir Next"/>
              </a:rPr>
              <a:t>Scented Items: minty gum, strong mints, or Listerine strips </a:t>
            </a:r>
          </a:p>
          <a:p>
            <a:pPr>
              <a:spcAft>
                <a:spcPts val="0"/>
              </a:spcAft>
            </a:pPr>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1810430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7B09-2104-E57D-B658-E0AD16E93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CA10FD-2DEE-4CC2-AA5D-6E9AD67D7DCE}"/>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FD640E4-BC5B-760D-3FDB-8883E14F431C}"/>
              </a:ext>
            </a:extLst>
          </p:cNvPr>
          <p:cNvSpPr>
            <a:spLocks noGrp="1"/>
          </p:cNvSpPr>
          <p:nvPr>
            <p:ph idx="1"/>
          </p:nvPr>
        </p:nvSpPr>
        <p:spPr>
          <a:xfrm>
            <a:off x="938464" y="2410447"/>
            <a:ext cx="10299032" cy="3574301"/>
          </a:xfrm>
        </p:spPr>
        <p:txBody>
          <a:bodyPr vert="horz" lIns="91440" tIns="45720" rIns="91440" bIns="45720" rtlCol="0" anchor="ctr">
            <a:noAutofit/>
          </a:bodyPr>
          <a:lstStyle/>
          <a:p>
            <a:pPr marL="0" indent="0">
              <a:buNone/>
            </a:pPr>
            <a:endParaRPr lang="en-US" sz="2600" dirty="0"/>
          </a:p>
          <a:p>
            <a:r>
              <a:rPr lang="en-US" sz="2800" dirty="0">
                <a:latin typeface="Avenir Next Medium"/>
              </a:rPr>
              <a:t>For Employee Personal Management</a:t>
            </a:r>
            <a:endParaRPr lang="en-US" sz="2800"/>
          </a:p>
          <a:p>
            <a:pPr lvl="1">
              <a:spcAft>
                <a:spcPts val="0"/>
              </a:spcAft>
              <a:buFont typeface="Courier New" pitchFamily="2" charset="2"/>
              <a:buChar char="o"/>
            </a:pPr>
            <a:r>
              <a:rPr lang="en-US" sz="2400" dirty="0">
                <a:latin typeface="Avenir Next"/>
              </a:rPr>
              <a:t>Essential Oils: Use a badge reel with a felt pad soaked in lemon or peppermint oil for personal scent relief</a:t>
            </a:r>
          </a:p>
          <a:p>
            <a:pPr lvl="1">
              <a:spcAft>
                <a:spcPts val="0"/>
              </a:spcAft>
              <a:buFont typeface="Courier New" pitchFamily="2" charset="2"/>
              <a:buChar char="o"/>
            </a:pPr>
            <a:r>
              <a:rPr lang="en-US" sz="2400" dirty="0">
                <a:latin typeface="Avenir Next"/>
              </a:rPr>
              <a:t>Hygiene: Wear clean uniforms and socks daily to avoid carrying odors</a:t>
            </a:r>
          </a:p>
          <a:p>
            <a:pPr lvl="1">
              <a:spcAft>
                <a:spcPts val="0"/>
              </a:spcAft>
              <a:buFont typeface="Courier New" pitchFamily="2" charset="2"/>
              <a:buChar char="o"/>
            </a:pPr>
            <a:r>
              <a:rPr lang="en-US" sz="2400" dirty="0">
                <a:latin typeface="Avenir Next"/>
              </a:rPr>
              <a:t>Quick Breaks: Step away for fresh air if overwhelmed</a:t>
            </a: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3082413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D392-9E69-3E88-8160-7DB3F7125B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34C815-2F0B-53C5-5F8B-C4854256EA0B}"/>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1520C558-5B23-41F8-AB23-25673C844425}"/>
              </a:ext>
            </a:extLst>
          </p:cNvPr>
          <p:cNvSpPr>
            <a:spLocks noGrp="1"/>
          </p:cNvSpPr>
          <p:nvPr>
            <p:ph idx="1"/>
          </p:nvPr>
        </p:nvSpPr>
        <p:spPr>
          <a:xfrm>
            <a:off x="938464" y="3660525"/>
            <a:ext cx="10299032" cy="2324223"/>
          </a:xfrm>
        </p:spPr>
        <p:txBody>
          <a:bodyPr vert="horz" lIns="91440" tIns="45720" rIns="91440" bIns="45720" rtlCol="0" anchor="ctr">
            <a:noAutofit/>
          </a:bodyPr>
          <a:lstStyle/>
          <a:p>
            <a:pPr marL="457200" indent="-457200"/>
            <a:r>
              <a:rPr lang="en-US" sz="2600" dirty="0">
                <a:latin typeface="Avenir Next Medium"/>
              </a:rPr>
              <a:t>For Environmental Management</a:t>
            </a:r>
            <a:endParaRPr lang="en-US" sz="2600" dirty="0"/>
          </a:p>
          <a:p>
            <a:pPr marL="960120" lvl="1" indent="-457200">
              <a:spcAft>
                <a:spcPts val="0"/>
              </a:spcAft>
              <a:buFont typeface="Courier New" pitchFamily="2" charset="2"/>
              <a:buChar char="o"/>
            </a:pPr>
            <a:r>
              <a:rPr lang="en-US" sz="2600" dirty="0">
                <a:latin typeface="Avenir Next"/>
              </a:rPr>
              <a:t>Source Control: Cleanliness is key; clean surfaces</a:t>
            </a:r>
          </a:p>
          <a:p>
            <a:pPr marL="960120" lvl="1" indent="-457200">
              <a:spcAft>
                <a:spcPts val="0"/>
              </a:spcAft>
              <a:buFont typeface="Courier New" pitchFamily="2" charset="2"/>
              <a:buChar char="o"/>
            </a:pPr>
            <a:r>
              <a:rPr lang="en-US" sz="2600" dirty="0">
                <a:latin typeface="Avenir Next"/>
              </a:rPr>
              <a:t>Odor Absorbers: Place coffee grounds, charcoal, or baking soda in bowls around the room</a:t>
            </a:r>
          </a:p>
          <a:p>
            <a:pPr marL="960120" lvl="1" indent="-457200">
              <a:spcAft>
                <a:spcPts val="0"/>
              </a:spcAft>
              <a:buFont typeface="Courier New" pitchFamily="2" charset="2"/>
              <a:buChar char="o"/>
            </a:pPr>
            <a:r>
              <a:rPr lang="en-US" sz="2600" dirty="0">
                <a:latin typeface="Avenir Next"/>
              </a:rPr>
              <a:t>Enzymatic Cleaners</a:t>
            </a:r>
          </a:p>
          <a:p>
            <a:pPr marL="502920" lvl="1" indent="0">
              <a:spcAft>
                <a:spcPts val="0"/>
              </a:spcAft>
              <a:buNone/>
            </a:pPr>
            <a:r>
              <a:rPr lang="en-US" sz="2600" dirty="0">
                <a:latin typeface="Avenir Next"/>
              </a:rPr>
              <a:t> </a:t>
            </a:r>
          </a:p>
          <a:p>
            <a:pPr lvl="1">
              <a:buFont typeface="Courier New" pitchFamily="2" charset="2"/>
              <a:buChar char="o"/>
            </a:pPr>
            <a:endParaRPr lang="en-US" sz="2400">
              <a:latin typeface="Avenir Next"/>
            </a:endParaRP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7945837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10C56-4F2A-1CBD-366E-19E64505D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27906-9CEE-5545-939A-E599B5549592}"/>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63D40380-F1E6-7030-5767-918FE5FCB422}"/>
              </a:ext>
            </a:extLst>
          </p:cNvPr>
          <p:cNvSpPr>
            <a:spLocks noGrp="1"/>
          </p:cNvSpPr>
          <p:nvPr>
            <p:ph idx="1"/>
          </p:nvPr>
        </p:nvSpPr>
        <p:spPr>
          <a:xfrm>
            <a:off x="938464" y="3660525"/>
            <a:ext cx="10299032" cy="2324223"/>
          </a:xfrm>
        </p:spPr>
        <p:txBody>
          <a:bodyPr vert="horz" lIns="91440" tIns="45720" rIns="91440" bIns="45720" rtlCol="0" anchor="ctr">
            <a:noAutofit/>
          </a:bodyPr>
          <a:lstStyle/>
          <a:p>
            <a:pPr marL="457200" indent="-457200"/>
            <a:r>
              <a:rPr lang="en-US" sz="2600" dirty="0">
                <a:latin typeface="Avenir Next Medium"/>
              </a:rPr>
              <a:t>For Environmental Management</a:t>
            </a:r>
            <a:endParaRPr lang="en-US" sz="2600"/>
          </a:p>
          <a:p>
            <a:pPr marL="960120" lvl="1" indent="-457200">
              <a:spcAft>
                <a:spcPts val="0"/>
              </a:spcAft>
              <a:buFont typeface="Courier New" pitchFamily="2" charset="2"/>
              <a:buChar char="o"/>
            </a:pPr>
            <a:r>
              <a:rPr lang="en-US" sz="2600" dirty="0">
                <a:latin typeface="Avenir Next"/>
              </a:rPr>
              <a:t>Air Fresheners/Diffusers: Use hospital-approved, hypoallergenic room sprays or diffusers, or even patient-controlled ones</a:t>
            </a:r>
          </a:p>
          <a:p>
            <a:pPr marL="960120" lvl="1" indent="-457200">
              <a:spcAft>
                <a:spcPts val="0"/>
              </a:spcAft>
              <a:buFont typeface="Courier New" pitchFamily="2" charset="2"/>
              <a:buChar char="o"/>
            </a:pPr>
            <a:r>
              <a:rPr lang="en-US" sz="2600" dirty="0">
                <a:latin typeface="Avenir Next"/>
              </a:rPr>
              <a:t>Ventilation: Ensure proper air circulation, using fans or opening windows when possible</a:t>
            </a:r>
          </a:p>
          <a:p>
            <a:pPr lvl="1">
              <a:buFont typeface="Courier New" pitchFamily="2" charset="2"/>
              <a:buChar char="o"/>
            </a:pPr>
            <a:endParaRPr lang="en-US" sz="2400">
              <a:latin typeface="Avenir Next"/>
            </a:endParaRPr>
          </a:p>
          <a:p>
            <a:endParaRPr lang="en-US" sz="2400">
              <a:latin typeface="Avenir Next Medium"/>
            </a:endParaRP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1255450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F8B9F-7EB0-2BDC-03EF-67E8244A7F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EED13-8944-8527-EB91-002A313F0279}"/>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C92C7670-24F0-4CE0-8EFB-AC91D37AA624}"/>
              </a:ext>
            </a:extLst>
          </p:cNvPr>
          <p:cNvSpPr>
            <a:spLocks noGrp="1"/>
          </p:cNvSpPr>
          <p:nvPr>
            <p:ph idx="1"/>
          </p:nvPr>
        </p:nvSpPr>
        <p:spPr>
          <a:xfrm>
            <a:off x="943648" y="2083876"/>
            <a:ext cx="10299032" cy="3574301"/>
          </a:xfrm>
        </p:spPr>
        <p:txBody>
          <a:bodyPr vert="horz" lIns="91440" tIns="45720" rIns="91440" bIns="45720" rtlCol="0" anchor="ctr">
            <a:noAutofit/>
          </a:bodyPr>
          <a:lstStyle/>
          <a:p>
            <a:pPr marL="0" indent="0">
              <a:buNone/>
            </a:pPr>
            <a:endParaRPr lang="en-US" sz="2600" dirty="0"/>
          </a:p>
          <a:p>
            <a:r>
              <a:rPr lang="en-US" sz="3000" dirty="0">
                <a:latin typeface="Avenir Next Medium"/>
              </a:rPr>
              <a:t>Consider Tactile sensitivities -</a:t>
            </a:r>
            <a:r>
              <a:rPr lang="en-US" sz="2600" dirty="0">
                <a:latin typeface="Avenir Next Medium"/>
              </a:rPr>
              <a:t> </a:t>
            </a:r>
            <a:endParaRPr lang="en-US" sz="2600">
              <a:latin typeface="Avenir Next Medium"/>
            </a:endParaRPr>
          </a:p>
          <a:p>
            <a:pPr lvl="1">
              <a:spcAft>
                <a:spcPts val="0"/>
              </a:spcAft>
              <a:buFont typeface="Courier New" pitchFamily="2" charset="2"/>
              <a:buChar char="o"/>
            </a:pPr>
            <a:r>
              <a:rPr lang="en-US" sz="2600" dirty="0">
                <a:latin typeface="Avenir Next"/>
              </a:rPr>
              <a:t>In the accommodations section, we went over some of the options of different materials</a:t>
            </a:r>
          </a:p>
          <a:p>
            <a:pPr lvl="1">
              <a:spcAft>
                <a:spcPts val="0"/>
              </a:spcAft>
              <a:buFont typeface="Courier New" pitchFamily="2" charset="2"/>
              <a:buChar char="o"/>
            </a:pPr>
            <a:r>
              <a:rPr lang="en-US" sz="2600" dirty="0">
                <a:latin typeface="Avenir Next"/>
              </a:rPr>
              <a:t>May include discomfort from pressure, material, or weight. Soft over-ear designs with plush padding and gentle clamping force are preferred over tight earbuds or heavy models to avoid irritation, pain, and sensory overload</a:t>
            </a:r>
          </a:p>
          <a:p>
            <a:pPr lvl="1">
              <a:spcAft>
                <a:spcPts val="0"/>
              </a:spcAft>
              <a:buFont typeface="Courier New" pitchFamily="2" charset="2"/>
              <a:buChar char="o"/>
            </a:pPr>
            <a:r>
              <a:rPr lang="en-US" sz="2600" dirty="0">
                <a:latin typeface="Avenir Next"/>
              </a:rPr>
              <a:t>Hypoallergenic options should always be considered, as discussed previously</a:t>
            </a:r>
          </a:p>
          <a:p>
            <a:pPr lvl="1">
              <a:buFont typeface="Courier New" pitchFamily="2" charset="2"/>
              <a:buChar char="o"/>
            </a:pPr>
            <a:endParaRPr lang="en-US" sz="2400"/>
          </a:p>
          <a:p>
            <a:endParaRPr lang="en-US"/>
          </a:p>
        </p:txBody>
      </p:sp>
    </p:spTree>
    <p:extLst>
      <p:ext uri="{BB962C8B-B14F-4D97-AF65-F5344CB8AC3E}">
        <p14:creationId xmlns:p14="http://schemas.microsoft.com/office/powerpoint/2010/main" val="417623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5059B-FA7E-6800-D455-61E6E5E1E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CF5A82-14F2-1E41-D296-06DB4B0C1935}"/>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9A532382-2FB0-3FD4-029C-0BFC6D3A489E}"/>
              </a:ext>
            </a:extLst>
          </p:cNvPr>
          <p:cNvSpPr>
            <a:spLocks noGrp="1"/>
          </p:cNvSpPr>
          <p:nvPr>
            <p:ph idx="1"/>
          </p:nvPr>
        </p:nvSpPr>
        <p:spPr>
          <a:xfrm>
            <a:off x="938464" y="2674679"/>
            <a:ext cx="10299032" cy="3310069"/>
          </a:xfrm>
        </p:spPr>
        <p:txBody>
          <a:bodyPr vert="horz" lIns="91440" tIns="45720" rIns="91440" bIns="45720" rtlCol="0" anchor="ctr">
            <a:noAutofit/>
          </a:bodyPr>
          <a:lstStyle/>
          <a:p>
            <a:r>
              <a:rPr lang="en-US" sz="2800" dirty="0">
                <a:latin typeface="Avenir Next Medium"/>
              </a:rPr>
              <a:t>Consider proximity comfort/consent. </a:t>
            </a:r>
            <a:endParaRPr lang="en-US" sz="2800" dirty="0"/>
          </a:p>
          <a:p>
            <a:pPr lvl="1">
              <a:spcAft>
                <a:spcPts val="0"/>
              </a:spcAft>
              <a:buFont typeface="Courier New" pitchFamily="2" charset="2"/>
              <a:buChar char="o"/>
            </a:pPr>
            <a:r>
              <a:rPr lang="en-US" sz="2400" dirty="0">
                <a:latin typeface="Avenir Next"/>
              </a:rPr>
              <a:t>This should be discussed for everyday interactions beyond trainings. </a:t>
            </a:r>
            <a:endParaRPr lang="en-US" dirty="0">
              <a:latin typeface="Avenir Next"/>
            </a:endParaRPr>
          </a:p>
          <a:p>
            <a:r>
              <a:rPr lang="en-US" sz="2800" dirty="0">
                <a:latin typeface="Avenir Next Medium"/>
              </a:rPr>
              <a:t>Even something as simple as placing a hand on an employee's shoulder may be extremely uncomfortable to a neurodivergent employee. </a:t>
            </a:r>
            <a:endParaRPr lang="en-US" sz="2800" dirty="0"/>
          </a:p>
          <a:p>
            <a:r>
              <a:rPr lang="en-US" sz="2800" dirty="0">
                <a:latin typeface="Avenir Next Medium"/>
              </a:rPr>
              <a:t>Always ask for consent.</a:t>
            </a:r>
            <a:endParaRPr lang="en-US" sz="2800" dirty="0"/>
          </a:p>
          <a:p>
            <a:endParaRPr lang="en-US"/>
          </a:p>
          <a:p>
            <a:endParaRPr lang="en-US"/>
          </a:p>
        </p:txBody>
      </p:sp>
    </p:spTree>
    <p:extLst>
      <p:ext uri="{BB962C8B-B14F-4D97-AF65-F5344CB8AC3E}">
        <p14:creationId xmlns:p14="http://schemas.microsoft.com/office/powerpoint/2010/main" val="18615353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DD9E1-E858-36EF-2919-2F04CEE73AB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543E2C-685D-579C-6DC2-B7489F9A92BE}"/>
              </a:ext>
            </a:extLst>
          </p:cNvPr>
          <p:cNvSpPr>
            <a:spLocks noGrp="1"/>
          </p:cNvSpPr>
          <p:nvPr>
            <p:ph idx="1"/>
          </p:nvPr>
        </p:nvSpPr>
        <p:spPr>
          <a:xfrm>
            <a:off x="938464" y="2674679"/>
            <a:ext cx="10299032" cy="3310069"/>
          </a:xfrm>
        </p:spPr>
        <p:txBody>
          <a:bodyPr vert="horz" lIns="91440" tIns="45720" rIns="91440" bIns="45720" rtlCol="0" anchor="ctr">
            <a:noAutofit/>
          </a:bodyPr>
          <a:lstStyle/>
          <a:p>
            <a:pPr marL="0" indent="0">
              <a:buNone/>
            </a:pPr>
            <a:endParaRPr lang="en-US" sz="2800" dirty="0"/>
          </a:p>
          <a:p>
            <a:r>
              <a:rPr lang="en-US" sz="2800" dirty="0">
                <a:latin typeface="Avenir Next Medium"/>
              </a:rPr>
              <a:t>For example, during an interactive in-person training on how to use ear plugs, a trainer may want to show an employee up close</a:t>
            </a:r>
            <a:endParaRPr lang="en-US" sz="2800" dirty="0"/>
          </a:p>
          <a:p>
            <a:r>
              <a:rPr lang="en-US" sz="2800" dirty="0">
                <a:latin typeface="Avenir Next Medium"/>
              </a:rPr>
              <a:t>Trainers should ask if it's alright to be up close before showing each step. </a:t>
            </a:r>
            <a:endParaRPr lang="en-US" sz="2800" dirty="0"/>
          </a:p>
          <a:p>
            <a:endParaRPr lang="en-US" sz="2800" dirty="0">
              <a:latin typeface="Avenir Next Medium"/>
            </a:endParaRPr>
          </a:p>
          <a:p>
            <a:r>
              <a:rPr lang="en-US" sz="2800" dirty="0">
                <a:latin typeface="Avenir Next Medium"/>
              </a:rPr>
              <a:t>Also, let the employee learn by inserting and removing their own pair of ear plugs. </a:t>
            </a:r>
            <a:endParaRPr lang="en-US" sz="2800"/>
          </a:p>
          <a:p>
            <a:endParaRPr lang="en-US"/>
          </a:p>
          <a:p>
            <a:endParaRPr lang="en-US"/>
          </a:p>
        </p:txBody>
      </p:sp>
      <p:sp>
        <p:nvSpPr>
          <p:cNvPr id="2" name="Title 1">
            <a:extLst>
              <a:ext uri="{FF2B5EF4-FFF2-40B4-BE49-F238E27FC236}">
                <a16:creationId xmlns:a16="http://schemas.microsoft.com/office/drawing/2014/main" id="{DCDFFC32-0ABE-380C-28A0-D53F1C20B2A4}"/>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Tree>
    <p:extLst>
      <p:ext uri="{BB962C8B-B14F-4D97-AF65-F5344CB8AC3E}">
        <p14:creationId xmlns:p14="http://schemas.microsoft.com/office/powerpoint/2010/main" val="15182158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4F02C-E57B-9360-5626-3E3167F1D8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63FC0C-87EE-A096-D7AA-BC84FFF89889}"/>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6DDE5B3-6E60-58CA-FE41-871454F34096}"/>
              </a:ext>
            </a:extLst>
          </p:cNvPr>
          <p:cNvSpPr>
            <a:spLocks noGrp="1"/>
          </p:cNvSpPr>
          <p:nvPr>
            <p:ph idx="1"/>
          </p:nvPr>
        </p:nvSpPr>
        <p:spPr>
          <a:xfrm>
            <a:off x="923424" y="1713464"/>
            <a:ext cx="9919704" cy="4271284"/>
          </a:xfrm>
        </p:spPr>
        <p:txBody>
          <a:bodyPr>
            <a:normAutofit/>
          </a:bodyPr>
          <a:lstStyle/>
          <a:p>
            <a:r>
              <a:rPr lang="en-US" sz="2800" dirty="0">
                <a:latin typeface="Avenir Next Medium"/>
              </a:rPr>
              <a:t>Consider some employees may prefer verbal or non-verbal communication</a:t>
            </a:r>
          </a:p>
          <a:p>
            <a:r>
              <a:rPr lang="en-US" sz="2800" dirty="0">
                <a:latin typeface="Avenir Next Medium"/>
              </a:rPr>
              <a:t>Non-Verbal - </a:t>
            </a:r>
            <a:endParaRPr lang="en-US" sz="1200">
              <a:highlight>
                <a:srgbClr val="1F1F1F"/>
              </a:highlight>
              <a:latin typeface="Avenir Next Medium"/>
            </a:endParaRPr>
          </a:p>
          <a:p>
            <a:pPr lvl="1">
              <a:spcAft>
                <a:spcPts val="0"/>
              </a:spcAft>
              <a:buFont typeface="Courier New" pitchFamily="2" charset="2"/>
              <a:buChar char="o"/>
            </a:pPr>
            <a:r>
              <a:rPr lang="en-US" sz="2600" dirty="0">
                <a:latin typeface="Avenir Next"/>
              </a:rPr>
              <a:t>isn't just about not talking; it's about using diverse communication methods (gestures, visuals,) beyond speech, facing sensory challenges, processing language differently (literal, not nuanced)</a:t>
            </a:r>
            <a:endParaRPr lang="en-US" sz="2600">
              <a:latin typeface="Avenir Next"/>
            </a:endParaRP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223364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489776" y="2059083"/>
            <a:ext cx="10919903" cy="4115885"/>
          </a:xfrm>
        </p:spPr>
        <p:txBody>
          <a:bodyPr>
            <a:noAutofit/>
          </a:bodyPr>
          <a:lstStyle/>
          <a:p>
            <a:r>
              <a:rPr lang="en-US" sz="3200" dirty="0">
                <a:latin typeface="Avenir Next Medium"/>
              </a:rPr>
              <a:t>OSHA’s recommended practices for safety and health programs present a step-by-step approach to implementing a safety and health program, built around seven core elements that make up a successful program.</a:t>
            </a:r>
          </a:p>
          <a:p>
            <a:r>
              <a:rPr lang="en-US" sz="3200" dirty="0">
                <a:latin typeface="Avenir Next Medium"/>
              </a:rPr>
              <a:t>The main goal of safety and health programs is to prevent workplace injuries, illnesses, and deaths, as well as the suffering and financial hardship these events can cause for workers, their families, and employers</a:t>
            </a:r>
            <a:r>
              <a:rPr lang="en-US" dirty="0">
                <a:latin typeface="Avenir Next Medium"/>
              </a:rPr>
              <a:t>.</a:t>
            </a:r>
            <a:r>
              <a:rPr lang="en-US" dirty="0">
                <a:solidFill>
                  <a:schemeClr val="tx2">
                    <a:lumMod val="76000"/>
                  </a:schemeClr>
                </a:solidFill>
                <a:latin typeface="Avenir Next Medium"/>
              </a:rPr>
              <a:t> </a:t>
            </a:r>
            <a:endParaRPr lang="en-US" sz="2200" dirty="0">
              <a:solidFill>
                <a:schemeClr val="tx2">
                  <a:lumMod val="76000"/>
                </a:schemeClr>
              </a:solidFill>
              <a:latin typeface="Avenir Next Medium"/>
            </a:endParaRPr>
          </a:p>
        </p:txBody>
      </p:sp>
    </p:spTree>
    <p:extLst>
      <p:ext uri="{BB962C8B-B14F-4D97-AF65-F5344CB8AC3E}">
        <p14:creationId xmlns:p14="http://schemas.microsoft.com/office/powerpoint/2010/main" val="7178226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9D3B2-58A3-597D-9106-BF27468C3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583E94-C46E-72B1-B76C-4A9D9BD13CEB}"/>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BBE3032-1645-EF57-60C5-CE3ABB2996A7}"/>
              </a:ext>
            </a:extLst>
          </p:cNvPr>
          <p:cNvSpPr>
            <a:spLocks noGrp="1"/>
          </p:cNvSpPr>
          <p:nvPr>
            <p:ph idx="1"/>
          </p:nvPr>
        </p:nvSpPr>
        <p:spPr>
          <a:xfrm>
            <a:off x="923424" y="1713464"/>
            <a:ext cx="9919704" cy="4271284"/>
          </a:xfrm>
        </p:spPr>
        <p:txBody>
          <a:bodyPr>
            <a:normAutofit/>
          </a:bodyPr>
          <a:lstStyle/>
          <a:p>
            <a:r>
              <a:rPr lang="en-US" sz="2800" dirty="0">
                <a:latin typeface="Avenir Next Demi Bold"/>
              </a:rPr>
              <a:t>Sometimes certain neurotypes may need to "go nonverbal"</a:t>
            </a:r>
            <a:r>
              <a:rPr lang="en-US" sz="2800" dirty="0">
                <a:latin typeface="Avenir Next Medium"/>
              </a:rPr>
              <a:t> </a:t>
            </a:r>
            <a:r>
              <a:rPr lang="en-US" sz="2800" dirty="0">
                <a:latin typeface="Avenir Next"/>
              </a:rPr>
              <a:t>(shut down) due to overwhelm, requiring patience and clear, direct communication, respecting their cues, and understanding their unique sensory/processing needs to bridge gaps</a:t>
            </a:r>
          </a:p>
          <a:p>
            <a:r>
              <a:rPr lang="en-US" sz="2800" dirty="0">
                <a:latin typeface="Avenir Next Medium"/>
              </a:rPr>
              <a:t>Communication before a shutdown is essential for preparing for these moments</a:t>
            </a:r>
          </a:p>
          <a:p>
            <a:pPr lvl="1">
              <a:spcAft>
                <a:spcPts val="0"/>
              </a:spcAft>
              <a:buFont typeface="Courier New" pitchFamily="2" charset="2"/>
              <a:buChar char="o"/>
            </a:pPr>
            <a:endParaRPr lang="en-US">
              <a:latin typeface="Avenir Next Medium"/>
            </a:endParaRPr>
          </a:p>
        </p:txBody>
      </p:sp>
    </p:spTree>
    <p:extLst>
      <p:ext uri="{BB962C8B-B14F-4D97-AF65-F5344CB8AC3E}">
        <p14:creationId xmlns:p14="http://schemas.microsoft.com/office/powerpoint/2010/main" val="417481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26CC-CE42-96AB-5CAD-1CFB262D5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A555A-3C22-93F5-672F-A1715077F085}"/>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E3DC9295-A2FF-1C47-D851-B9696180F5F8}"/>
              </a:ext>
            </a:extLst>
          </p:cNvPr>
          <p:cNvSpPr>
            <a:spLocks noGrp="1"/>
          </p:cNvSpPr>
          <p:nvPr>
            <p:ph idx="1"/>
          </p:nvPr>
        </p:nvSpPr>
        <p:spPr>
          <a:xfrm>
            <a:off x="923424" y="1713464"/>
            <a:ext cx="4580521" cy="4271284"/>
          </a:xfrm>
        </p:spPr>
        <p:txBody>
          <a:bodyPr/>
          <a:lstStyle/>
          <a:p>
            <a:pPr marL="0" indent="0">
              <a:spcAft>
                <a:spcPts val="0"/>
              </a:spcAft>
              <a:buNone/>
            </a:pPr>
            <a:r>
              <a:rPr lang="en-US" sz="2400" dirty="0">
                <a:latin typeface="Avenir Next Demi Bold"/>
              </a:rPr>
              <a:t>Though not required, some employees may even prefer having signs on their door or on their name badge that show their current availability verbally</a:t>
            </a:r>
          </a:p>
          <a:p>
            <a:pPr lvl="1">
              <a:spcAft>
                <a:spcPts val="0"/>
              </a:spcAft>
              <a:buFont typeface="Courier New" pitchFamily="2" charset="2"/>
              <a:buChar char="o"/>
            </a:pPr>
            <a:r>
              <a:rPr lang="en-US" sz="2400" dirty="0">
                <a:latin typeface="Avenir Next Medium"/>
              </a:rPr>
              <a:t>Color coding can be helpful</a:t>
            </a:r>
          </a:p>
          <a:p>
            <a:pPr lvl="1">
              <a:spcAft>
                <a:spcPts val="0"/>
              </a:spcAft>
              <a:buFont typeface="Courier New" pitchFamily="2" charset="2"/>
              <a:buChar char="o"/>
            </a:pPr>
            <a:r>
              <a:rPr lang="en-US" sz="2400" dirty="0">
                <a:latin typeface="Avenir Next Medium"/>
              </a:rPr>
              <a:t>This can also be helpful when employees wear headphones</a:t>
            </a:r>
          </a:p>
        </p:txBody>
      </p:sp>
      <p:pic>
        <p:nvPicPr>
          <p:cNvPr id="4" name="Picture 3" descr="A group of signs on a table&#10;&#10;AI-generated content may be incorrect.">
            <a:extLst>
              <a:ext uri="{FF2B5EF4-FFF2-40B4-BE49-F238E27FC236}">
                <a16:creationId xmlns:a16="http://schemas.microsoft.com/office/drawing/2014/main" id="{5A54292C-41C0-0371-386C-637B7B7B1FE7}"/>
              </a:ext>
            </a:extLst>
          </p:cNvPr>
          <p:cNvPicPr>
            <a:picLocks noChangeAspect="1"/>
          </p:cNvPicPr>
          <p:nvPr/>
        </p:nvPicPr>
        <p:blipFill>
          <a:blip r:embed="rId2"/>
          <a:srcRect l="16120" t="26642" r="12411" b="11496"/>
          <a:stretch>
            <a:fillRect/>
          </a:stretch>
        </p:blipFill>
        <p:spPr>
          <a:xfrm>
            <a:off x="6199139" y="2150780"/>
            <a:ext cx="5347381" cy="3628023"/>
          </a:xfrm>
          <a:prstGeom prst="rect">
            <a:avLst/>
          </a:prstGeom>
        </p:spPr>
      </p:pic>
    </p:spTree>
    <p:extLst>
      <p:ext uri="{BB962C8B-B14F-4D97-AF65-F5344CB8AC3E}">
        <p14:creationId xmlns:p14="http://schemas.microsoft.com/office/powerpoint/2010/main" val="3644428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04632-5918-76F2-F844-037FBBA45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C94FA-B7C1-780A-33D7-519CAEAFD5CC}"/>
              </a:ext>
            </a:extLst>
          </p:cNvPr>
          <p:cNvSpPr>
            <a:spLocks noGrp="1"/>
          </p:cNvSpPr>
          <p:nvPr>
            <p:ph type="title"/>
          </p:nvPr>
        </p:nvSpPr>
        <p:spPr/>
        <p:txBody>
          <a:bodyPr/>
          <a:lstStyle/>
          <a:p>
            <a:r>
              <a:rPr lang="en-US">
                <a:latin typeface="Avenir Next Demi Bold"/>
              </a:rPr>
              <a:t>VERBAL AND NON-VERBAL  </a:t>
            </a:r>
            <a:endParaRPr lang="en-US"/>
          </a:p>
        </p:txBody>
      </p:sp>
      <p:sp>
        <p:nvSpPr>
          <p:cNvPr id="3" name="Content Placeholder 2">
            <a:extLst>
              <a:ext uri="{FF2B5EF4-FFF2-40B4-BE49-F238E27FC236}">
                <a16:creationId xmlns:a16="http://schemas.microsoft.com/office/drawing/2014/main" id="{2A2B544D-C84A-DCB1-6441-5E8CE44F49B9}"/>
              </a:ext>
            </a:extLst>
          </p:cNvPr>
          <p:cNvSpPr>
            <a:spLocks noGrp="1"/>
          </p:cNvSpPr>
          <p:nvPr>
            <p:ph idx="1"/>
          </p:nvPr>
        </p:nvSpPr>
        <p:spPr>
          <a:xfrm>
            <a:off x="923424" y="1713464"/>
            <a:ext cx="9893786" cy="4271284"/>
          </a:xfrm>
        </p:spPr>
        <p:txBody>
          <a:bodyPr/>
          <a:lstStyle/>
          <a:p>
            <a:pPr marL="0" indent="0">
              <a:buNone/>
            </a:pPr>
            <a:endParaRPr lang="en-US" sz="2400">
              <a:latin typeface="Avenir Next Medium"/>
            </a:endParaRPr>
          </a:p>
          <a:p>
            <a:r>
              <a:rPr lang="en-US" sz="2400" dirty="0">
                <a:latin typeface="Avenir Next Medium"/>
              </a:rPr>
              <a:t>Make sure when you make trainings that they are also clear</a:t>
            </a:r>
          </a:p>
          <a:p>
            <a:r>
              <a:rPr lang="en-US" sz="2400" dirty="0">
                <a:latin typeface="Avenir Next Medium"/>
              </a:rPr>
              <a:t>Examples to follow</a:t>
            </a:r>
          </a:p>
        </p:txBody>
      </p:sp>
    </p:spTree>
    <p:extLst>
      <p:ext uri="{BB962C8B-B14F-4D97-AF65-F5344CB8AC3E}">
        <p14:creationId xmlns:p14="http://schemas.microsoft.com/office/powerpoint/2010/main" val="33637097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DE41-09B0-E010-0740-0A524EE3DFE9}"/>
              </a:ext>
            </a:extLst>
          </p:cNvPr>
          <p:cNvSpPr>
            <a:spLocks noGrp="1"/>
          </p:cNvSpPr>
          <p:nvPr>
            <p:ph type="title"/>
          </p:nvPr>
        </p:nvSpPr>
        <p:spPr/>
        <p:txBody>
          <a:bodyPr/>
          <a:lstStyle/>
          <a:p>
            <a:r>
              <a:rPr lang="en-US">
                <a:latin typeface="Avenir Next Demi Bold"/>
              </a:rPr>
              <a:t>EXAMPLE UNCLEAR </a:t>
            </a:r>
            <a:endParaRPr lang="en-US"/>
          </a:p>
        </p:txBody>
      </p:sp>
      <p:sp>
        <p:nvSpPr>
          <p:cNvPr id="3" name="Content Placeholder 2">
            <a:extLst>
              <a:ext uri="{FF2B5EF4-FFF2-40B4-BE49-F238E27FC236}">
                <a16:creationId xmlns:a16="http://schemas.microsoft.com/office/drawing/2014/main" id="{F51A173B-1F2B-CE30-23CA-C379F3EC2CE2}"/>
              </a:ext>
            </a:extLst>
          </p:cNvPr>
          <p:cNvSpPr>
            <a:spLocks noGrp="1"/>
          </p:cNvSpPr>
          <p:nvPr>
            <p:ph idx="1"/>
          </p:nvPr>
        </p:nvSpPr>
        <p:spPr>
          <a:xfrm>
            <a:off x="923424" y="2107626"/>
            <a:ext cx="6099438" cy="3877122"/>
          </a:xfrm>
        </p:spPr>
        <p:txBody>
          <a:bodyPr>
            <a:normAutofit fontScale="85000" lnSpcReduction="20000"/>
          </a:bodyPr>
          <a:lstStyle/>
          <a:p>
            <a:r>
              <a:rPr lang="en-US" dirty="0">
                <a:latin typeface="Avenir Next Medium"/>
              </a:rPr>
              <a:t>Imagine a notice that says the following:</a:t>
            </a:r>
          </a:p>
          <a:p>
            <a:r>
              <a:rPr lang="en-US" dirty="0">
                <a:latin typeface="Avenir Next Medium"/>
              </a:rPr>
              <a:t>Due to new ordinance 3.8 of the safety committee, we must all be cautious of hearing loss</a:t>
            </a:r>
            <a:endParaRPr lang="en-US" dirty="0"/>
          </a:p>
          <a:p>
            <a:r>
              <a:rPr lang="en-US" dirty="0">
                <a:latin typeface="Avenir Next Medium"/>
              </a:rPr>
              <a:t>When you are exposed to high noise levels, serious and permanent damage can result </a:t>
            </a:r>
            <a:endParaRPr lang="en-US" dirty="0"/>
          </a:p>
          <a:p>
            <a:r>
              <a:rPr lang="en-US" dirty="0">
                <a:latin typeface="Avenir Next Medium"/>
              </a:rPr>
              <a:t>Although you may believe you are getting used to high noise levels, this usually means you are enduring hearing loss </a:t>
            </a:r>
            <a:endParaRPr lang="en-US" dirty="0"/>
          </a:p>
          <a:p>
            <a:r>
              <a:rPr lang="en-US" dirty="0">
                <a:latin typeface="Avenir Next Medium"/>
              </a:rPr>
              <a:t>If the noise level is loud enough that you have to “get used to it,” hearing protection is probably necessary</a:t>
            </a:r>
            <a:endParaRPr lang="en-US" dirty="0"/>
          </a:p>
          <a:p>
            <a:r>
              <a:rPr lang="en-US" dirty="0">
                <a:latin typeface="Avenir Next Medium"/>
              </a:rPr>
              <a:t>If you must raise your voice to be heard in the workplace, noise levels should be evaluated to ensure excessive exposures are controlled</a:t>
            </a:r>
          </a:p>
          <a:p>
            <a:r>
              <a:rPr lang="en-US" dirty="0">
                <a:latin typeface="Avenir Next Medium"/>
              </a:rPr>
              <a:t>Contact your manager asap if you believe changes need to be made or if you are suffering from hearing loss</a:t>
            </a:r>
            <a:endParaRPr lang="en-US" dirty="0"/>
          </a:p>
          <a:p>
            <a:endParaRPr lang="en-US"/>
          </a:p>
        </p:txBody>
      </p:sp>
      <p:sp>
        <p:nvSpPr>
          <p:cNvPr id="4" name="Rectangle 3">
            <a:extLst>
              <a:ext uri="{FF2B5EF4-FFF2-40B4-BE49-F238E27FC236}">
                <a16:creationId xmlns:a16="http://schemas.microsoft.com/office/drawing/2014/main" id="{D9EB079A-DB7D-B44E-AD36-63273B28D4B5}"/>
              </a:ext>
            </a:extLst>
          </p:cNvPr>
          <p:cNvSpPr/>
          <p:nvPr/>
        </p:nvSpPr>
        <p:spPr>
          <a:xfrm>
            <a:off x="7645215" y="2005597"/>
            <a:ext cx="3204818" cy="412627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BEF2E375-AF78-2ABB-9CB3-5DFE0421206A}"/>
              </a:ext>
            </a:extLst>
          </p:cNvPr>
          <p:cNvSpPr txBox="1">
            <a:spLocks/>
          </p:cNvSpPr>
          <p:nvPr/>
        </p:nvSpPr>
        <p:spPr>
          <a:xfrm>
            <a:off x="7873649" y="2770805"/>
            <a:ext cx="2682181" cy="380475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pitchFamily="2" charset="2"/>
              <a:buChar char="Ø"/>
              <a:defRPr sz="2000" b="0" i="0" kern="1200">
                <a:solidFill>
                  <a:schemeClr val="tx1">
                    <a:lumMod val="65000"/>
                    <a:lumOff val="35000"/>
                  </a:schemeClr>
                </a:solidFill>
                <a:latin typeface="Avenir Next Medium" panose="020B0503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800" b="0" i="0" kern="1200">
                <a:solidFill>
                  <a:schemeClr val="tx1">
                    <a:lumMod val="65000"/>
                    <a:lumOff val="35000"/>
                  </a:schemeClr>
                </a:solidFill>
                <a:latin typeface="Avenir Next" panose="020B0503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600" b="0" i="0" kern="1200">
                <a:solidFill>
                  <a:schemeClr val="tx1">
                    <a:lumMod val="65000"/>
                    <a:lumOff val="35000"/>
                  </a:schemeClr>
                </a:solidFill>
                <a:latin typeface="Avenir Next" panose="020B0503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400" b="0" i="0" kern="1200">
                <a:solidFill>
                  <a:schemeClr val="tx1">
                    <a:lumMod val="65000"/>
                    <a:lumOff val="35000"/>
                  </a:schemeClr>
                </a:solidFill>
                <a:latin typeface="Avenir Next" panose="020B0503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pitchFamily="2" charset="2"/>
              <a:buChar char="Ø"/>
              <a:defRPr sz="1400" b="0" i="0" kern="1200">
                <a:solidFill>
                  <a:schemeClr val="tx1">
                    <a:lumMod val="65000"/>
                    <a:lumOff val="35000"/>
                  </a:schemeClr>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sz="800">
                <a:latin typeface="Avenir Next Medium"/>
              </a:rPr>
              <a:t>Due to new ordinance 3.8 of the safety committee, we must all be cautious of hearing loss </a:t>
            </a:r>
            <a:endParaRPr lang="en-US" sz="800">
              <a:solidFill>
                <a:srgbClr val="595959"/>
              </a:solidFill>
            </a:endParaRPr>
          </a:p>
          <a:p>
            <a:r>
              <a:rPr lang="en-US" sz="800">
                <a:latin typeface="Avenir Next Medium"/>
              </a:rPr>
              <a:t>When you are exposed to high noise levels, serious and permanent damage can result </a:t>
            </a:r>
            <a:endParaRPr lang="en-US" sz="800"/>
          </a:p>
          <a:p>
            <a:r>
              <a:rPr lang="en-US" sz="800">
                <a:latin typeface="Avenir Next Medium"/>
              </a:rPr>
              <a:t>Although you may believe you are getting used to high noise levels, this usually means you are enduring hearing loss </a:t>
            </a:r>
            <a:endParaRPr lang="en-US" sz="800"/>
          </a:p>
          <a:p>
            <a:r>
              <a:rPr lang="en-US" sz="800">
                <a:latin typeface="Avenir Next Medium"/>
              </a:rPr>
              <a:t>If the noise level is loud enough that you have to “get used to it,” hearing protection is probably necessary </a:t>
            </a:r>
            <a:endParaRPr lang="en-US" sz="800"/>
          </a:p>
          <a:p>
            <a:r>
              <a:rPr lang="en-US" sz="800">
                <a:latin typeface="Avenir Next Medium"/>
              </a:rPr>
              <a:t>If you must raise your voice to be heard in the workplace, noise levels should be evaluated to ensure excessive exposures are controlled </a:t>
            </a:r>
            <a:endParaRPr lang="en-US" sz="800"/>
          </a:p>
          <a:p>
            <a:r>
              <a:rPr lang="en-US" sz="800">
                <a:latin typeface="Avenir Next Medium"/>
              </a:rPr>
              <a:t>Contact your manager asap if you believe changes need to be made or if you are suffering from hearing loss </a:t>
            </a:r>
            <a:endParaRPr lang="en-US" sz="800"/>
          </a:p>
          <a:p>
            <a:endParaRPr lang="en-US"/>
          </a:p>
          <a:p>
            <a:endParaRPr lang="en-US"/>
          </a:p>
        </p:txBody>
      </p:sp>
      <p:sp>
        <p:nvSpPr>
          <p:cNvPr id="7" name="TextBox 6">
            <a:extLst>
              <a:ext uri="{FF2B5EF4-FFF2-40B4-BE49-F238E27FC236}">
                <a16:creationId xmlns:a16="http://schemas.microsoft.com/office/drawing/2014/main" id="{897B7086-E95B-33A7-4A0F-F4EF2ED46F1A}"/>
              </a:ext>
            </a:extLst>
          </p:cNvPr>
          <p:cNvSpPr txBox="1"/>
          <p:nvPr/>
        </p:nvSpPr>
        <p:spPr>
          <a:xfrm>
            <a:off x="8349975" y="2111926"/>
            <a:ext cx="2675330" cy="65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a:t>SAFETY NOTICE – PLEASE REVIEW</a:t>
            </a:r>
          </a:p>
        </p:txBody>
      </p:sp>
    </p:spTree>
    <p:extLst>
      <p:ext uri="{BB962C8B-B14F-4D97-AF65-F5344CB8AC3E}">
        <p14:creationId xmlns:p14="http://schemas.microsoft.com/office/powerpoint/2010/main" val="3559573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9BB9-3493-6273-10C1-4577827593C7}"/>
              </a:ext>
            </a:extLst>
          </p:cNvPr>
          <p:cNvSpPr>
            <a:spLocks noGrp="1"/>
          </p:cNvSpPr>
          <p:nvPr>
            <p:ph type="title"/>
          </p:nvPr>
        </p:nvSpPr>
        <p:spPr/>
        <p:txBody>
          <a:bodyPr/>
          <a:lstStyle/>
          <a:p>
            <a:r>
              <a:rPr lang="en-US">
                <a:latin typeface="Avenir Next Demi Bold"/>
              </a:rPr>
              <a:t>EXAMPLE CLEAR VISUALS AND DESCRIPTIONS</a:t>
            </a:r>
            <a:endParaRPr lang="en-US"/>
          </a:p>
        </p:txBody>
      </p:sp>
      <p:sp>
        <p:nvSpPr>
          <p:cNvPr id="7" name="TextBox 6">
            <a:extLst>
              <a:ext uri="{FF2B5EF4-FFF2-40B4-BE49-F238E27FC236}">
                <a16:creationId xmlns:a16="http://schemas.microsoft.com/office/drawing/2014/main" id="{CAEC085E-285E-A8F4-8BB9-4B3334405A73}"/>
              </a:ext>
            </a:extLst>
          </p:cNvPr>
          <p:cNvSpPr txBox="1"/>
          <p:nvPr/>
        </p:nvSpPr>
        <p:spPr>
          <a:xfrm>
            <a:off x="466167" y="1743945"/>
            <a:ext cx="6148435"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595959"/>
                </a:solidFill>
                <a:latin typeface="Avenir Next Medium"/>
                <a:ea typeface="+mn-lt"/>
                <a:cs typeface="+mn-lt"/>
              </a:rPr>
              <a:t>The last slide was too wordy</a:t>
            </a:r>
            <a:endParaRPr lang="en-US">
              <a:latin typeface="Avenir Next Medium"/>
            </a:endParaRPr>
          </a:p>
          <a:p>
            <a:endParaRPr lang="en-US">
              <a:latin typeface="Avenir Next Medium"/>
            </a:endParaRPr>
          </a:p>
          <a:p>
            <a:r>
              <a:rPr lang="en-US" sz="2200">
                <a:solidFill>
                  <a:srgbClr val="595959"/>
                </a:solidFill>
                <a:latin typeface="Avenir Next Medium"/>
                <a:ea typeface="+mn-lt"/>
                <a:cs typeface="+mn-lt"/>
              </a:rPr>
              <a:t>Hearing protection should be first and foremost</a:t>
            </a:r>
            <a:endParaRPr lang="en-US" sz="2200">
              <a:solidFill>
                <a:srgbClr val="595959"/>
              </a:solidFill>
              <a:latin typeface="Avenir Next Medium"/>
            </a:endParaRPr>
          </a:p>
          <a:p>
            <a:endParaRPr lang="en-US" sz="2200">
              <a:solidFill>
                <a:srgbClr val="595959"/>
              </a:solidFill>
              <a:latin typeface="Avenir Next Medium"/>
            </a:endParaRPr>
          </a:p>
          <a:p>
            <a:r>
              <a:rPr lang="en-US" sz="2200">
                <a:solidFill>
                  <a:srgbClr val="595959"/>
                </a:solidFill>
                <a:latin typeface="Avenir Next Medium"/>
                <a:ea typeface="+mn-lt"/>
                <a:cs typeface="+mn-lt"/>
              </a:rPr>
              <a:t>Contact Information should be readily available</a:t>
            </a:r>
          </a:p>
          <a:p>
            <a:endParaRPr lang="en-US">
              <a:solidFill>
                <a:srgbClr val="000000"/>
              </a:solidFill>
              <a:latin typeface="Avenir Next Medium"/>
              <a:ea typeface="+mn-lt"/>
              <a:cs typeface="+mn-lt"/>
            </a:endParaRPr>
          </a:p>
          <a:p>
            <a:r>
              <a:rPr lang="en-US" sz="2200">
                <a:solidFill>
                  <a:srgbClr val="595959"/>
                </a:solidFill>
                <a:latin typeface="Avenir Next Medium"/>
                <a:ea typeface="+mn-lt"/>
                <a:cs typeface="+mn-lt"/>
              </a:rPr>
              <a:t>In areas of high noise levels, there should be an informational packet with pictures and steps on how to protect hearing, and even a QR code to a video </a:t>
            </a:r>
            <a:endParaRPr lang="en-US">
              <a:latin typeface="Avenir Next Medium"/>
            </a:endParaRPr>
          </a:p>
          <a:p>
            <a:endParaRPr lang="en-US">
              <a:latin typeface="Avenir Next Medium"/>
            </a:endParaRPr>
          </a:p>
        </p:txBody>
      </p:sp>
      <p:pic>
        <p:nvPicPr>
          <p:cNvPr id="5" name="Picture 4" descr="A yellow and black sign with black text&#10;&#10;AI-generated content may be incorrect.">
            <a:extLst>
              <a:ext uri="{FF2B5EF4-FFF2-40B4-BE49-F238E27FC236}">
                <a16:creationId xmlns:a16="http://schemas.microsoft.com/office/drawing/2014/main" id="{05926F13-22E0-9D95-4EC0-528D096405E5}"/>
              </a:ext>
            </a:extLst>
          </p:cNvPr>
          <p:cNvPicPr>
            <a:picLocks noChangeAspect="1"/>
          </p:cNvPicPr>
          <p:nvPr/>
        </p:nvPicPr>
        <p:blipFill>
          <a:blip r:embed="rId2"/>
          <a:stretch>
            <a:fillRect/>
          </a:stretch>
        </p:blipFill>
        <p:spPr>
          <a:xfrm>
            <a:off x="7246143" y="1714499"/>
            <a:ext cx="3754041" cy="4697016"/>
          </a:xfrm>
          <a:prstGeom prst="rect">
            <a:avLst/>
          </a:prstGeom>
        </p:spPr>
      </p:pic>
    </p:spTree>
    <p:extLst>
      <p:ext uri="{BB962C8B-B14F-4D97-AF65-F5344CB8AC3E}">
        <p14:creationId xmlns:p14="http://schemas.microsoft.com/office/powerpoint/2010/main" val="37278913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347E3-BC10-83FA-5642-DD09C0250A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DBC96-D89C-50EE-587C-39921BD34F3F}"/>
              </a:ext>
            </a:extLst>
          </p:cNvPr>
          <p:cNvSpPr>
            <a:spLocks noGrp="1"/>
          </p:cNvSpPr>
          <p:nvPr>
            <p:ph type="title"/>
          </p:nvPr>
        </p:nvSpPr>
        <p:spPr/>
        <p:txBody>
          <a:bodyPr>
            <a:normAutofit fontScale="90000"/>
          </a:bodyPr>
          <a:lstStyle/>
          <a:p>
            <a:r>
              <a:rPr lang="en-US">
                <a:latin typeface="Avenir Next Demi Bold"/>
              </a:rPr>
              <a:t>CONSIDERATIONS FOR NEURODIVERSE EMPLOYEES</a:t>
            </a:r>
            <a:endParaRPr lang="en-US"/>
          </a:p>
        </p:txBody>
      </p:sp>
      <p:sp>
        <p:nvSpPr>
          <p:cNvPr id="3" name="Content Placeholder 2">
            <a:extLst>
              <a:ext uri="{FF2B5EF4-FFF2-40B4-BE49-F238E27FC236}">
                <a16:creationId xmlns:a16="http://schemas.microsoft.com/office/drawing/2014/main" id="{209E8B81-F5A4-E902-C4D2-82B6F691077B}"/>
              </a:ext>
            </a:extLst>
          </p:cNvPr>
          <p:cNvSpPr>
            <a:spLocks noGrp="1"/>
          </p:cNvSpPr>
          <p:nvPr>
            <p:ph idx="1"/>
          </p:nvPr>
        </p:nvSpPr>
        <p:spPr>
          <a:xfrm>
            <a:off x="818935" y="2704290"/>
            <a:ext cx="10299032" cy="3574301"/>
          </a:xfrm>
        </p:spPr>
        <p:txBody>
          <a:bodyPr vert="horz" lIns="91440" tIns="45720" rIns="91440" bIns="45720" rtlCol="0" anchor="ctr">
            <a:noAutofit/>
          </a:bodyPr>
          <a:lstStyle/>
          <a:p>
            <a:r>
              <a:rPr lang="en-US" sz="3000">
                <a:latin typeface="Avenir Next Medium"/>
              </a:rPr>
              <a:t>Proprioception: awareness of one's body</a:t>
            </a:r>
          </a:p>
          <a:p>
            <a:pPr lvl="1">
              <a:spcAft>
                <a:spcPts val="0"/>
              </a:spcAft>
              <a:buFont typeface="Courier New" pitchFamily="2" charset="2"/>
              <a:buChar char="o"/>
            </a:pPr>
            <a:r>
              <a:rPr lang="en-US" sz="2600">
                <a:latin typeface="Avenir Next"/>
              </a:rPr>
              <a:t>You should also consider an employee's proprioception as some neurotypes do not perceive themselves well, especially if they are hyper focused</a:t>
            </a:r>
          </a:p>
          <a:p>
            <a:pPr lvl="1">
              <a:spcAft>
                <a:spcPts val="0"/>
              </a:spcAft>
              <a:buFont typeface="Courier New" pitchFamily="2" charset="2"/>
              <a:buChar char="o"/>
            </a:pPr>
            <a:r>
              <a:rPr lang="en-US" sz="2600">
                <a:latin typeface="Avenir Next"/>
              </a:rPr>
              <a:t>They may work themselves too hard physically without even realizing until after a task is done </a:t>
            </a:r>
          </a:p>
          <a:p>
            <a:pPr lvl="1">
              <a:spcAft>
                <a:spcPts val="0"/>
              </a:spcAft>
              <a:buFont typeface="Courier New" pitchFamily="2" charset="2"/>
              <a:buChar char="o"/>
            </a:pPr>
            <a:r>
              <a:rPr lang="en-US" sz="2600">
                <a:latin typeface="Avenir Next"/>
              </a:rPr>
              <a:t>They may not realize ear plugs could be damaging their skin until it causes a wound</a:t>
            </a:r>
          </a:p>
          <a:p>
            <a:endParaRPr lang="en-US" sz="3000">
              <a:latin typeface="Avenir Next Medium"/>
            </a:endParaRPr>
          </a:p>
          <a:p>
            <a:r>
              <a:rPr lang="en-US" sz="3000">
                <a:latin typeface="Avenir Next Medium"/>
              </a:rPr>
              <a:t>Be proactive with reminders of self – Todd reminds me a lot!</a:t>
            </a:r>
            <a:endParaRPr lang="en-US" sz="3000"/>
          </a:p>
          <a:p>
            <a:endParaRPr lang="en-US"/>
          </a:p>
          <a:p>
            <a:endParaRPr lang="en-US"/>
          </a:p>
        </p:txBody>
      </p:sp>
    </p:spTree>
    <p:extLst>
      <p:ext uri="{BB962C8B-B14F-4D97-AF65-F5344CB8AC3E}">
        <p14:creationId xmlns:p14="http://schemas.microsoft.com/office/powerpoint/2010/main" val="15003806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0374-CFB8-E6AD-746C-0F1E6F935005}"/>
              </a:ext>
            </a:extLst>
          </p:cNvPr>
          <p:cNvSpPr>
            <a:spLocks noGrp="1"/>
          </p:cNvSpPr>
          <p:nvPr>
            <p:ph type="title"/>
          </p:nvPr>
        </p:nvSpPr>
        <p:spPr/>
        <p:txBody>
          <a:bodyPr>
            <a:normAutofit/>
          </a:bodyPr>
          <a:lstStyle/>
          <a:p>
            <a:r>
              <a:rPr lang="en-US" b="0">
                <a:latin typeface="Avenir Next Demi Bold"/>
              </a:rPr>
              <a:t>TIME BUFFERED SCHEDULES</a:t>
            </a:r>
            <a:endParaRPr lang="en-US">
              <a:latin typeface="Avenir Next Demi Bold"/>
            </a:endParaRPr>
          </a:p>
        </p:txBody>
      </p:sp>
      <p:sp>
        <p:nvSpPr>
          <p:cNvPr id="3" name="Content Placeholder 2">
            <a:extLst>
              <a:ext uri="{FF2B5EF4-FFF2-40B4-BE49-F238E27FC236}">
                <a16:creationId xmlns:a16="http://schemas.microsoft.com/office/drawing/2014/main" id="{7FC79599-D3DA-9BD6-2C2F-FD48912F4689}"/>
              </a:ext>
            </a:extLst>
          </p:cNvPr>
          <p:cNvSpPr>
            <a:spLocks noGrp="1"/>
          </p:cNvSpPr>
          <p:nvPr>
            <p:ph idx="1"/>
          </p:nvPr>
        </p:nvSpPr>
        <p:spPr/>
        <p:txBody>
          <a:bodyPr/>
          <a:lstStyle/>
          <a:p>
            <a:r>
              <a:rPr lang="en-US" sz="2800" dirty="0">
                <a:latin typeface="Avenir Next Medium"/>
              </a:rPr>
              <a:t>Time-buffered schedules to allow for processing and reflection, for all neurotypes</a:t>
            </a:r>
          </a:p>
          <a:p>
            <a:r>
              <a:rPr lang="en-US" sz="2800" dirty="0">
                <a:latin typeface="Avenir Next Medium"/>
              </a:rPr>
              <a:t>Consider having breaks during long trainings, or breaks in video trainings</a:t>
            </a:r>
          </a:p>
          <a:p>
            <a:endParaRPr lang="en-US"/>
          </a:p>
        </p:txBody>
      </p:sp>
    </p:spTree>
    <p:extLst>
      <p:ext uri="{BB962C8B-B14F-4D97-AF65-F5344CB8AC3E}">
        <p14:creationId xmlns:p14="http://schemas.microsoft.com/office/powerpoint/2010/main" val="13848933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EFC38-BFD7-BA08-5A7A-B9482FFB55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7C91EF-5920-E6FC-7990-BD19DD603CEA}"/>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3EE0FC9C-C6B5-76DA-75A8-78572300165D}"/>
              </a:ext>
            </a:extLst>
          </p:cNvPr>
          <p:cNvSpPr>
            <a:spLocks noGrp="1"/>
          </p:cNvSpPr>
          <p:nvPr>
            <p:ph idx="1"/>
          </p:nvPr>
        </p:nvSpPr>
        <p:spPr/>
        <p:txBody>
          <a:bodyPr/>
          <a:lstStyle/>
          <a:p>
            <a:r>
              <a:rPr lang="en-US" sz="2800">
                <a:latin typeface="Avenir Next Medium"/>
              </a:rPr>
              <a:t>Even after all you can do to make a training, consider everyone's' memory capacity</a:t>
            </a:r>
            <a:endParaRPr lang="en-US" sz="2800"/>
          </a:p>
          <a:p>
            <a:r>
              <a:rPr lang="en-US" sz="2800">
                <a:latin typeface="Avenir Next Medium"/>
              </a:rPr>
              <a:t>On average, it is estimated 50% of what is learned, is immediately forgotten </a:t>
            </a:r>
            <a:endParaRPr lang="en-US" sz="2800"/>
          </a:p>
          <a:p>
            <a:r>
              <a:rPr lang="en-US" sz="2800">
                <a:latin typeface="Avenir Next Medium"/>
              </a:rPr>
              <a:t>Spaced Learning helps retain what is taught</a:t>
            </a:r>
            <a:endParaRPr lang="en-US" sz="2800"/>
          </a:p>
          <a:p>
            <a:endParaRPr lang="en-US"/>
          </a:p>
        </p:txBody>
      </p:sp>
    </p:spTree>
    <p:extLst>
      <p:ext uri="{BB962C8B-B14F-4D97-AF65-F5344CB8AC3E}">
        <p14:creationId xmlns:p14="http://schemas.microsoft.com/office/powerpoint/2010/main" val="28846627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0F14E-4D5A-5261-C914-605A4714A8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661A5F-F351-2197-176E-F1BFF3DEB739}"/>
              </a:ext>
            </a:extLst>
          </p:cNvPr>
          <p:cNvSpPr>
            <a:spLocks noGrp="1"/>
          </p:cNvSpPr>
          <p:nvPr>
            <p:ph type="title"/>
          </p:nvPr>
        </p:nvSpPr>
        <p:spPr/>
        <p:txBody>
          <a:bodyPr>
            <a:normAutofit/>
          </a:bodyPr>
          <a:lstStyle/>
          <a:p>
            <a:r>
              <a:rPr lang="en-US" b="0">
                <a:latin typeface="Avenir Next Demi Bold"/>
              </a:rPr>
              <a:t>MEMORY CAPACITY</a:t>
            </a:r>
          </a:p>
        </p:txBody>
      </p:sp>
      <p:sp>
        <p:nvSpPr>
          <p:cNvPr id="3" name="Content Placeholder 2">
            <a:extLst>
              <a:ext uri="{FF2B5EF4-FFF2-40B4-BE49-F238E27FC236}">
                <a16:creationId xmlns:a16="http://schemas.microsoft.com/office/drawing/2014/main" id="{508A2132-5F7F-B03D-3665-DDCD3F9283D6}"/>
              </a:ext>
            </a:extLst>
          </p:cNvPr>
          <p:cNvSpPr>
            <a:spLocks noGrp="1"/>
          </p:cNvSpPr>
          <p:nvPr>
            <p:ph idx="1"/>
          </p:nvPr>
        </p:nvSpPr>
        <p:spPr/>
        <p:txBody>
          <a:bodyPr/>
          <a:lstStyle/>
          <a:p>
            <a:endParaRPr lang="en-US"/>
          </a:p>
          <a:p>
            <a:endParaRPr lang="en-US"/>
          </a:p>
        </p:txBody>
      </p:sp>
      <p:pic>
        <p:nvPicPr>
          <p:cNvPr id="5" name="Picture 4">
            <a:extLst>
              <a:ext uri="{FF2B5EF4-FFF2-40B4-BE49-F238E27FC236}">
                <a16:creationId xmlns:a16="http://schemas.microsoft.com/office/drawing/2014/main" id="{34791A8F-0512-D1BC-591A-DA7D7DC6BACD}"/>
              </a:ext>
            </a:extLst>
          </p:cNvPr>
          <p:cNvPicPr>
            <a:picLocks noChangeAspect="1"/>
          </p:cNvPicPr>
          <p:nvPr/>
        </p:nvPicPr>
        <p:blipFill>
          <a:blip r:embed="rId2"/>
          <a:stretch>
            <a:fillRect/>
          </a:stretch>
        </p:blipFill>
        <p:spPr>
          <a:xfrm>
            <a:off x="1578147" y="1711476"/>
            <a:ext cx="8146707" cy="4602239"/>
          </a:xfrm>
          <a:prstGeom prst="rect">
            <a:avLst/>
          </a:prstGeom>
        </p:spPr>
      </p:pic>
    </p:spTree>
    <p:extLst>
      <p:ext uri="{BB962C8B-B14F-4D97-AF65-F5344CB8AC3E}">
        <p14:creationId xmlns:p14="http://schemas.microsoft.com/office/powerpoint/2010/main" val="39039235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A4EC-2E42-A0E8-FDEC-392F1199EDDB}"/>
              </a:ext>
            </a:extLst>
          </p:cNvPr>
          <p:cNvSpPr>
            <a:spLocks noGrp="1"/>
          </p:cNvSpPr>
          <p:nvPr>
            <p:ph type="title"/>
          </p:nvPr>
        </p:nvSpPr>
        <p:spPr/>
        <p:txBody>
          <a:bodyPr/>
          <a:lstStyle/>
          <a:p>
            <a:r>
              <a:rPr lang="en-US">
                <a:latin typeface="Avenir Next Demi Bold"/>
              </a:rPr>
              <a:t>TRAINING LOCATION</a:t>
            </a:r>
            <a:endParaRPr lang="en-US"/>
          </a:p>
        </p:txBody>
      </p:sp>
      <p:sp>
        <p:nvSpPr>
          <p:cNvPr id="3" name="Content Placeholder 2">
            <a:extLst>
              <a:ext uri="{FF2B5EF4-FFF2-40B4-BE49-F238E27FC236}">
                <a16:creationId xmlns:a16="http://schemas.microsoft.com/office/drawing/2014/main" id="{1AF46300-3E89-73C5-B3C8-FC6888E155E5}"/>
              </a:ext>
            </a:extLst>
          </p:cNvPr>
          <p:cNvSpPr>
            <a:spLocks noGrp="1"/>
          </p:cNvSpPr>
          <p:nvPr>
            <p:ph idx="1"/>
          </p:nvPr>
        </p:nvSpPr>
        <p:spPr/>
        <p:txBody>
          <a:bodyPr/>
          <a:lstStyle/>
          <a:p>
            <a:r>
              <a:rPr lang="en-US" sz="2400">
                <a:latin typeface="Avenir Next Medium"/>
              </a:rPr>
              <a:t>There is evidence showing that information retention for all neurotypes is also affected by location</a:t>
            </a:r>
          </a:p>
          <a:p>
            <a:r>
              <a:rPr lang="en-US" sz="2400">
                <a:latin typeface="Avenir Next Medium"/>
              </a:rPr>
              <a:t>Employees are more likely to remember information in the spot they learned that information</a:t>
            </a:r>
          </a:p>
          <a:p>
            <a:r>
              <a:rPr lang="en-US" sz="2400">
                <a:latin typeface="Avenir Next Medium"/>
              </a:rPr>
              <a:t>This means that procedures should be taught in the spot they will be used</a:t>
            </a:r>
          </a:p>
        </p:txBody>
      </p:sp>
    </p:spTree>
    <p:extLst>
      <p:ext uri="{BB962C8B-B14F-4D97-AF65-F5344CB8AC3E}">
        <p14:creationId xmlns:p14="http://schemas.microsoft.com/office/powerpoint/2010/main" val="224294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dirty="0">
                <a:latin typeface="Avenir Next Medium"/>
              </a:rPr>
              <a:t>The recommended practices use a proactive approach to managing workplace safety and health. </a:t>
            </a:r>
          </a:p>
          <a:p>
            <a:r>
              <a:rPr lang="en-US" sz="3200" dirty="0">
                <a:latin typeface="Avenir Next Medium"/>
              </a:rPr>
              <a:t>Traditional approaches are often reactive – problems are addressed only after a worker is injured or becomes sick, a new standard or regulation is published, or an outside inspection finds a problem that must be fixed. </a:t>
            </a:r>
          </a:p>
          <a:p>
            <a:r>
              <a:rPr lang="en-US" sz="3200" dirty="0">
                <a:latin typeface="Avenir Next Medium"/>
              </a:rPr>
              <a:t>These recommended practices recognize that finding and fixing hazards before they cause injury or illness is a far more effective approach.</a:t>
            </a:r>
          </a:p>
          <a:p>
            <a:pPr marL="502920" lvl="1" indent="0">
              <a:buNone/>
            </a:pPr>
            <a:endParaRPr lang="en-US" sz="3200"/>
          </a:p>
        </p:txBody>
      </p:sp>
    </p:spTree>
    <p:extLst>
      <p:ext uri="{BB962C8B-B14F-4D97-AF65-F5344CB8AC3E}">
        <p14:creationId xmlns:p14="http://schemas.microsoft.com/office/powerpoint/2010/main" val="33992617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0626F-C531-CA6A-D3EF-4D5615E15B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788E6D-DCB0-D367-0997-76681D91CA60}"/>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68516240-9DF5-8818-C6A3-D7FAA28DED8A}"/>
              </a:ext>
            </a:extLst>
          </p:cNvPr>
          <p:cNvSpPr>
            <a:spLocks noGrp="1"/>
          </p:cNvSpPr>
          <p:nvPr>
            <p:ph idx="1"/>
          </p:nvPr>
        </p:nvSpPr>
        <p:spPr/>
        <p:txBody>
          <a:bodyPr/>
          <a:lstStyle/>
          <a:p>
            <a:r>
              <a:rPr lang="en-US" sz="2800">
                <a:latin typeface="Avenir Next Medium"/>
              </a:rPr>
              <a:t>How can you improve your safety training?</a:t>
            </a:r>
          </a:p>
          <a:p>
            <a:r>
              <a:rPr lang="en-US" sz="2800">
                <a:latin typeface="Avenir Next Medium"/>
              </a:rPr>
              <a:t>We created a checklist for you to discuss with your employees and apply to your trainings.</a:t>
            </a:r>
            <a:endParaRPr lang="en-US" sz="2800"/>
          </a:p>
        </p:txBody>
      </p:sp>
    </p:spTree>
    <p:extLst>
      <p:ext uri="{BB962C8B-B14F-4D97-AF65-F5344CB8AC3E}">
        <p14:creationId xmlns:p14="http://schemas.microsoft.com/office/powerpoint/2010/main" val="22525017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6DB68-B5C3-0838-17E5-0B1DE188C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40F23-B291-49C7-5323-F3BE85D11BB1}"/>
              </a:ext>
            </a:extLst>
          </p:cNvPr>
          <p:cNvSpPr>
            <a:spLocks noGrp="1"/>
          </p:cNvSpPr>
          <p:nvPr>
            <p:ph type="title"/>
          </p:nvPr>
        </p:nvSpPr>
        <p:spPr/>
        <p:txBody>
          <a:bodyPr/>
          <a:lstStyle/>
          <a:p>
            <a:r>
              <a:rPr lang="en-US">
                <a:latin typeface="Avenir Next Demi Bold"/>
              </a:rPr>
              <a:t>WHAT CAN YOU APPLY TO YOUR TRAININGS?</a:t>
            </a:r>
            <a:endParaRPr lang="en-US"/>
          </a:p>
        </p:txBody>
      </p:sp>
      <p:sp>
        <p:nvSpPr>
          <p:cNvPr id="3" name="Content Placeholder 2">
            <a:extLst>
              <a:ext uri="{FF2B5EF4-FFF2-40B4-BE49-F238E27FC236}">
                <a16:creationId xmlns:a16="http://schemas.microsoft.com/office/drawing/2014/main" id="{170E23EF-1B5D-3A8E-B342-8ADBD9599160}"/>
              </a:ext>
            </a:extLst>
          </p:cNvPr>
          <p:cNvSpPr>
            <a:spLocks noGrp="1"/>
          </p:cNvSpPr>
          <p:nvPr>
            <p:ph idx="1"/>
          </p:nvPr>
        </p:nvSpPr>
        <p:spPr/>
        <p:txBody>
          <a:bodyPr/>
          <a:lstStyle/>
          <a:p>
            <a:pPr marL="0" indent="0">
              <a:buNone/>
            </a:pPr>
            <a:endParaRPr lang="en-US" sz="2800">
              <a:latin typeface="Avenir Next Medium"/>
            </a:endParaRPr>
          </a:p>
          <a:p>
            <a:r>
              <a:rPr lang="en-US" sz="2800">
                <a:latin typeface="Avenir Next Medium"/>
              </a:rPr>
              <a:t>Is there anything specific from this training that would be beneficial for your safety trainings?</a:t>
            </a:r>
            <a:endParaRPr lang="en-US" sz="2400"/>
          </a:p>
        </p:txBody>
      </p:sp>
    </p:spTree>
    <p:extLst>
      <p:ext uri="{BB962C8B-B14F-4D97-AF65-F5344CB8AC3E}">
        <p14:creationId xmlns:p14="http://schemas.microsoft.com/office/powerpoint/2010/main" val="26766563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a:xfrm>
            <a:off x="1512000" y="492508"/>
            <a:ext cx="10168179" cy="704963"/>
          </a:xfrm>
        </p:spPr>
        <p:txBody>
          <a:bodyPr/>
          <a:lstStyle/>
          <a:p>
            <a:r>
              <a:rPr lang="en-US"/>
              <a:t>SUMMARY</a:t>
            </a:r>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873110" y="2469820"/>
            <a:ext cx="10445780" cy="3170327"/>
          </a:xfrm>
        </p:spPr>
        <p:txBody>
          <a:bodyPr>
            <a:noAutofit/>
          </a:bodyPr>
          <a:lstStyle/>
          <a:p>
            <a:r>
              <a:rPr lang="en-US" sz="2800">
                <a:effectLst/>
                <a:latin typeface="Avenir Next"/>
              </a:rPr>
              <a:t>If an employee is exposed to an excessive amount of noise, over a sustained period of time, there is a risk of hearing loss</a:t>
            </a:r>
          </a:p>
          <a:p>
            <a:r>
              <a:rPr lang="en-US" sz="2800">
                <a:latin typeface="Avenir Next" panose="020B0503020202020204" pitchFamily="34" charset="0"/>
                <a:cs typeface="Calibri" panose="020F0502020204030204" pitchFamily="34" charset="0"/>
              </a:rPr>
              <a:t>Employers must maintain a workplace “free from any recognized hazards” – including excessive noise</a:t>
            </a:r>
          </a:p>
          <a:p>
            <a:r>
              <a:rPr lang="en-US" sz="2800">
                <a:latin typeface="Avenir Next"/>
                <a:cs typeface="Calibri"/>
              </a:rPr>
              <a:t>Per MIOSHA Standard, employers must respond with administrative or engineering controls, or PPE</a:t>
            </a:r>
          </a:p>
          <a:p>
            <a:r>
              <a:rPr lang="en-US" sz="2800">
                <a:latin typeface="Avenir Next" panose="020B0503020202020204" pitchFamily="34" charset="0"/>
              </a:rPr>
              <a:t>Hearing Protection and Conservation are an important element of workplace safety</a:t>
            </a:r>
          </a:p>
          <a:p>
            <a:pPr marL="0" indent="0">
              <a:buNone/>
            </a:pPr>
            <a:endParaRPr lang="en-US" sz="2800">
              <a:latin typeface="Avenir Next" panose="020B0503020202020204" pitchFamily="34" charset="0"/>
            </a:endParaRPr>
          </a:p>
        </p:txBody>
      </p:sp>
    </p:spTree>
    <p:extLst>
      <p:ext uri="{BB962C8B-B14F-4D97-AF65-F5344CB8AC3E}">
        <p14:creationId xmlns:p14="http://schemas.microsoft.com/office/powerpoint/2010/main" val="32258785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79D5F-947A-B93A-42EE-5C14EEFC00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9AE8E-FFD0-D23E-EAA4-274A5C357042}"/>
              </a:ext>
            </a:extLst>
          </p:cNvPr>
          <p:cNvSpPr>
            <a:spLocks noGrp="1"/>
          </p:cNvSpPr>
          <p:nvPr>
            <p:ph type="title"/>
          </p:nvPr>
        </p:nvSpPr>
        <p:spPr>
          <a:xfrm>
            <a:off x="1512000" y="492508"/>
            <a:ext cx="10168179" cy="704963"/>
          </a:xfrm>
        </p:spPr>
        <p:txBody>
          <a:bodyPr/>
          <a:lstStyle/>
          <a:p>
            <a:r>
              <a:rPr lang="en-US"/>
              <a:t>SUMMARY</a:t>
            </a:r>
          </a:p>
        </p:txBody>
      </p:sp>
      <p:sp>
        <p:nvSpPr>
          <p:cNvPr id="3" name="Content Placeholder 2">
            <a:extLst>
              <a:ext uri="{FF2B5EF4-FFF2-40B4-BE49-F238E27FC236}">
                <a16:creationId xmlns:a16="http://schemas.microsoft.com/office/drawing/2014/main" id="{ED229EC1-2713-7C64-522D-3E4982B3DA7C}"/>
              </a:ext>
            </a:extLst>
          </p:cNvPr>
          <p:cNvSpPr>
            <a:spLocks noGrp="1"/>
          </p:cNvSpPr>
          <p:nvPr>
            <p:ph idx="1"/>
          </p:nvPr>
        </p:nvSpPr>
        <p:spPr>
          <a:xfrm>
            <a:off x="873110" y="1235262"/>
            <a:ext cx="10445780" cy="4404885"/>
          </a:xfrm>
        </p:spPr>
        <p:txBody>
          <a:bodyPr>
            <a:noAutofit/>
          </a:bodyPr>
          <a:lstStyle/>
          <a:p>
            <a:pPr marL="0" indent="0">
              <a:buNone/>
            </a:pPr>
            <a:endParaRPr lang="en-US" sz="2800">
              <a:latin typeface="Avenir Next" panose="020B0503020202020204" pitchFamily="34" charset="0"/>
            </a:endParaRPr>
          </a:p>
          <a:p>
            <a:r>
              <a:rPr lang="en-US" sz="2800">
                <a:latin typeface="Avenir Next" panose="020B0503020202020204" pitchFamily="34" charset="0"/>
              </a:rPr>
              <a:t>Remember the principles of noise reduction in the context of Occupational Noise Exposure, and accommodations supporting a diverse workforce</a:t>
            </a:r>
          </a:p>
          <a:p>
            <a:r>
              <a:rPr lang="en-US" sz="2800">
                <a:latin typeface="Avenir Next"/>
              </a:rPr>
              <a:t>When creating trainings, remember to consider the needs of all of your employees to improve retention</a:t>
            </a:r>
            <a:endParaRPr lang="en-US" sz="2800">
              <a:latin typeface="Avenir Next" panose="020B0503020202020204" pitchFamily="34" charset="0"/>
            </a:endParaRPr>
          </a:p>
        </p:txBody>
      </p:sp>
    </p:spTree>
    <p:extLst>
      <p:ext uri="{BB962C8B-B14F-4D97-AF65-F5344CB8AC3E}">
        <p14:creationId xmlns:p14="http://schemas.microsoft.com/office/powerpoint/2010/main" val="214629848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6918E-2658-4F43-8A12-0AF35FEED0A2}"/>
              </a:ext>
            </a:extLst>
          </p:cNvPr>
          <p:cNvSpPr>
            <a:spLocks noGrp="1"/>
          </p:cNvSpPr>
          <p:nvPr>
            <p:ph type="title"/>
          </p:nvPr>
        </p:nvSpPr>
        <p:spPr/>
        <p:txBody>
          <a:bodyPr/>
          <a:lstStyle/>
          <a:p>
            <a:r>
              <a:rPr lang="en-US"/>
              <a:t>Thank You </a:t>
            </a:r>
            <a:r>
              <a:rPr lang="mr-IN"/>
              <a:t>–</a:t>
            </a:r>
            <a:r>
              <a:rPr lang="en-US"/>
              <a:t> stay safe and healthy!</a:t>
            </a:r>
          </a:p>
        </p:txBody>
      </p:sp>
      <p:pic>
        <p:nvPicPr>
          <p:cNvPr id="5" name="Picture Placeholder 4" descr="incompass with tagline cmyk.png"/>
          <p:cNvPicPr>
            <a:picLocks noGrp="1" noChangeAspect="1"/>
          </p:cNvPicPr>
          <p:nvPr>
            <p:ph type="pic" idx="1"/>
          </p:nvPr>
        </p:nvPicPr>
        <p:blipFill>
          <a:blip r:embed="rId2">
            <a:extLst>
              <a:ext uri="{28A0092B-C50C-407E-A947-70E740481C1C}">
                <a14:useLocalDpi xmlns:a14="http://schemas.microsoft.com/office/drawing/2010/main" val="0"/>
              </a:ext>
            </a:extLst>
          </a:blip>
          <a:srcRect t="-32385" b="-32385"/>
          <a:stretch>
            <a:fillRect/>
          </a:stretch>
        </p:blipFill>
        <p:spPr>
          <a:xfrm>
            <a:off x="3865208" y="911978"/>
            <a:ext cx="7663501" cy="5034045"/>
          </a:xfrm>
        </p:spPr>
      </p:pic>
      <p:sp>
        <p:nvSpPr>
          <p:cNvPr id="4" name="Text Placeholder 3">
            <a:extLst>
              <a:ext uri="{FF2B5EF4-FFF2-40B4-BE49-F238E27FC236}">
                <a16:creationId xmlns:a16="http://schemas.microsoft.com/office/drawing/2014/main" id="{6A13B772-3EE1-5249-87B3-B86711C34282}"/>
              </a:ext>
            </a:extLst>
          </p:cNvPr>
          <p:cNvSpPr>
            <a:spLocks noGrp="1"/>
          </p:cNvSpPr>
          <p:nvPr>
            <p:ph type="body" sz="half" idx="2"/>
          </p:nvPr>
        </p:nvSpPr>
        <p:spPr/>
        <p:txBody>
          <a:bodyPr/>
          <a:lstStyle/>
          <a:p>
            <a:endParaRPr lang="en-US"/>
          </a:p>
          <a:p>
            <a:r>
              <a:rPr lang="en-US"/>
              <a:t>Incompass Michigan remains committed to being a trusted resource for getting connected and staying informed.</a:t>
            </a:r>
          </a:p>
        </p:txBody>
      </p:sp>
    </p:spTree>
    <p:extLst>
      <p:ext uri="{BB962C8B-B14F-4D97-AF65-F5344CB8AC3E}">
        <p14:creationId xmlns:p14="http://schemas.microsoft.com/office/powerpoint/2010/main" val="2209042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2651" y="405362"/>
            <a:ext cx="7747363" cy="6047276"/>
          </a:xfrm>
        </p:spPr>
        <p:txBody>
          <a:bodyPr>
            <a:normAutofit/>
          </a:bodyPr>
          <a:lstStyle/>
          <a:p>
            <a:pPr marL="0" indent="0">
              <a:buNone/>
            </a:pPr>
            <a:endParaRPr lang="en-US"/>
          </a:p>
          <a:p>
            <a:r>
              <a:rPr lang="en-US" sz="2800">
                <a:latin typeface="Avenir Next" panose="020B0503020202020204" pitchFamily="34" charset="0"/>
              </a:rPr>
              <a:t>MIOSHA General Industry Standard</a:t>
            </a:r>
          </a:p>
          <a:p>
            <a:pPr lvl="1"/>
            <a:r>
              <a:rPr lang="en-US" sz="2800"/>
              <a:t>“Part 380, Occupational Noise Exposure”</a:t>
            </a:r>
          </a:p>
          <a:p>
            <a:r>
              <a:rPr lang="en-US" sz="2800">
                <a:latin typeface="Avenir Next" panose="020B0503020202020204" pitchFamily="34" charset="0"/>
              </a:rPr>
              <a:t>MIOSHA Fact Sheet </a:t>
            </a:r>
          </a:p>
          <a:p>
            <a:pPr lvl="1"/>
            <a:r>
              <a:rPr lang="en-US" sz="2800"/>
              <a:t>#11 “Noise and Hearing Conservation”</a:t>
            </a:r>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30370752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46E56-35E9-AD5C-2A29-BA05CB3C2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F51743-524F-4969-EC41-AA0EAB738A41}"/>
              </a:ext>
            </a:extLst>
          </p:cNvPr>
          <p:cNvSpPr>
            <a:spLocks noGrp="1"/>
          </p:cNvSpPr>
          <p:nvPr>
            <p:ph type="title"/>
          </p:nvPr>
        </p:nvSpPr>
        <p:spPr>
          <a:xfrm>
            <a:off x="256032" y="1361660"/>
            <a:ext cx="2834640" cy="2377440"/>
          </a:xfrm>
        </p:spPr>
        <p:txBody>
          <a:bodyPr>
            <a:normAutofit/>
          </a:bodyPr>
          <a:lstStyle/>
          <a:p>
            <a:r>
              <a:rPr lang="en-US"/>
              <a:t>RESOURCE CITATIONS</a:t>
            </a:r>
          </a:p>
        </p:txBody>
      </p:sp>
      <p:sp>
        <p:nvSpPr>
          <p:cNvPr id="3" name="Content Placeholder 2">
            <a:extLst>
              <a:ext uri="{FF2B5EF4-FFF2-40B4-BE49-F238E27FC236}">
                <a16:creationId xmlns:a16="http://schemas.microsoft.com/office/drawing/2014/main" id="{77EE82C8-E2B8-A306-E3E6-C1BA3D2769F1}"/>
              </a:ext>
            </a:extLst>
          </p:cNvPr>
          <p:cNvSpPr>
            <a:spLocks noGrp="1"/>
          </p:cNvSpPr>
          <p:nvPr>
            <p:ph idx="1"/>
          </p:nvPr>
        </p:nvSpPr>
        <p:spPr>
          <a:xfrm>
            <a:off x="3822651" y="581973"/>
            <a:ext cx="7747363" cy="6047276"/>
          </a:xfrm>
        </p:spPr>
        <p:txBody>
          <a:bodyPr>
            <a:normAutofit/>
          </a:bodyPr>
          <a:lstStyle/>
          <a:p>
            <a:pPr marL="0" indent="0">
              <a:buNone/>
            </a:pPr>
            <a:endParaRPr lang="en-US"/>
          </a:p>
          <a:p>
            <a:r>
              <a:rPr lang="en-US">
                <a:latin typeface="Avenir Next Medium"/>
              </a:rPr>
              <a:t>Honeybourne, Victoria. (2020). The Neurodiverse Workplace: An Employer’s Guide to Managing and Working with Neurodivergent Employees, Clients and Customers. Jessica Kingsley Publishers: London &amp; Philadelphia, PA.</a:t>
            </a:r>
            <a:endParaRPr lang="en-US"/>
          </a:p>
          <a:p>
            <a:r>
              <a:rPr lang="en-US" err="1">
                <a:latin typeface="Avenir Next Medium"/>
              </a:rPr>
              <a:t>Praslova</a:t>
            </a:r>
            <a:r>
              <a:rPr lang="en-US">
                <a:latin typeface="Avenir Next Medium"/>
              </a:rPr>
              <a:t>, Ludmila N. (2024). The Canary Code: A Guide to Neurodiversity, Dignity, And Intersectional Belonging At Work. Berrett-Koehler Publishers, Inc.: Oakland, CA.</a:t>
            </a:r>
            <a:endParaRPr lang="en-US"/>
          </a:p>
          <a:p>
            <a:r>
              <a:rPr lang="en-US">
                <a:latin typeface="Avenir Next Medium"/>
              </a:rPr>
              <a:t>Thompson, E. (2023) A Hidden Force: Unlocking the Potential of Neurodiversity at Work. Fast Company Press: New York. </a:t>
            </a:r>
          </a:p>
          <a:p>
            <a:r>
              <a:rPr lang="en-US">
                <a:latin typeface="Avenir Next Medium"/>
                <a:hlinkClick r:id="rId2"/>
              </a:rPr>
              <a:t>https://www.cnsnevada.com/what-is-the-memory-capacity-of-a-human-brain/</a:t>
            </a:r>
          </a:p>
          <a:p>
            <a:pPr marL="0" indent="0">
              <a:buNone/>
            </a:pPr>
            <a:br>
              <a:rPr lang="en-US"/>
            </a:br>
            <a:endParaRPr lang="en-US"/>
          </a:p>
          <a:p>
            <a:r>
              <a:rPr lang="en-US">
                <a:latin typeface="Avenir Next Medium"/>
              </a:rPr>
              <a:t> NEUROINCLUSIVE LEARNING QUICK START PACKET BY TRACEY KING</a:t>
            </a:r>
            <a:endParaRPr lang="en-US"/>
          </a:p>
          <a:p>
            <a:endParaRPr lang="en-US">
              <a:latin typeface="Avenir Next Medium"/>
            </a:endParaRPr>
          </a:p>
          <a:p>
            <a:endParaRPr lang="en-US">
              <a:latin typeface="Avenir Next Medium"/>
            </a:endParaRPr>
          </a:p>
        </p:txBody>
      </p:sp>
      <p:sp>
        <p:nvSpPr>
          <p:cNvPr id="4" name="Text Placeholder 3">
            <a:extLst>
              <a:ext uri="{FF2B5EF4-FFF2-40B4-BE49-F238E27FC236}">
                <a16:creationId xmlns:a16="http://schemas.microsoft.com/office/drawing/2014/main" id="{340BBF73-7D07-6FD0-263C-87D9C04DFA8B}"/>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200709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0D21D-8652-9C3C-C3A0-440DA9177A7C}"/>
              </a:ext>
            </a:extLst>
          </p:cNvPr>
          <p:cNvSpPr>
            <a:spLocks noGrp="1"/>
          </p:cNvSpPr>
          <p:nvPr>
            <p:ph type="title"/>
          </p:nvPr>
        </p:nvSpPr>
        <p:spPr/>
        <p:txBody>
          <a:bodyPr/>
          <a:lstStyle/>
          <a:p>
            <a:r>
              <a:rPr lang="en-US">
                <a:latin typeface="Avenir Next Demi Bold"/>
              </a:rPr>
              <a:t>Schedule a free training with us!</a:t>
            </a:r>
            <a:endParaRPr lang="en-US"/>
          </a:p>
        </p:txBody>
      </p:sp>
      <p:sp>
        <p:nvSpPr>
          <p:cNvPr id="3" name="Content Placeholder 2">
            <a:extLst>
              <a:ext uri="{FF2B5EF4-FFF2-40B4-BE49-F238E27FC236}">
                <a16:creationId xmlns:a16="http://schemas.microsoft.com/office/drawing/2014/main" id="{83634F84-4402-A0F8-D73D-00ADA4251DD1}"/>
              </a:ext>
            </a:extLst>
          </p:cNvPr>
          <p:cNvSpPr>
            <a:spLocks noGrp="1"/>
          </p:cNvSpPr>
          <p:nvPr>
            <p:ph idx="1"/>
          </p:nvPr>
        </p:nvSpPr>
        <p:spPr/>
        <p:txBody>
          <a:bodyPr/>
          <a:lstStyle/>
          <a:p>
            <a:r>
              <a:rPr lang="en-US">
                <a:latin typeface="Avenir Next Medium"/>
              </a:rPr>
              <a:t>Contact us if you wish to have Todd and Katie conduct a free training!</a:t>
            </a:r>
          </a:p>
          <a:p>
            <a:r>
              <a:rPr lang="en-US">
                <a:latin typeface="Avenir Next Medium"/>
              </a:rPr>
              <a:t>Let us know the following information</a:t>
            </a:r>
          </a:p>
          <a:p>
            <a:pPr lvl="1">
              <a:spcAft>
                <a:spcPts val="0"/>
              </a:spcAft>
              <a:buFont typeface="Courier New" pitchFamily="18" charset="2"/>
              <a:buChar char="o"/>
            </a:pPr>
            <a:r>
              <a:rPr lang="en-US">
                <a:latin typeface="Avenir Next Medium"/>
              </a:rPr>
              <a:t>Date, time and length of training</a:t>
            </a:r>
          </a:p>
          <a:p>
            <a:pPr lvl="1">
              <a:buFont typeface="Courier New" pitchFamily="18" charset="2"/>
              <a:buChar char="o"/>
            </a:pPr>
            <a:r>
              <a:rPr lang="en-US">
                <a:latin typeface="Avenir Next Medium"/>
              </a:rPr>
              <a:t>Desired training content </a:t>
            </a:r>
          </a:p>
          <a:p>
            <a:pPr lvl="1">
              <a:buFont typeface="Courier New" pitchFamily="18" charset="2"/>
              <a:buChar char="o"/>
            </a:pPr>
            <a:r>
              <a:rPr lang="en-US">
                <a:latin typeface="Avenir Next Medium"/>
              </a:rPr>
              <a:t>How many attendees will be at this training</a:t>
            </a:r>
          </a:p>
          <a:p>
            <a:r>
              <a:rPr lang="en-US">
                <a:latin typeface="Avenir Next Medium"/>
              </a:rPr>
              <a:t>Katie Kinde – </a:t>
            </a:r>
            <a:r>
              <a:rPr lang="en-US">
                <a:latin typeface="Avenir Next Medium"/>
                <a:hlinkClick r:id="rId2"/>
              </a:rPr>
              <a:t>kkinde@incompassmi.org</a:t>
            </a:r>
            <a:r>
              <a:rPr lang="en-US">
                <a:latin typeface="Avenir Next Medium"/>
              </a:rPr>
              <a:t> </a:t>
            </a:r>
            <a:endParaRPr lang="en-US"/>
          </a:p>
        </p:txBody>
      </p:sp>
    </p:spTree>
    <p:extLst>
      <p:ext uri="{BB962C8B-B14F-4D97-AF65-F5344CB8AC3E}">
        <p14:creationId xmlns:p14="http://schemas.microsoft.com/office/powerpoint/2010/main" val="2413411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80F2-8901-154B-BC18-F3888A887E99}"/>
              </a:ext>
            </a:extLst>
          </p:cNvPr>
          <p:cNvSpPr>
            <a:spLocks noGrp="1"/>
          </p:cNvSpPr>
          <p:nvPr>
            <p:ph type="title"/>
          </p:nvPr>
        </p:nvSpPr>
        <p:spPr>
          <a:xfrm>
            <a:off x="256032" y="2585010"/>
            <a:ext cx="2834640" cy="2377440"/>
          </a:xfrm>
        </p:spPr>
        <p:txBody>
          <a:bodyPr>
            <a:normAutofit fontScale="90000"/>
          </a:bodyPr>
          <a:lstStyle/>
          <a:p>
            <a:r>
              <a:rPr lang="en-US">
                <a:latin typeface="Avenir Next Demi Bold"/>
              </a:rPr>
              <a:t>SAFETY INCLUDED</a:t>
            </a:r>
            <a:br>
              <a:rPr lang="en-US"/>
            </a:br>
            <a:br>
              <a:rPr lang="en-US"/>
            </a:br>
            <a:r>
              <a:rPr lang="en-US">
                <a:latin typeface="Avenir Next Demi Bold"/>
              </a:rPr>
              <a:t>Training Project in Partnership with MIOSHA CET Division</a:t>
            </a:r>
          </a:p>
        </p:txBody>
      </p:sp>
      <p:sp>
        <p:nvSpPr>
          <p:cNvPr id="3" name="Content Placeholder 2">
            <a:extLst>
              <a:ext uri="{FF2B5EF4-FFF2-40B4-BE49-F238E27FC236}">
                <a16:creationId xmlns:a16="http://schemas.microsoft.com/office/drawing/2014/main" id="{0B03FFD3-6292-F340-ADFC-3CE4DBEBF682}"/>
              </a:ext>
            </a:extLst>
          </p:cNvPr>
          <p:cNvSpPr>
            <a:spLocks noGrp="1"/>
          </p:cNvSpPr>
          <p:nvPr>
            <p:ph idx="1"/>
          </p:nvPr>
        </p:nvSpPr>
        <p:spPr>
          <a:xfrm>
            <a:off x="3829277" y="302009"/>
            <a:ext cx="7747363" cy="6047276"/>
          </a:xfrm>
        </p:spPr>
        <p:txBody>
          <a:bodyPr>
            <a:normAutofit/>
          </a:bodyPr>
          <a:lstStyle/>
          <a:p>
            <a:pPr marL="0" indent="0">
              <a:buNone/>
            </a:pPr>
            <a:endParaRPr lang="en-US"/>
          </a:p>
          <a:p>
            <a:r>
              <a:rPr lang="en-US" sz="2400"/>
              <a:t>This material was prepared under a Consultation Education and Training (CET) Grant, awarded by the Michigan Occupational Safety and Health Administration (MIOSHA).  </a:t>
            </a:r>
          </a:p>
          <a:p>
            <a:r>
              <a:rPr lang="en-US" sz="2400"/>
              <a:t>MIOSHA is a part of the Department of Labor and Economic Opportunity (LEO).  </a:t>
            </a:r>
          </a:p>
          <a:p>
            <a:r>
              <a:rPr lang="en-US" sz="2400"/>
              <a:t>Points of view or opinions stated in this document do not necessarily reflect the view or policies of LEO.</a:t>
            </a:r>
            <a:endParaRPr lang="en-US" b="1" i="1"/>
          </a:p>
        </p:txBody>
      </p:sp>
      <p:sp>
        <p:nvSpPr>
          <p:cNvPr id="4" name="Text Placeholder 3">
            <a:extLst>
              <a:ext uri="{FF2B5EF4-FFF2-40B4-BE49-F238E27FC236}">
                <a16:creationId xmlns:a16="http://schemas.microsoft.com/office/drawing/2014/main" id="{6671C96C-0FDD-7044-9863-2AA13B48E186}"/>
              </a:ext>
            </a:extLst>
          </p:cNvPr>
          <p:cNvSpPr>
            <a:spLocks noGrp="1"/>
          </p:cNvSpPr>
          <p:nvPr>
            <p:ph type="body" sz="half" idx="2"/>
          </p:nvPr>
        </p:nvSpPr>
        <p:spPr/>
        <p:txBody>
          <a:bodyPr/>
          <a:lstStyle/>
          <a:p>
            <a:endParaRPr lang="en-US"/>
          </a:p>
          <a:p>
            <a:endParaRPr lang="en-US"/>
          </a:p>
        </p:txBody>
      </p:sp>
    </p:spTree>
    <p:extLst>
      <p:ext uri="{BB962C8B-B14F-4D97-AF65-F5344CB8AC3E}">
        <p14:creationId xmlns:p14="http://schemas.microsoft.com/office/powerpoint/2010/main" val="15397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3C42C-3AAC-C940-8B09-64B6EBAA6FAD}"/>
              </a:ext>
            </a:extLst>
          </p:cNvPr>
          <p:cNvSpPr>
            <a:spLocks noGrp="1"/>
          </p:cNvSpPr>
          <p:nvPr>
            <p:ph type="title"/>
          </p:nvPr>
        </p:nvSpPr>
        <p:spPr/>
        <p:txBody>
          <a:bodyPr/>
          <a:lstStyle/>
          <a:p>
            <a:r>
              <a:rPr lang="en-US" b="0">
                <a:latin typeface="Avenir Next Demi Bold"/>
              </a:rPr>
              <a:t>Safety Included 2026</a:t>
            </a:r>
            <a:endParaRPr lang="en-US"/>
          </a:p>
        </p:txBody>
      </p:sp>
      <p:sp>
        <p:nvSpPr>
          <p:cNvPr id="3" name="Content Placeholder 2">
            <a:extLst>
              <a:ext uri="{FF2B5EF4-FFF2-40B4-BE49-F238E27FC236}">
                <a16:creationId xmlns:a16="http://schemas.microsoft.com/office/drawing/2014/main" id="{5AF944E1-FE1F-214C-90C2-9A98B1591EF3}"/>
              </a:ext>
            </a:extLst>
          </p:cNvPr>
          <p:cNvSpPr>
            <a:spLocks noGrp="1"/>
          </p:cNvSpPr>
          <p:nvPr>
            <p:ph idx="1"/>
          </p:nvPr>
        </p:nvSpPr>
        <p:spPr>
          <a:xfrm>
            <a:off x="511370" y="2343563"/>
            <a:ext cx="10919903" cy="4115885"/>
          </a:xfrm>
        </p:spPr>
        <p:txBody>
          <a:bodyPr>
            <a:noAutofit/>
          </a:bodyPr>
          <a:lstStyle/>
          <a:p>
            <a:r>
              <a:rPr lang="en-US" sz="3200" dirty="0">
                <a:latin typeface="Avenir Next Medium"/>
              </a:rPr>
              <a:t>The most rigorous preventive safety program takes the view that there is ALWAYS something about an incident leading to injury that could have been different.</a:t>
            </a:r>
          </a:p>
          <a:p>
            <a:r>
              <a:rPr lang="en-US" sz="3200" dirty="0">
                <a:latin typeface="Avenir Next Medium"/>
              </a:rPr>
              <a:t>Accidents don’t “just happen.”</a:t>
            </a:r>
          </a:p>
          <a:p>
            <a:r>
              <a:rPr lang="en-US" sz="3200" dirty="0">
                <a:latin typeface="Avenir Next Medium"/>
              </a:rPr>
              <a:t>It is incumbent upon us to continuously assess the landscape to identify the potential for a problem, and fix it before one occurs.</a:t>
            </a:r>
          </a:p>
          <a:p>
            <a:r>
              <a:rPr lang="en-US" sz="3200" dirty="0">
                <a:latin typeface="Avenir Next Medium"/>
              </a:rPr>
              <a:t>That’s what this presentation is all about, providing a framework for effective safety programs that promote prevention.</a:t>
            </a:r>
          </a:p>
          <a:p>
            <a:pPr marL="502920" lvl="1" indent="0">
              <a:buNone/>
            </a:pPr>
            <a:endParaRPr lang="en-US" sz="3200"/>
          </a:p>
        </p:txBody>
      </p:sp>
    </p:spTree>
    <p:extLst>
      <p:ext uri="{BB962C8B-B14F-4D97-AF65-F5344CB8AC3E}">
        <p14:creationId xmlns:p14="http://schemas.microsoft.com/office/powerpoint/2010/main" val="2851911589"/>
      </p:ext>
    </p:extLst>
  </p:cSld>
  <p:clrMapOvr>
    <a:masterClrMapping/>
  </p:clrMapOvr>
</p:sld>
</file>

<file path=ppt/theme/theme1.xml><?xml version="1.0" encoding="utf-8"?>
<a:theme xmlns:a="http://schemas.openxmlformats.org/drawingml/2006/main" name="Frame">
  <a:themeElements>
    <a:clrScheme name="Incompass Palette">
      <a:dk1>
        <a:srgbClr val="000000"/>
      </a:dk1>
      <a:lt1>
        <a:srgbClr val="FFFFFF"/>
      </a:lt1>
      <a:dk2>
        <a:srgbClr val="8B8C90"/>
      </a:dk2>
      <a:lt2>
        <a:srgbClr val="F1F2F2"/>
      </a:lt2>
      <a:accent1>
        <a:srgbClr val="00A19B"/>
      </a:accent1>
      <a:accent2>
        <a:srgbClr val="9A1C20"/>
      </a:accent2>
      <a:accent3>
        <a:srgbClr val="98C33C"/>
      </a:accent3>
      <a:accent4>
        <a:srgbClr val="F37722"/>
      </a:accent4>
      <a:accent5>
        <a:srgbClr val="5C3895"/>
      </a:accent5>
      <a:accent6>
        <a:srgbClr val="085159"/>
      </a:accent6>
      <a:hlink>
        <a:srgbClr val="00A19B"/>
      </a:hlink>
      <a:folHlink>
        <a:srgbClr val="F3772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9011D89A01344A6FC0E1BD768620C" ma:contentTypeVersion="18" ma:contentTypeDescription="Create a new document." ma:contentTypeScope="" ma:versionID="d587570a35c3962b19755d54157411cd">
  <xsd:schema xmlns:xsd="http://www.w3.org/2001/XMLSchema" xmlns:xs="http://www.w3.org/2001/XMLSchema" xmlns:p="http://schemas.microsoft.com/office/2006/metadata/properties" xmlns:ns2="417a14a6-451b-43f5-b65e-570830bc9f0a" xmlns:ns3="dfd8a901-67f3-4c79-8c3b-bf547a3a4419" targetNamespace="http://schemas.microsoft.com/office/2006/metadata/properties" ma:root="true" ma:fieldsID="eb76d11a6a756ba49ddc4c3fa3239fa9" ns2:_="" ns3:_="">
    <xsd:import namespace="417a14a6-451b-43f5-b65e-570830bc9f0a"/>
    <xsd:import namespace="dfd8a901-67f3-4c79-8c3b-bf547a3a4419"/>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7a14a6-451b-43f5-b65e-570830bc9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0347158-0d79-4369-b5ea-42415fdafd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d8a901-67f3-4c79-8c3b-bf547a3a441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7e4c78-3b55-4279-b332-812c467e36f3}" ma:internalName="TaxCatchAll" ma:showField="CatchAllData" ma:web="dfd8a901-67f3-4c79-8c3b-bf547a3a44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fd8a901-67f3-4c79-8c3b-bf547a3a4419" xsi:nil="true"/>
    <lcf76f155ced4ddcb4097134ff3c332f xmlns="417a14a6-451b-43f5-b65e-570830bc9f0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871DD41-F39F-42D6-922D-53B6FD54B753}">
  <ds:schemaRefs>
    <ds:schemaRef ds:uri="417a14a6-451b-43f5-b65e-570830bc9f0a"/>
    <ds:schemaRef ds:uri="dfd8a901-67f3-4c79-8c3b-bf547a3a4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3F6C26E-2AF3-4989-B1E7-1666CD09BFB7}">
  <ds:schemaRefs>
    <ds:schemaRef ds:uri="http://schemas.microsoft.com/sharepoint/v3/contenttype/forms"/>
  </ds:schemaRefs>
</ds:datastoreItem>
</file>

<file path=customXml/itemProps3.xml><?xml version="1.0" encoding="utf-8"?>
<ds:datastoreItem xmlns:ds="http://schemas.openxmlformats.org/officeDocument/2006/customXml" ds:itemID="{7CEDBD1F-FFE2-4654-BB19-86B6B6246E08}">
  <ds:schemaRefs>
    <ds:schemaRef ds:uri="417a14a6-451b-43f5-b65e-570830bc9f0a"/>
    <ds:schemaRef ds:uri="dfd8a901-67f3-4c79-8c3b-bf547a3a441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{FDC35CBE-4D40-5A4F-A966-288A24324A42}tf10001124</Template>
  <Application>Microsoft Office PowerPoint</Application>
  <PresentationFormat>Widescreen</PresentationFormat>
  <Slides>88</Slides>
  <Notes>5</Notes>
  <HiddenSlides>0</HiddenSlide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Frame</vt:lpstr>
      <vt:lpstr>PowerPoint Presentation</vt:lpstr>
      <vt:lpstr>Safety Included Hearing Conservation</vt:lpstr>
      <vt:lpstr>SAFETY INCLUDED  Training Project in Partnership with MIOSHA CET Division</vt:lpstr>
      <vt:lpstr>ABOUT YOUR PRESENTERS:  Todd Culver</vt:lpstr>
      <vt:lpstr>ABOUT YOUR PRESENTERS:  Katie Kinde</vt:lpstr>
      <vt:lpstr>ABOUT THE CONTENT</vt:lpstr>
      <vt:lpstr>Safety Included 2026</vt:lpstr>
      <vt:lpstr>Safety Included 2026</vt:lpstr>
      <vt:lpstr>Safety Included 2026</vt:lpstr>
      <vt:lpstr>Safety Included 2026</vt:lpstr>
      <vt:lpstr>A SAFE WORKPLACE IS SOUND BUSINESS –  FOR EVERYBODY REGARDLESS OF NEUROTYPE</vt:lpstr>
      <vt:lpstr>Hearing Conservation – Training Objectives</vt:lpstr>
      <vt:lpstr>Hearing Conservation – Training Objectives</vt:lpstr>
      <vt:lpstr>Noise Exposure Levels</vt:lpstr>
      <vt:lpstr>Hearing Loss</vt:lpstr>
      <vt:lpstr>Hearing Loss</vt:lpstr>
      <vt:lpstr>Warning Signs of Hearing Loss</vt:lpstr>
      <vt:lpstr>Noise in the Workplace – Two Types</vt:lpstr>
      <vt:lpstr>Noise Exposure</vt:lpstr>
      <vt:lpstr>Noise Exposure</vt:lpstr>
      <vt:lpstr>Rule of Thumb for Noise </vt:lpstr>
      <vt:lpstr>Noise Levels</vt:lpstr>
      <vt:lpstr>MIOSHA Standard – Part 380. Occupational Noise Exposure</vt:lpstr>
      <vt:lpstr>Noise Monitoring</vt:lpstr>
      <vt:lpstr>Noise Monitoring</vt:lpstr>
      <vt:lpstr>Audiometric Testing</vt:lpstr>
      <vt:lpstr>Hearing Protection</vt:lpstr>
      <vt:lpstr>Hearing Protection</vt:lpstr>
      <vt:lpstr>How to Use Foam Insert Earplugs</vt:lpstr>
      <vt:lpstr>How to Use Foam Insert Earplugs</vt:lpstr>
      <vt:lpstr>How to Use Foam Insert Earplugs</vt:lpstr>
      <vt:lpstr>Things to remember - earplugs</vt:lpstr>
      <vt:lpstr>Hearing Protection</vt:lpstr>
      <vt:lpstr>How to Use Earmuffs</vt:lpstr>
      <vt:lpstr>How to Use Earmuffs</vt:lpstr>
      <vt:lpstr>Things to remember - earmuffs</vt:lpstr>
      <vt:lpstr>Part 380. Occupational Noise Exposure</vt:lpstr>
      <vt:lpstr>Part 380. Occupational Noise Exposure</vt:lpstr>
      <vt:lpstr>Accommodations</vt:lpstr>
      <vt:lpstr>Accommodations</vt:lpstr>
      <vt:lpstr>Accommodations</vt:lpstr>
      <vt:lpstr>Accommodations</vt:lpstr>
      <vt:lpstr>Accommodations</vt:lpstr>
      <vt:lpstr>Accommodations</vt:lpstr>
      <vt:lpstr>Accomodations</vt:lpstr>
      <vt:lpstr>Accommodations</vt:lpstr>
      <vt:lpstr>Accommodations</vt:lpstr>
      <vt:lpstr>Accommodations</vt:lpstr>
      <vt:lpstr>How to Train Effectively </vt:lpstr>
      <vt:lpstr>CONSIDERATIONS FOR NEURODIVERSE EMPLOYEES</vt:lpstr>
      <vt:lpstr>CONSIDERATIONS FOR NEURODIVERSE EMPLOYEES</vt:lpstr>
      <vt:lpstr>CONSIDERATIONS FOR NEURODIVERSE EMPLOYEES</vt:lpstr>
      <vt:lpstr>Conversation Example</vt:lpstr>
      <vt:lpstr>Conversation Example</vt:lpstr>
      <vt:lpstr>UNIVERSAL DESIGN METHODS</vt:lpstr>
      <vt:lpstr>SENSORY OVERLOAD</vt:lpstr>
      <vt:lpstr>SENSORY OVERLOAD</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CONSIDERATIONS FOR NEURODIVERSE EMPLOYEES</vt:lpstr>
      <vt:lpstr>VERBAL AND NON-VERBAL  </vt:lpstr>
      <vt:lpstr>VERBAL AND NON-VERBAL  </vt:lpstr>
      <vt:lpstr>VERBAL AND NON-VERBAL  </vt:lpstr>
      <vt:lpstr>VERBAL AND NON-VERBAL  </vt:lpstr>
      <vt:lpstr>EXAMPLE UNCLEAR </vt:lpstr>
      <vt:lpstr>EXAMPLE CLEAR VISUALS AND DESCRIPTIONS</vt:lpstr>
      <vt:lpstr>CONSIDERATIONS FOR NEURODIVERSE EMPLOYEES</vt:lpstr>
      <vt:lpstr>TIME BUFFERED SCHEDULES</vt:lpstr>
      <vt:lpstr>MEMORY CAPACITY</vt:lpstr>
      <vt:lpstr>MEMORY CAPACITY</vt:lpstr>
      <vt:lpstr>TRAINING LOCATION</vt:lpstr>
      <vt:lpstr>WHAT CAN YOU APPLY TO YOUR TRAININGS?</vt:lpstr>
      <vt:lpstr>WHAT CAN YOU APPLY TO YOUR TRAININGS?</vt:lpstr>
      <vt:lpstr>SUMMARY</vt:lpstr>
      <vt:lpstr>SUMMARY</vt:lpstr>
      <vt:lpstr>Thank You – stay safe and healthy!</vt:lpstr>
      <vt:lpstr>RESOURCE CITATIONS</vt:lpstr>
      <vt:lpstr>RESOURCE CITATIONS</vt:lpstr>
      <vt:lpstr>Schedule a free training with us!</vt:lpstr>
      <vt:lpstr>SAFETY INCLUDED  Training Project in Partnership with MIOSHA CET Division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76</cp:revision>
  <cp:lastPrinted>2023-09-30T16:32:26Z</cp:lastPrinted>
  <dcterms:created xsi:type="dcterms:W3CDTF">2019-11-13T17:36:20Z</dcterms:created>
  <dcterms:modified xsi:type="dcterms:W3CDTF">2026-01-13T17:43:37Z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0x010100CA09011D89A01344A6FC0E1BD768620C</vt:lpwstr>
  </property>
  <property fmtid="{D5CDD505-2E9C-101B-9397-08002B2CF9AE}" pid="3" name="MediaServiceImageTags">
    <vt:lpwstr/>
  </property>
</Properties>
</file>