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3"/>
  </p:notesMasterIdLst>
  <p:sldIdLst>
    <p:sldId id="256" r:id="rId5"/>
    <p:sldId id="257" r:id="rId6"/>
    <p:sldId id="305" r:id="rId7"/>
    <p:sldId id="306" r:id="rId8"/>
    <p:sldId id="294" r:id="rId9"/>
    <p:sldId id="347" r:id="rId10"/>
    <p:sldId id="348" r:id="rId11"/>
    <p:sldId id="258" r:id="rId12"/>
    <p:sldId id="302" r:id="rId13"/>
    <p:sldId id="261" r:id="rId14"/>
    <p:sldId id="262" r:id="rId15"/>
    <p:sldId id="303" r:id="rId16"/>
    <p:sldId id="308" r:id="rId17"/>
    <p:sldId id="304" r:id="rId18"/>
    <p:sldId id="315" r:id="rId19"/>
    <p:sldId id="259" r:id="rId20"/>
    <p:sldId id="309" r:id="rId21"/>
    <p:sldId id="311" r:id="rId22"/>
    <p:sldId id="310" r:id="rId23"/>
    <p:sldId id="301" r:id="rId24"/>
    <p:sldId id="312" r:id="rId25"/>
    <p:sldId id="299" r:id="rId26"/>
    <p:sldId id="300" r:id="rId27"/>
    <p:sldId id="316" r:id="rId28"/>
    <p:sldId id="322" r:id="rId29"/>
    <p:sldId id="313" r:id="rId30"/>
    <p:sldId id="263" r:id="rId31"/>
    <p:sldId id="317" r:id="rId32"/>
    <p:sldId id="323" r:id="rId33"/>
    <p:sldId id="318" r:id="rId34"/>
    <p:sldId id="345" r:id="rId35"/>
    <p:sldId id="342" r:id="rId36"/>
    <p:sldId id="344" r:id="rId37"/>
    <p:sldId id="346" r:id="rId38"/>
    <p:sldId id="335" r:id="rId39"/>
    <p:sldId id="265" r:id="rId40"/>
    <p:sldId id="264" r:id="rId41"/>
    <p:sldId id="31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AB8332-CB31-431C-9AF6-D1F4F96F487A}">
          <p14:sldIdLst>
            <p14:sldId id="256"/>
            <p14:sldId id="257"/>
            <p14:sldId id="305"/>
            <p14:sldId id="306"/>
            <p14:sldId id="294"/>
            <p14:sldId id="347"/>
            <p14:sldId id="348"/>
          </p14:sldIdLst>
        </p14:section>
        <p14:section name="Untitled Section" id="{70BC40AD-3A5E-4403-BD81-4F1C56D56D36}">
          <p14:sldIdLst>
            <p14:sldId id="258"/>
            <p14:sldId id="302"/>
            <p14:sldId id="261"/>
            <p14:sldId id="262"/>
            <p14:sldId id="303"/>
            <p14:sldId id="308"/>
            <p14:sldId id="304"/>
            <p14:sldId id="315"/>
            <p14:sldId id="259"/>
            <p14:sldId id="309"/>
            <p14:sldId id="311"/>
            <p14:sldId id="310"/>
            <p14:sldId id="301"/>
            <p14:sldId id="312"/>
            <p14:sldId id="299"/>
            <p14:sldId id="300"/>
            <p14:sldId id="316"/>
            <p14:sldId id="322"/>
            <p14:sldId id="313"/>
            <p14:sldId id="263"/>
            <p14:sldId id="317"/>
            <p14:sldId id="323"/>
            <p14:sldId id="318"/>
            <p14:sldId id="345"/>
            <p14:sldId id="342"/>
            <p14:sldId id="344"/>
            <p14:sldId id="346"/>
            <p14:sldId id="335"/>
            <p14:sldId id="265"/>
            <p14:sldId id="264"/>
            <p14:sldId id="31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rey" initials="A" lastIdx="1" clrIdx="0">
    <p:extLst>
      <p:ext uri="{19B8F6BF-5375-455C-9EA6-DF929625EA0E}">
        <p15:presenceInfo xmlns:p15="http://schemas.microsoft.com/office/powerpoint/2012/main" userId="S::CarlstromA@michigan.gov::807fbec5-e756-45f9-b78e-32be758d2e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2" autoAdjust="0"/>
    <p:restoredTop sz="63373" autoAdjust="0"/>
  </p:normalViewPr>
  <p:slideViewPr>
    <p:cSldViewPr snapToGrid="0">
      <p:cViewPr varScale="1">
        <p:scale>
          <a:sx n="51" d="100"/>
          <a:sy n="51" d="100"/>
        </p:scale>
        <p:origin x="1744" y="18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7D112-B499-4B32-AE1E-32509D93EB91}"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71D95378-FE89-40FD-9035-355C8B2B69D2}">
      <dgm:prSet/>
      <dgm:spPr/>
      <dgm:t>
        <a:bodyPr/>
        <a:lstStyle/>
        <a:p>
          <a:r>
            <a:rPr lang="en-US"/>
            <a:t>Conduct</a:t>
          </a:r>
        </a:p>
      </dgm:t>
    </dgm:pt>
    <dgm:pt modelId="{663A6809-0400-428C-994B-65A818AFBCF1}" type="parTrans" cxnId="{D1EBDF37-1989-4C6F-82D0-3C6548526950}">
      <dgm:prSet/>
      <dgm:spPr/>
      <dgm:t>
        <a:bodyPr/>
        <a:lstStyle/>
        <a:p>
          <a:endParaRPr lang="en-US"/>
        </a:p>
      </dgm:t>
    </dgm:pt>
    <dgm:pt modelId="{8855B767-1D77-4286-8F95-0D111807677C}" type="sibTrans" cxnId="{D1EBDF37-1989-4C6F-82D0-3C6548526950}">
      <dgm:prSet/>
      <dgm:spPr/>
      <dgm:t>
        <a:bodyPr/>
        <a:lstStyle/>
        <a:p>
          <a:endParaRPr lang="en-US"/>
        </a:p>
      </dgm:t>
    </dgm:pt>
    <dgm:pt modelId="{2893B713-BE3E-42A6-8870-130C8528F5A8}">
      <dgm:prSet/>
      <dgm:spPr/>
      <dgm:t>
        <a:bodyPr/>
        <a:lstStyle/>
        <a:p>
          <a:r>
            <a:rPr lang="en-US"/>
            <a:t>Conduct Safety &amp; Health Training and New Project Orientation</a:t>
          </a:r>
        </a:p>
      </dgm:t>
    </dgm:pt>
    <dgm:pt modelId="{37D9E53F-5132-487A-A045-4720C3EEFE25}" type="parTrans" cxnId="{DBD66753-843E-494B-B4D6-5E2FB5E72C20}">
      <dgm:prSet/>
      <dgm:spPr/>
      <dgm:t>
        <a:bodyPr/>
        <a:lstStyle/>
        <a:p>
          <a:endParaRPr lang="en-US"/>
        </a:p>
      </dgm:t>
    </dgm:pt>
    <dgm:pt modelId="{354D0B70-39F1-4D33-B641-96F6A2B75F5E}" type="sibTrans" cxnId="{DBD66753-843E-494B-B4D6-5E2FB5E72C20}">
      <dgm:prSet/>
      <dgm:spPr/>
      <dgm:t>
        <a:bodyPr/>
        <a:lstStyle/>
        <a:p>
          <a:endParaRPr lang="en-US"/>
        </a:p>
      </dgm:t>
    </dgm:pt>
    <dgm:pt modelId="{01795AD0-7B24-4A07-91BB-C711BB8DDB6A}">
      <dgm:prSet/>
      <dgm:spPr/>
      <dgm:t>
        <a:bodyPr/>
        <a:lstStyle/>
        <a:p>
          <a:r>
            <a:rPr lang="en-US"/>
            <a:t>Develop</a:t>
          </a:r>
        </a:p>
      </dgm:t>
    </dgm:pt>
    <dgm:pt modelId="{B693B677-5480-4C0D-BFAF-249EC99AC908}" type="parTrans" cxnId="{014B7F86-6C41-4CF4-80E3-759B6F3039E4}">
      <dgm:prSet/>
      <dgm:spPr/>
      <dgm:t>
        <a:bodyPr/>
        <a:lstStyle/>
        <a:p>
          <a:endParaRPr lang="en-US"/>
        </a:p>
      </dgm:t>
    </dgm:pt>
    <dgm:pt modelId="{D1B00837-0CA9-4B75-8859-44B237F5F405}" type="sibTrans" cxnId="{014B7F86-6C41-4CF4-80E3-759B6F3039E4}">
      <dgm:prSet/>
      <dgm:spPr/>
      <dgm:t>
        <a:bodyPr/>
        <a:lstStyle/>
        <a:p>
          <a:endParaRPr lang="en-US"/>
        </a:p>
      </dgm:t>
    </dgm:pt>
    <dgm:pt modelId="{71DBA1A2-E12E-4DB4-A019-8EFE59B5BAF2}">
      <dgm:prSet/>
      <dgm:spPr/>
      <dgm:t>
        <a:bodyPr/>
        <a:lstStyle/>
        <a:p>
          <a:r>
            <a:rPr lang="en-US"/>
            <a:t>Develop an Injury and Illness Tracking</a:t>
          </a:r>
        </a:p>
      </dgm:t>
    </dgm:pt>
    <dgm:pt modelId="{6516AFEF-C9D4-4338-9E10-754FB8B005CE}" type="parTrans" cxnId="{6AB373B4-A820-4B3D-89C8-0BCDB5D5B2D1}">
      <dgm:prSet/>
      <dgm:spPr/>
      <dgm:t>
        <a:bodyPr/>
        <a:lstStyle/>
        <a:p>
          <a:endParaRPr lang="en-US"/>
        </a:p>
      </dgm:t>
    </dgm:pt>
    <dgm:pt modelId="{37F02C64-BB9C-483E-87BA-BA5331A6D98A}" type="sibTrans" cxnId="{6AB373B4-A820-4B3D-89C8-0BCDB5D5B2D1}">
      <dgm:prSet/>
      <dgm:spPr/>
      <dgm:t>
        <a:bodyPr/>
        <a:lstStyle/>
        <a:p>
          <a:endParaRPr lang="en-US"/>
        </a:p>
      </dgm:t>
    </dgm:pt>
    <dgm:pt modelId="{87E28379-039C-4F63-A109-CFE951345C35}">
      <dgm:prSet/>
      <dgm:spPr/>
      <dgm:t>
        <a:bodyPr/>
        <a:lstStyle/>
        <a:p>
          <a:r>
            <a:rPr lang="en-US"/>
            <a:t>Implement</a:t>
          </a:r>
        </a:p>
      </dgm:t>
    </dgm:pt>
    <dgm:pt modelId="{17E2A54A-8C5E-4AF1-8B80-A8D32A737E3D}" type="parTrans" cxnId="{16FA56F0-71D6-4B45-95F4-D7F859B3CC47}">
      <dgm:prSet/>
      <dgm:spPr/>
      <dgm:t>
        <a:bodyPr/>
        <a:lstStyle/>
        <a:p>
          <a:endParaRPr lang="en-US"/>
        </a:p>
      </dgm:t>
    </dgm:pt>
    <dgm:pt modelId="{5A844AA9-A617-4D11-9958-B4837F8940B1}" type="sibTrans" cxnId="{16FA56F0-71D6-4B45-95F4-D7F859B3CC47}">
      <dgm:prSet/>
      <dgm:spPr/>
      <dgm:t>
        <a:bodyPr/>
        <a:lstStyle/>
        <a:p>
          <a:endParaRPr lang="en-US"/>
        </a:p>
      </dgm:t>
    </dgm:pt>
    <dgm:pt modelId="{11712374-C2DA-4690-801B-6A8D489AE7D9}">
      <dgm:prSet/>
      <dgm:spPr/>
      <dgm:t>
        <a:bodyPr/>
        <a:lstStyle/>
        <a:p>
          <a:r>
            <a:rPr lang="en-US"/>
            <a:t>Implement Injury and Illness Prevention Program </a:t>
          </a:r>
        </a:p>
      </dgm:t>
    </dgm:pt>
    <dgm:pt modelId="{270DD89E-7ED7-41BE-94AF-5396499C8D27}" type="parTrans" cxnId="{0B1BF3A8-9979-4258-A365-EE45A77B78DD}">
      <dgm:prSet/>
      <dgm:spPr/>
      <dgm:t>
        <a:bodyPr/>
        <a:lstStyle/>
        <a:p>
          <a:endParaRPr lang="en-US"/>
        </a:p>
      </dgm:t>
    </dgm:pt>
    <dgm:pt modelId="{0311B83C-A2C9-4014-A818-07F2085E5C1E}" type="sibTrans" cxnId="{0B1BF3A8-9979-4258-A365-EE45A77B78DD}">
      <dgm:prSet/>
      <dgm:spPr/>
      <dgm:t>
        <a:bodyPr/>
        <a:lstStyle/>
        <a:p>
          <a:endParaRPr lang="en-US"/>
        </a:p>
      </dgm:t>
    </dgm:pt>
    <dgm:pt modelId="{70C35618-68B2-4728-83D9-408B096344C7}">
      <dgm:prSet/>
      <dgm:spPr/>
      <dgm:t>
        <a:bodyPr/>
        <a:lstStyle/>
        <a:p>
          <a:r>
            <a:rPr lang="en-US"/>
            <a:t>Conduct</a:t>
          </a:r>
        </a:p>
      </dgm:t>
    </dgm:pt>
    <dgm:pt modelId="{971BABBD-FDA3-4943-BB6C-7A65818828A4}" type="parTrans" cxnId="{ED0D481D-F7E6-48F7-A677-A16AD588ADA3}">
      <dgm:prSet/>
      <dgm:spPr/>
      <dgm:t>
        <a:bodyPr/>
        <a:lstStyle/>
        <a:p>
          <a:endParaRPr lang="en-US"/>
        </a:p>
      </dgm:t>
    </dgm:pt>
    <dgm:pt modelId="{903C3081-BBF7-431E-A001-269AEF2E687A}" type="sibTrans" cxnId="{ED0D481D-F7E6-48F7-A677-A16AD588ADA3}">
      <dgm:prSet/>
      <dgm:spPr/>
      <dgm:t>
        <a:bodyPr/>
        <a:lstStyle/>
        <a:p>
          <a:endParaRPr lang="en-US"/>
        </a:p>
      </dgm:t>
    </dgm:pt>
    <dgm:pt modelId="{E072A188-ABCC-42BA-8C58-6AC024570725}">
      <dgm:prSet/>
      <dgm:spPr/>
      <dgm:t>
        <a:bodyPr/>
        <a:lstStyle/>
        <a:p>
          <a:r>
            <a:rPr lang="en-US"/>
            <a:t>Conduct Incidents, Injury and Illness Investigation </a:t>
          </a:r>
        </a:p>
      </dgm:t>
    </dgm:pt>
    <dgm:pt modelId="{809A7D6F-B9E0-4823-939D-271BD2892837}" type="parTrans" cxnId="{0328AF78-38F2-4AC8-88B6-A64BC8047F9A}">
      <dgm:prSet/>
      <dgm:spPr/>
      <dgm:t>
        <a:bodyPr/>
        <a:lstStyle/>
        <a:p>
          <a:endParaRPr lang="en-US"/>
        </a:p>
      </dgm:t>
    </dgm:pt>
    <dgm:pt modelId="{1F6E9274-B72B-4A8C-8682-AE641C744467}" type="sibTrans" cxnId="{0328AF78-38F2-4AC8-88B6-A64BC8047F9A}">
      <dgm:prSet/>
      <dgm:spPr/>
      <dgm:t>
        <a:bodyPr/>
        <a:lstStyle/>
        <a:p>
          <a:endParaRPr lang="en-US"/>
        </a:p>
      </dgm:t>
    </dgm:pt>
    <dgm:pt modelId="{89D292AB-D783-4460-97A0-FA1C8574E1F8}">
      <dgm:prSet/>
      <dgm:spPr/>
      <dgm:t>
        <a:bodyPr/>
        <a:lstStyle/>
        <a:p>
          <a:r>
            <a:rPr lang="en-US"/>
            <a:t>Maintain</a:t>
          </a:r>
        </a:p>
      </dgm:t>
    </dgm:pt>
    <dgm:pt modelId="{0E19F2D0-5E96-414C-A3D7-EE613369BDC7}" type="parTrans" cxnId="{BA1FA335-3ADF-41B2-98B1-9AF69A533D0D}">
      <dgm:prSet/>
      <dgm:spPr/>
      <dgm:t>
        <a:bodyPr/>
        <a:lstStyle/>
        <a:p>
          <a:endParaRPr lang="en-US"/>
        </a:p>
      </dgm:t>
    </dgm:pt>
    <dgm:pt modelId="{059BB670-BA01-4A7E-A16D-DBBAF1AE58F3}" type="sibTrans" cxnId="{BA1FA335-3ADF-41B2-98B1-9AF69A533D0D}">
      <dgm:prSet/>
      <dgm:spPr/>
      <dgm:t>
        <a:bodyPr/>
        <a:lstStyle/>
        <a:p>
          <a:endParaRPr lang="en-US"/>
        </a:p>
      </dgm:t>
    </dgm:pt>
    <dgm:pt modelId="{C67EFED4-ADB4-4E8D-A2B0-414EEFE0AE1A}">
      <dgm:prSet/>
      <dgm:spPr/>
      <dgm:t>
        <a:bodyPr/>
        <a:lstStyle/>
        <a:p>
          <a:r>
            <a:rPr lang="en-US"/>
            <a:t>Maintain Contact with Workers  </a:t>
          </a:r>
        </a:p>
      </dgm:t>
    </dgm:pt>
    <dgm:pt modelId="{514A6EE5-05F6-48A4-A0E4-5E5D8D3A986A}" type="parTrans" cxnId="{5E1D4A0D-DB65-42CB-9890-F4128B0506B3}">
      <dgm:prSet/>
      <dgm:spPr/>
      <dgm:t>
        <a:bodyPr/>
        <a:lstStyle/>
        <a:p>
          <a:endParaRPr lang="en-US"/>
        </a:p>
      </dgm:t>
    </dgm:pt>
    <dgm:pt modelId="{1C05A62E-F363-4C6E-928E-0269648EC5CE}" type="sibTrans" cxnId="{5E1D4A0D-DB65-42CB-9890-F4128B0506B3}">
      <dgm:prSet/>
      <dgm:spPr/>
      <dgm:t>
        <a:bodyPr/>
        <a:lstStyle/>
        <a:p>
          <a:endParaRPr lang="en-US"/>
        </a:p>
      </dgm:t>
    </dgm:pt>
    <dgm:pt modelId="{0526338B-E23E-4A34-8BB4-95336F4AC0FC}" type="pres">
      <dgm:prSet presAssocID="{A8B7D112-B499-4B32-AE1E-32509D93EB91}" presName="Name0" presStyleCnt="0">
        <dgm:presLayoutVars>
          <dgm:dir/>
          <dgm:animLvl val="lvl"/>
          <dgm:resizeHandles val="exact"/>
        </dgm:presLayoutVars>
      </dgm:prSet>
      <dgm:spPr/>
    </dgm:pt>
    <dgm:pt modelId="{C4D8E6EB-5AE3-4CC7-8847-10CEBACCB503}" type="pres">
      <dgm:prSet presAssocID="{89D292AB-D783-4460-97A0-FA1C8574E1F8}" presName="boxAndChildren" presStyleCnt="0"/>
      <dgm:spPr/>
    </dgm:pt>
    <dgm:pt modelId="{EFC467CE-F7A2-4CD6-A62D-4FE11265337A}" type="pres">
      <dgm:prSet presAssocID="{89D292AB-D783-4460-97A0-FA1C8574E1F8}" presName="parentTextBox" presStyleLbl="alignNode1" presStyleIdx="0" presStyleCnt="5"/>
      <dgm:spPr/>
    </dgm:pt>
    <dgm:pt modelId="{C416A9C0-6B65-49B8-A49F-3725CC059B83}" type="pres">
      <dgm:prSet presAssocID="{89D292AB-D783-4460-97A0-FA1C8574E1F8}" presName="descendantBox" presStyleLbl="bgAccFollowNode1" presStyleIdx="0" presStyleCnt="5"/>
      <dgm:spPr/>
    </dgm:pt>
    <dgm:pt modelId="{57482842-FC25-4A88-94CF-35EC2592581A}" type="pres">
      <dgm:prSet presAssocID="{903C3081-BBF7-431E-A001-269AEF2E687A}" presName="sp" presStyleCnt="0"/>
      <dgm:spPr/>
    </dgm:pt>
    <dgm:pt modelId="{8A7E7541-3430-4767-960B-6F3DEF75BD1C}" type="pres">
      <dgm:prSet presAssocID="{70C35618-68B2-4728-83D9-408B096344C7}" presName="arrowAndChildren" presStyleCnt="0"/>
      <dgm:spPr/>
    </dgm:pt>
    <dgm:pt modelId="{86405A59-6188-4BC9-8F3E-0A819A14543A}" type="pres">
      <dgm:prSet presAssocID="{70C35618-68B2-4728-83D9-408B096344C7}" presName="parentTextArrow" presStyleLbl="node1" presStyleIdx="0" presStyleCnt="0"/>
      <dgm:spPr/>
    </dgm:pt>
    <dgm:pt modelId="{44A20A24-3F18-4A9C-8A78-A22114CE7A94}" type="pres">
      <dgm:prSet presAssocID="{70C35618-68B2-4728-83D9-408B096344C7}" presName="arrow" presStyleLbl="alignNode1" presStyleIdx="1" presStyleCnt="5"/>
      <dgm:spPr/>
    </dgm:pt>
    <dgm:pt modelId="{ED81E922-FF6C-4F4A-8249-77731DB11326}" type="pres">
      <dgm:prSet presAssocID="{70C35618-68B2-4728-83D9-408B096344C7}" presName="descendantArrow" presStyleLbl="bgAccFollowNode1" presStyleIdx="1" presStyleCnt="5"/>
      <dgm:spPr/>
    </dgm:pt>
    <dgm:pt modelId="{F2DCC9AC-B18C-4A76-BA22-B4D9EF457619}" type="pres">
      <dgm:prSet presAssocID="{5A844AA9-A617-4D11-9958-B4837F8940B1}" presName="sp" presStyleCnt="0"/>
      <dgm:spPr/>
    </dgm:pt>
    <dgm:pt modelId="{E83851A1-BBF8-43B5-8180-01724BF2B21C}" type="pres">
      <dgm:prSet presAssocID="{87E28379-039C-4F63-A109-CFE951345C35}" presName="arrowAndChildren" presStyleCnt="0"/>
      <dgm:spPr/>
    </dgm:pt>
    <dgm:pt modelId="{050A2C3E-D0EB-4091-9AC1-3203BE92248F}" type="pres">
      <dgm:prSet presAssocID="{87E28379-039C-4F63-A109-CFE951345C35}" presName="parentTextArrow" presStyleLbl="node1" presStyleIdx="0" presStyleCnt="0"/>
      <dgm:spPr/>
    </dgm:pt>
    <dgm:pt modelId="{6695EFFD-FD72-47B2-B277-5E299934CD17}" type="pres">
      <dgm:prSet presAssocID="{87E28379-039C-4F63-A109-CFE951345C35}" presName="arrow" presStyleLbl="alignNode1" presStyleIdx="2" presStyleCnt="5"/>
      <dgm:spPr/>
    </dgm:pt>
    <dgm:pt modelId="{8BC601F2-BADD-431F-BB37-FA6F8B6E10E5}" type="pres">
      <dgm:prSet presAssocID="{87E28379-039C-4F63-A109-CFE951345C35}" presName="descendantArrow" presStyleLbl="bgAccFollowNode1" presStyleIdx="2" presStyleCnt="5"/>
      <dgm:spPr/>
    </dgm:pt>
    <dgm:pt modelId="{45A1B244-1F5E-4737-8C11-E990D417BFDB}" type="pres">
      <dgm:prSet presAssocID="{D1B00837-0CA9-4B75-8859-44B237F5F405}" presName="sp" presStyleCnt="0"/>
      <dgm:spPr/>
    </dgm:pt>
    <dgm:pt modelId="{59A4C71F-1642-4E03-A435-EBA3500478C5}" type="pres">
      <dgm:prSet presAssocID="{01795AD0-7B24-4A07-91BB-C711BB8DDB6A}" presName="arrowAndChildren" presStyleCnt="0"/>
      <dgm:spPr/>
    </dgm:pt>
    <dgm:pt modelId="{0D0B07A3-7607-4A36-BC3A-102BDF6E4650}" type="pres">
      <dgm:prSet presAssocID="{01795AD0-7B24-4A07-91BB-C711BB8DDB6A}" presName="parentTextArrow" presStyleLbl="node1" presStyleIdx="0" presStyleCnt="0"/>
      <dgm:spPr/>
    </dgm:pt>
    <dgm:pt modelId="{B0D4448A-A31C-4ACC-A6BA-2347D21B7528}" type="pres">
      <dgm:prSet presAssocID="{01795AD0-7B24-4A07-91BB-C711BB8DDB6A}" presName="arrow" presStyleLbl="alignNode1" presStyleIdx="3" presStyleCnt="5"/>
      <dgm:spPr/>
    </dgm:pt>
    <dgm:pt modelId="{B084C0F0-3B72-4354-A20E-D457253D5657}" type="pres">
      <dgm:prSet presAssocID="{01795AD0-7B24-4A07-91BB-C711BB8DDB6A}" presName="descendantArrow" presStyleLbl="bgAccFollowNode1" presStyleIdx="3" presStyleCnt="5"/>
      <dgm:spPr/>
    </dgm:pt>
    <dgm:pt modelId="{A8B202A8-AD2D-4465-AE51-87ACABDC4F49}" type="pres">
      <dgm:prSet presAssocID="{8855B767-1D77-4286-8F95-0D111807677C}" presName="sp" presStyleCnt="0"/>
      <dgm:spPr/>
    </dgm:pt>
    <dgm:pt modelId="{8AA8E3BC-E219-49A8-96AF-02AAE01ED606}" type="pres">
      <dgm:prSet presAssocID="{71D95378-FE89-40FD-9035-355C8B2B69D2}" presName="arrowAndChildren" presStyleCnt="0"/>
      <dgm:spPr/>
    </dgm:pt>
    <dgm:pt modelId="{089C5ADB-8FD5-4B55-93BC-1AC95ED4496D}" type="pres">
      <dgm:prSet presAssocID="{71D95378-FE89-40FD-9035-355C8B2B69D2}" presName="parentTextArrow" presStyleLbl="node1" presStyleIdx="0" presStyleCnt="0"/>
      <dgm:spPr/>
    </dgm:pt>
    <dgm:pt modelId="{78C66E0A-9E20-4221-AA72-150FCCE84191}" type="pres">
      <dgm:prSet presAssocID="{71D95378-FE89-40FD-9035-355C8B2B69D2}" presName="arrow" presStyleLbl="alignNode1" presStyleIdx="4" presStyleCnt="5"/>
      <dgm:spPr/>
    </dgm:pt>
    <dgm:pt modelId="{69F44335-FE91-4BE9-8AE5-440942827F14}" type="pres">
      <dgm:prSet presAssocID="{71D95378-FE89-40FD-9035-355C8B2B69D2}" presName="descendantArrow" presStyleLbl="bgAccFollowNode1" presStyleIdx="4" presStyleCnt="5"/>
      <dgm:spPr/>
    </dgm:pt>
  </dgm:ptLst>
  <dgm:cxnLst>
    <dgm:cxn modelId="{F5CA2307-C591-416E-8A68-ADF712E3C012}" type="presOf" srcId="{01795AD0-7B24-4A07-91BB-C711BB8DDB6A}" destId="{B0D4448A-A31C-4ACC-A6BA-2347D21B7528}" srcOrd="1" destOrd="0" presId="urn:microsoft.com/office/officeart/2016/7/layout/VerticalDownArrowProcess"/>
    <dgm:cxn modelId="{5E1D4A0D-DB65-42CB-9890-F4128B0506B3}" srcId="{89D292AB-D783-4460-97A0-FA1C8574E1F8}" destId="{C67EFED4-ADB4-4E8D-A2B0-414EEFE0AE1A}" srcOrd="0" destOrd="0" parTransId="{514A6EE5-05F6-48A4-A0E4-5E5D8D3A986A}" sibTransId="{1C05A62E-F363-4C6E-928E-0269648EC5CE}"/>
    <dgm:cxn modelId="{ED0D481D-F7E6-48F7-A677-A16AD588ADA3}" srcId="{A8B7D112-B499-4B32-AE1E-32509D93EB91}" destId="{70C35618-68B2-4728-83D9-408B096344C7}" srcOrd="3" destOrd="0" parTransId="{971BABBD-FDA3-4943-BB6C-7A65818828A4}" sibTransId="{903C3081-BBF7-431E-A001-269AEF2E687A}"/>
    <dgm:cxn modelId="{CD8D7D1E-6E22-44DC-9244-2F8A967DB9D7}" type="presOf" srcId="{87E28379-039C-4F63-A109-CFE951345C35}" destId="{050A2C3E-D0EB-4091-9AC1-3203BE92248F}" srcOrd="0" destOrd="0" presId="urn:microsoft.com/office/officeart/2016/7/layout/VerticalDownArrowProcess"/>
    <dgm:cxn modelId="{16D2321F-87A9-466B-8069-250153AD498E}" type="presOf" srcId="{71DBA1A2-E12E-4DB4-A019-8EFE59B5BAF2}" destId="{B084C0F0-3B72-4354-A20E-D457253D5657}" srcOrd="0" destOrd="0" presId="urn:microsoft.com/office/officeart/2016/7/layout/VerticalDownArrowProcess"/>
    <dgm:cxn modelId="{25365922-E341-4124-9E7E-05567006D2CD}" type="presOf" srcId="{89D292AB-D783-4460-97A0-FA1C8574E1F8}" destId="{EFC467CE-F7A2-4CD6-A62D-4FE11265337A}" srcOrd="0" destOrd="0" presId="urn:microsoft.com/office/officeart/2016/7/layout/VerticalDownArrowProcess"/>
    <dgm:cxn modelId="{BA1FA335-3ADF-41B2-98B1-9AF69A533D0D}" srcId="{A8B7D112-B499-4B32-AE1E-32509D93EB91}" destId="{89D292AB-D783-4460-97A0-FA1C8574E1F8}" srcOrd="4" destOrd="0" parTransId="{0E19F2D0-5E96-414C-A3D7-EE613369BDC7}" sibTransId="{059BB670-BA01-4A7E-A16D-DBBAF1AE58F3}"/>
    <dgm:cxn modelId="{D1EBDF37-1989-4C6F-82D0-3C6548526950}" srcId="{A8B7D112-B499-4B32-AE1E-32509D93EB91}" destId="{71D95378-FE89-40FD-9035-355C8B2B69D2}" srcOrd="0" destOrd="0" parTransId="{663A6809-0400-428C-994B-65A818AFBCF1}" sibTransId="{8855B767-1D77-4286-8F95-0D111807677C}"/>
    <dgm:cxn modelId="{DBD66753-843E-494B-B4D6-5E2FB5E72C20}" srcId="{71D95378-FE89-40FD-9035-355C8B2B69D2}" destId="{2893B713-BE3E-42A6-8870-130C8528F5A8}" srcOrd="0" destOrd="0" parTransId="{37D9E53F-5132-487A-A045-4720C3EEFE25}" sibTransId="{354D0B70-39F1-4D33-B641-96F6A2B75F5E}"/>
    <dgm:cxn modelId="{20FB475D-3397-40D6-9FE7-085CB06777D8}" type="presOf" srcId="{C67EFED4-ADB4-4E8D-A2B0-414EEFE0AE1A}" destId="{C416A9C0-6B65-49B8-A49F-3725CC059B83}" srcOrd="0" destOrd="0" presId="urn:microsoft.com/office/officeart/2016/7/layout/VerticalDownArrowProcess"/>
    <dgm:cxn modelId="{4E7C0E6F-9295-4924-9B7B-C54960A653D1}" type="presOf" srcId="{87E28379-039C-4F63-A109-CFE951345C35}" destId="{6695EFFD-FD72-47B2-B277-5E299934CD17}" srcOrd="1" destOrd="0" presId="urn:microsoft.com/office/officeart/2016/7/layout/VerticalDownArrowProcess"/>
    <dgm:cxn modelId="{7B089071-1212-4425-AACF-9733847F9591}" type="presOf" srcId="{A8B7D112-B499-4B32-AE1E-32509D93EB91}" destId="{0526338B-E23E-4A34-8BB4-95336F4AC0FC}" srcOrd="0" destOrd="0" presId="urn:microsoft.com/office/officeart/2016/7/layout/VerticalDownArrowProcess"/>
    <dgm:cxn modelId="{0328AF78-38F2-4AC8-88B6-A64BC8047F9A}" srcId="{70C35618-68B2-4728-83D9-408B096344C7}" destId="{E072A188-ABCC-42BA-8C58-6AC024570725}" srcOrd="0" destOrd="0" parTransId="{809A7D6F-B9E0-4823-939D-271BD2892837}" sibTransId="{1F6E9274-B72B-4A8C-8682-AE641C744467}"/>
    <dgm:cxn modelId="{A0155683-9500-4952-882D-9B270FCBFD59}" type="presOf" srcId="{70C35618-68B2-4728-83D9-408B096344C7}" destId="{86405A59-6188-4BC9-8F3E-0A819A14543A}" srcOrd="0" destOrd="0" presId="urn:microsoft.com/office/officeart/2016/7/layout/VerticalDownArrowProcess"/>
    <dgm:cxn modelId="{7FD35486-6DE7-4338-B3AC-EDF8732DDF18}" type="presOf" srcId="{2893B713-BE3E-42A6-8870-130C8528F5A8}" destId="{69F44335-FE91-4BE9-8AE5-440942827F14}" srcOrd="0" destOrd="0" presId="urn:microsoft.com/office/officeart/2016/7/layout/VerticalDownArrowProcess"/>
    <dgm:cxn modelId="{014B7F86-6C41-4CF4-80E3-759B6F3039E4}" srcId="{A8B7D112-B499-4B32-AE1E-32509D93EB91}" destId="{01795AD0-7B24-4A07-91BB-C711BB8DDB6A}" srcOrd="1" destOrd="0" parTransId="{B693B677-5480-4C0D-BFAF-249EC99AC908}" sibTransId="{D1B00837-0CA9-4B75-8859-44B237F5F405}"/>
    <dgm:cxn modelId="{90132288-2CED-4192-8B0C-4CB078E245CB}" type="presOf" srcId="{71D95378-FE89-40FD-9035-355C8B2B69D2}" destId="{089C5ADB-8FD5-4B55-93BC-1AC95ED4496D}" srcOrd="0" destOrd="0" presId="urn:microsoft.com/office/officeart/2016/7/layout/VerticalDownArrowProcess"/>
    <dgm:cxn modelId="{6CB3898B-2E84-425F-B228-311F57901BA9}" type="presOf" srcId="{11712374-C2DA-4690-801B-6A8D489AE7D9}" destId="{8BC601F2-BADD-431F-BB37-FA6F8B6E10E5}" srcOrd="0" destOrd="0" presId="urn:microsoft.com/office/officeart/2016/7/layout/VerticalDownArrowProcess"/>
    <dgm:cxn modelId="{8D6B0BA6-A10E-48D0-B158-E30CD56D79D8}" type="presOf" srcId="{70C35618-68B2-4728-83D9-408B096344C7}" destId="{44A20A24-3F18-4A9C-8A78-A22114CE7A94}" srcOrd="1" destOrd="0" presId="urn:microsoft.com/office/officeart/2016/7/layout/VerticalDownArrowProcess"/>
    <dgm:cxn modelId="{0B1BF3A8-9979-4258-A365-EE45A77B78DD}" srcId="{87E28379-039C-4F63-A109-CFE951345C35}" destId="{11712374-C2DA-4690-801B-6A8D489AE7D9}" srcOrd="0" destOrd="0" parTransId="{270DD89E-7ED7-41BE-94AF-5396499C8D27}" sibTransId="{0311B83C-A2C9-4014-A818-07F2085E5C1E}"/>
    <dgm:cxn modelId="{6AB373B4-A820-4B3D-89C8-0BCDB5D5B2D1}" srcId="{01795AD0-7B24-4A07-91BB-C711BB8DDB6A}" destId="{71DBA1A2-E12E-4DB4-A019-8EFE59B5BAF2}" srcOrd="0" destOrd="0" parTransId="{6516AFEF-C9D4-4338-9E10-754FB8B005CE}" sibTransId="{37F02C64-BB9C-483E-87BA-BA5331A6D98A}"/>
    <dgm:cxn modelId="{6BD915C7-B0DB-4A88-94F6-4DF354ECD796}" type="presOf" srcId="{E072A188-ABCC-42BA-8C58-6AC024570725}" destId="{ED81E922-FF6C-4F4A-8249-77731DB11326}" srcOrd="0" destOrd="0" presId="urn:microsoft.com/office/officeart/2016/7/layout/VerticalDownArrowProcess"/>
    <dgm:cxn modelId="{16FA56F0-71D6-4B45-95F4-D7F859B3CC47}" srcId="{A8B7D112-B499-4B32-AE1E-32509D93EB91}" destId="{87E28379-039C-4F63-A109-CFE951345C35}" srcOrd="2" destOrd="0" parTransId="{17E2A54A-8C5E-4AF1-8B80-A8D32A737E3D}" sibTransId="{5A844AA9-A617-4D11-9958-B4837F8940B1}"/>
    <dgm:cxn modelId="{581FACFB-EB13-4F27-8F32-F40CFFE1E439}" type="presOf" srcId="{71D95378-FE89-40FD-9035-355C8B2B69D2}" destId="{78C66E0A-9E20-4221-AA72-150FCCE84191}" srcOrd="1" destOrd="0" presId="urn:microsoft.com/office/officeart/2016/7/layout/VerticalDownArrowProcess"/>
    <dgm:cxn modelId="{31B750FD-1596-495A-B107-00A7EF589B28}" type="presOf" srcId="{01795AD0-7B24-4A07-91BB-C711BB8DDB6A}" destId="{0D0B07A3-7607-4A36-BC3A-102BDF6E4650}" srcOrd="0" destOrd="0" presId="urn:microsoft.com/office/officeart/2016/7/layout/VerticalDownArrowProcess"/>
    <dgm:cxn modelId="{9FE790BC-DBCE-4C62-89D3-D619DC538809}" type="presParOf" srcId="{0526338B-E23E-4A34-8BB4-95336F4AC0FC}" destId="{C4D8E6EB-5AE3-4CC7-8847-10CEBACCB503}" srcOrd="0" destOrd="0" presId="urn:microsoft.com/office/officeart/2016/7/layout/VerticalDownArrowProcess"/>
    <dgm:cxn modelId="{4DE5685D-34FA-490A-B709-6B7C6F3B9AE7}" type="presParOf" srcId="{C4D8E6EB-5AE3-4CC7-8847-10CEBACCB503}" destId="{EFC467CE-F7A2-4CD6-A62D-4FE11265337A}" srcOrd="0" destOrd="0" presId="urn:microsoft.com/office/officeart/2016/7/layout/VerticalDownArrowProcess"/>
    <dgm:cxn modelId="{4F98D05D-E9D7-4A4E-AC99-62FEE401B840}" type="presParOf" srcId="{C4D8E6EB-5AE3-4CC7-8847-10CEBACCB503}" destId="{C416A9C0-6B65-49B8-A49F-3725CC059B83}" srcOrd="1" destOrd="0" presId="urn:microsoft.com/office/officeart/2016/7/layout/VerticalDownArrowProcess"/>
    <dgm:cxn modelId="{4F94246B-9E95-4D4F-9A70-6C7EC61B1DF3}" type="presParOf" srcId="{0526338B-E23E-4A34-8BB4-95336F4AC0FC}" destId="{57482842-FC25-4A88-94CF-35EC2592581A}" srcOrd="1" destOrd="0" presId="urn:microsoft.com/office/officeart/2016/7/layout/VerticalDownArrowProcess"/>
    <dgm:cxn modelId="{EE85E3A2-7D0D-44E6-9CB2-87977BA2FD29}" type="presParOf" srcId="{0526338B-E23E-4A34-8BB4-95336F4AC0FC}" destId="{8A7E7541-3430-4767-960B-6F3DEF75BD1C}" srcOrd="2" destOrd="0" presId="urn:microsoft.com/office/officeart/2016/7/layout/VerticalDownArrowProcess"/>
    <dgm:cxn modelId="{2D0A7C3B-41C6-49CF-8080-2710C802C86E}" type="presParOf" srcId="{8A7E7541-3430-4767-960B-6F3DEF75BD1C}" destId="{86405A59-6188-4BC9-8F3E-0A819A14543A}" srcOrd="0" destOrd="0" presId="urn:microsoft.com/office/officeart/2016/7/layout/VerticalDownArrowProcess"/>
    <dgm:cxn modelId="{C2EDDBB0-BE4D-44E9-B6AF-BED9E9A3AD34}" type="presParOf" srcId="{8A7E7541-3430-4767-960B-6F3DEF75BD1C}" destId="{44A20A24-3F18-4A9C-8A78-A22114CE7A94}" srcOrd="1" destOrd="0" presId="urn:microsoft.com/office/officeart/2016/7/layout/VerticalDownArrowProcess"/>
    <dgm:cxn modelId="{85C8F259-D3C0-49EF-8D29-4266DC9C650F}" type="presParOf" srcId="{8A7E7541-3430-4767-960B-6F3DEF75BD1C}" destId="{ED81E922-FF6C-4F4A-8249-77731DB11326}" srcOrd="2" destOrd="0" presId="urn:microsoft.com/office/officeart/2016/7/layout/VerticalDownArrowProcess"/>
    <dgm:cxn modelId="{B10F4CE6-C631-4B06-BF6C-689FEC67AE9A}" type="presParOf" srcId="{0526338B-E23E-4A34-8BB4-95336F4AC0FC}" destId="{F2DCC9AC-B18C-4A76-BA22-B4D9EF457619}" srcOrd="3" destOrd="0" presId="urn:microsoft.com/office/officeart/2016/7/layout/VerticalDownArrowProcess"/>
    <dgm:cxn modelId="{78D1FCC6-9F50-49C9-A4AC-36279F2A41C7}" type="presParOf" srcId="{0526338B-E23E-4A34-8BB4-95336F4AC0FC}" destId="{E83851A1-BBF8-43B5-8180-01724BF2B21C}" srcOrd="4" destOrd="0" presId="urn:microsoft.com/office/officeart/2016/7/layout/VerticalDownArrowProcess"/>
    <dgm:cxn modelId="{686DB157-E7AE-4FDE-850F-6CDD859CE459}" type="presParOf" srcId="{E83851A1-BBF8-43B5-8180-01724BF2B21C}" destId="{050A2C3E-D0EB-4091-9AC1-3203BE92248F}" srcOrd="0" destOrd="0" presId="urn:microsoft.com/office/officeart/2016/7/layout/VerticalDownArrowProcess"/>
    <dgm:cxn modelId="{7EFB9D19-4FB9-4BAB-9D24-18205C851253}" type="presParOf" srcId="{E83851A1-BBF8-43B5-8180-01724BF2B21C}" destId="{6695EFFD-FD72-47B2-B277-5E299934CD17}" srcOrd="1" destOrd="0" presId="urn:microsoft.com/office/officeart/2016/7/layout/VerticalDownArrowProcess"/>
    <dgm:cxn modelId="{4ED62D11-B994-473D-9262-5B75934013B0}" type="presParOf" srcId="{E83851A1-BBF8-43B5-8180-01724BF2B21C}" destId="{8BC601F2-BADD-431F-BB37-FA6F8B6E10E5}" srcOrd="2" destOrd="0" presId="urn:microsoft.com/office/officeart/2016/7/layout/VerticalDownArrowProcess"/>
    <dgm:cxn modelId="{9E68C403-5277-4197-B189-145406E6E567}" type="presParOf" srcId="{0526338B-E23E-4A34-8BB4-95336F4AC0FC}" destId="{45A1B244-1F5E-4737-8C11-E990D417BFDB}" srcOrd="5" destOrd="0" presId="urn:microsoft.com/office/officeart/2016/7/layout/VerticalDownArrowProcess"/>
    <dgm:cxn modelId="{BF543228-647F-4990-ACAE-F5A401D0D9D4}" type="presParOf" srcId="{0526338B-E23E-4A34-8BB4-95336F4AC0FC}" destId="{59A4C71F-1642-4E03-A435-EBA3500478C5}" srcOrd="6" destOrd="0" presId="urn:microsoft.com/office/officeart/2016/7/layout/VerticalDownArrowProcess"/>
    <dgm:cxn modelId="{E51D2DAC-70DD-4C51-A927-A5D1BC4785FA}" type="presParOf" srcId="{59A4C71F-1642-4E03-A435-EBA3500478C5}" destId="{0D0B07A3-7607-4A36-BC3A-102BDF6E4650}" srcOrd="0" destOrd="0" presId="urn:microsoft.com/office/officeart/2016/7/layout/VerticalDownArrowProcess"/>
    <dgm:cxn modelId="{0FF73B0E-3A08-4418-B193-D3BBEC24A565}" type="presParOf" srcId="{59A4C71F-1642-4E03-A435-EBA3500478C5}" destId="{B0D4448A-A31C-4ACC-A6BA-2347D21B7528}" srcOrd="1" destOrd="0" presId="urn:microsoft.com/office/officeart/2016/7/layout/VerticalDownArrowProcess"/>
    <dgm:cxn modelId="{E683B027-7CC1-4123-8659-2B0AC51346F6}" type="presParOf" srcId="{59A4C71F-1642-4E03-A435-EBA3500478C5}" destId="{B084C0F0-3B72-4354-A20E-D457253D5657}" srcOrd="2" destOrd="0" presId="urn:microsoft.com/office/officeart/2016/7/layout/VerticalDownArrowProcess"/>
    <dgm:cxn modelId="{C1705CBE-3854-4688-8B98-D7599EFC3B62}" type="presParOf" srcId="{0526338B-E23E-4A34-8BB4-95336F4AC0FC}" destId="{A8B202A8-AD2D-4465-AE51-87ACABDC4F49}" srcOrd="7" destOrd="0" presId="urn:microsoft.com/office/officeart/2016/7/layout/VerticalDownArrowProcess"/>
    <dgm:cxn modelId="{9FAC1C1A-0C4C-426F-B8E6-84E304A47EDE}" type="presParOf" srcId="{0526338B-E23E-4A34-8BB4-95336F4AC0FC}" destId="{8AA8E3BC-E219-49A8-96AF-02AAE01ED606}" srcOrd="8" destOrd="0" presId="urn:microsoft.com/office/officeart/2016/7/layout/VerticalDownArrowProcess"/>
    <dgm:cxn modelId="{36D8D21A-9193-4E29-809E-83572A2FB066}" type="presParOf" srcId="{8AA8E3BC-E219-49A8-96AF-02AAE01ED606}" destId="{089C5ADB-8FD5-4B55-93BC-1AC95ED4496D}" srcOrd="0" destOrd="0" presId="urn:microsoft.com/office/officeart/2016/7/layout/VerticalDownArrowProcess"/>
    <dgm:cxn modelId="{D310A250-13E1-44A3-A437-FB24314F0696}" type="presParOf" srcId="{8AA8E3BC-E219-49A8-96AF-02AAE01ED606}" destId="{78C66E0A-9E20-4221-AA72-150FCCE84191}" srcOrd="1" destOrd="0" presId="urn:microsoft.com/office/officeart/2016/7/layout/VerticalDownArrowProcess"/>
    <dgm:cxn modelId="{43F3A2DD-21AC-4177-97C8-1B0D51846223}" type="presParOf" srcId="{8AA8E3BC-E219-49A8-96AF-02AAE01ED606}" destId="{69F44335-FE91-4BE9-8AE5-440942827F14}"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467CE-F7A2-4CD6-A62D-4FE11265337A}">
      <dsp:nvSpPr>
        <dsp:cNvPr id="0" name=""/>
        <dsp:cNvSpPr/>
      </dsp:nvSpPr>
      <dsp:spPr>
        <a:xfrm>
          <a:off x="0" y="3158329"/>
          <a:ext cx="2068115" cy="51815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084" tIns="128016" rIns="147084" bIns="128016" numCol="1" spcCol="1270" anchor="ctr" anchorCtr="0">
          <a:noAutofit/>
        </a:bodyPr>
        <a:lstStyle/>
        <a:p>
          <a:pPr marL="0" lvl="0" indent="0" algn="ctr" defTabSz="800100">
            <a:lnSpc>
              <a:spcPct val="90000"/>
            </a:lnSpc>
            <a:spcBef>
              <a:spcPct val="0"/>
            </a:spcBef>
            <a:spcAft>
              <a:spcPct val="35000"/>
            </a:spcAft>
            <a:buNone/>
          </a:pPr>
          <a:r>
            <a:rPr lang="en-US" sz="1800" kern="1200"/>
            <a:t>Maintain</a:t>
          </a:r>
        </a:p>
      </dsp:txBody>
      <dsp:txXfrm>
        <a:off x="0" y="3158329"/>
        <a:ext cx="2068115" cy="518150"/>
      </dsp:txXfrm>
    </dsp:sp>
    <dsp:sp modelId="{C416A9C0-6B65-49B8-A49F-3725CC059B83}">
      <dsp:nvSpPr>
        <dsp:cNvPr id="0" name=""/>
        <dsp:cNvSpPr/>
      </dsp:nvSpPr>
      <dsp:spPr>
        <a:xfrm>
          <a:off x="2068115" y="3158329"/>
          <a:ext cx="6204347" cy="51815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853" tIns="165100" rIns="125853" bIns="165100" numCol="1" spcCol="1270" anchor="ctr" anchorCtr="0">
          <a:noAutofit/>
        </a:bodyPr>
        <a:lstStyle/>
        <a:p>
          <a:pPr marL="0" lvl="0" indent="0" algn="l" defTabSz="577850">
            <a:lnSpc>
              <a:spcPct val="90000"/>
            </a:lnSpc>
            <a:spcBef>
              <a:spcPct val="0"/>
            </a:spcBef>
            <a:spcAft>
              <a:spcPct val="35000"/>
            </a:spcAft>
            <a:buNone/>
          </a:pPr>
          <a:r>
            <a:rPr lang="en-US" sz="1300" kern="1200"/>
            <a:t>Maintain Contact with Workers  </a:t>
          </a:r>
        </a:p>
      </dsp:txBody>
      <dsp:txXfrm>
        <a:off x="2068115" y="3158329"/>
        <a:ext cx="6204347" cy="518150"/>
      </dsp:txXfrm>
    </dsp:sp>
    <dsp:sp modelId="{44A20A24-3F18-4A9C-8A78-A22114CE7A94}">
      <dsp:nvSpPr>
        <dsp:cNvPr id="0" name=""/>
        <dsp:cNvSpPr/>
      </dsp:nvSpPr>
      <dsp:spPr>
        <a:xfrm rot="10800000">
          <a:off x="0" y="2369186"/>
          <a:ext cx="2068115" cy="796915"/>
        </a:xfrm>
        <a:prstGeom prst="upArrowCallout">
          <a:avLst>
            <a:gd name="adj1" fmla="val 5000"/>
            <a:gd name="adj2" fmla="val 10000"/>
            <a:gd name="adj3" fmla="val 15000"/>
            <a:gd name="adj4" fmla="val 64977"/>
          </a:avLst>
        </a:prstGeom>
        <a:solidFill>
          <a:schemeClr val="accent2">
            <a:hueOff val="1164320"/>
            <a:satOff val="10086"/>
            <a:lumOff val="196"/>
            <a:alphaOff val="0"/>
          </a:schemeClr>
        </a:solidFill>
        <a:ln w="15875" cap="flat" cmpd="sng" algn="ctr">
          <a:solidFill>
            <a:schemeClr val="accent2">
              <a:hueOff val="1164320"/>
              <a:satOff val="10086"/>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084" tIns="128016" rIns="147084" bIns="128016" numCol="1" spcCol="1270" anchor="ctr" anchorCtr="0">
          <a:noAutofit/>
        </a:bodyPr>
        <a:lstStyle/>
        <a:p>
          <a:pPr marL="0" lvl="0" indent="0" algn="ctr" defTabSz="800100">
            <a:lnSpc>
              <a:spcPct val="90000"/>
            </a:lnSpc>
            <a:spcBef>
              <a:spcPct val="0"/>
            </a:spcBef>
            <a:spcAft>
              <a:spcPct val="35000"/>
            </a:spcAft>
            <a:buNone/>
          </a:pPr>
          <a:r>
            <a:rPr lang="en-US" sz="1800" kern="1200"/>
            <a:t>Conduct</a:t>
          </a:r>
        </a:p>
      </dsp:txBody>
      <dsp:txXfrm rot="-10800000">
        <a:off x="0" y="2369186"/>
        <a:ext cx="2068115" cy="517994"/>
      </dsp:txXfrm>
    </dsp:sp>
    <dsp:sp modelId="{ED81E922-FF6C-4F4A-8249-77731DB11326}">
      <dsp:nvSpPr>
        <dsp:cNvPr id="0" name=""/>
        <dsp:cNvSpPr/>
      </dsp:nvSpPr>
      <dsp:spPr>
        <a:xfrm>
          <a:off x="2068115" y="2369186"/>
          <a:ext cx="6204347" cy="517994"/>
        </a:xfrm>
        <a:prstGeom prst="rect">
          <a:avLst/>
        </a:prstGeom>
        <a:solidFill>
          <a:schemeClr val="accent2">
            <a:tint val="40000"/>
            <a:alpha val="90000"/>
            <a:hueOff val="1106955"/>
            <a:satOff val="7888"/>
            <a:lumOff val="642"/>
            <a:alphaOff val="0"/>
          </a:schemeClr>
        </a:solidFill>
        <a:ln w="15875" cap="flat" cmpd="sng" algn="ctr">
          <a:solidFill>
            <a:schemeClr val="accent2">
              <a:tint val="40000"/>
              <a:alpha val="90000"/>
              <a:hueOff val="1106955"/>
              <a:satOff val="7888"/>
              <a:lumOff val="6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853" tIns="165100" rIns="125853" bIns="165100" numCol="1" spcCol="1270" anchor="ctr" anchorCtr="0">
          <a:noAutofit/>
        </a:bodyPr>
        <a:lstStyle/>
        <a:p>
          <a:pPr marL="0" lvl="0" indent="0" algn="l" defTabSz="577850">
            <a:lnSpc>
              <a:spcPct val="90000"/>
            </a:lnSpc>
            <a:spcBef>
              <a:spcPct val="0"/>
            </a:spcBef>
            <a:spcAft>
              <a:spcPct val="35000"/>
            </a:spcAft>
            <a:buNone/>
          </a:pPr>
          <a:r>
            <a:rPr lang="en-US" sz="1300" kern="1200"/>
            <a:t>Conduct Incidents, Injury and Illness Investigation </a:t>
          </a:r>
        </a:p>
      </dsp:txBody>
      <dsp:txXfrm>
        <a:off x="2068115" y="2369186"/>
        <a:ext cx="6204347" cy="517994"/>
      </dsp:txXfrm>
    </dsp:sp>
    <dsp:sp modelId="{6695EFFD-FD72-47B2-B277-5E299934CD17}">
      <dsp:nvSpPr>
        <dsp:cNvPr id="0" name=""/>
        <dsp:cNvSpPr/>
      </dsp:nvSpPr>
      <dsp:spPr>
        <a:xfrm rot="10800000">
          <a:off x="0" y="1580043"/>
          <a:ext cx="2068115" cy="796915"/>
        </a:xfrm>
        <a:prstGeom prst="upArrowCallout">
          <a:avLst>
            <a:gd name="adj1" fmla="val 5000"/>
            <a:gd name="adj2" fmla="val 10000"/>
            <a:gd name="adj3" fmla="val 15000"/>
            <a:gd name="adj4" fmla="val 64977"/>
          </a:avLst>
        </a:prstGeom>
        <a:solidFill>
          <a:schemeClr val="accent2">
            <a:hueOff val="2328640"/>
            <a:satOff val="20172"/>
            <a:lumOff val="393"/>
            <a:alphaOff val="0"/>
          </a:schemeClr>
        </a:solidFill>
        <a:ln w="15875" cap="flat" cmpd="sng" algn="ctr">
          <a:solidFill>
            <a:schemeClr val="accent2">
              <a:hueOff val="2328640"/>
              <a:satOff val="20172"/>
              <a:lumOff val="3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084" tIns="128016" rIns="147084" bIns="128016" numCol="1" spcCol="1270" anchor="ctr" anchorCtr="0">
          <a:noAutofit/>
        </a:bodyPr>
        <a:lstStyle/>
        <a:p>
          <a:pPr marL="0" lvl="0" indent="0" algn="ctr" defTabSz="800100">
            <a:lnSpc>
              <a:spcPct val="90000"/>
            </a:lnSpc>
            <a:spcBef>
              <a:spcPct val="0"/>
            </a:spcBef>
            <a:spcAft>
              <a:spcPct val="35000"/>
            </a:spcAft>
            <a:buNone/>
          </a:pPr>
          <a:r>
            <a:rPr lang="en-US" sz="1800" kern="1200"/>
            <a:t>Implement</a:t>
          </a:r>
        </a:p>
      </dsp:txBody>
      <dsp:txXfrm rot="-10800000">
        <a:off x="0" y="1580043"/>
        <a:ext cx="2068115" cy="517994"/>
      </dsp:txXfrm>
    </dsp:sp>
    <dsp:sp modelId="{8BC601F2-BADD-431F-BB37-FA6F8B6E10E5}">
      <dsp:nvSpPr>
        <dsp:cNvPr id="0" name=""/>
        <dsp:cNvSpPr/>
      </dsp:nvSpPr>
      <dsp:spPr>
        <a:xfrm>
          <a:off x="2068115" y="1580043"/>
          <a:ext cx="6204347" cy="517994"/>
        </a:xfrm>
        <a:prstGeom prst="rect">
          <a:avLst/>
        </a:prstGeom>
        <a:solidFill>
          <a:schemeClr val="accent2">
            <a:tint val="40000"/>
            <a:alpha val="90000"/>
            <a:hueOff val="2213909"/>
            <a:satOff val="15777"/>
            <a:lumOff val="1283"/>
            <a:alphaOff val="0"/>
          </a:schemeClr>
        </a:solidFill>
        <a:ln w="15875" cap="flat" cmpd="sng" algn="ctr">
          <a:solidFill>
            <a:schemeClr val="accent2">
              <a:tint val="40000"/>
              <a:alpha val="90000"/>
              <a:hueOff val="2213909"/>
              <a:satOff val="15777"/>
              <a:lumOff val="12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853" tIns="165100" rIns="125853" bIns="165100" numCol="1" spcCol="1270" anchor="ctr" anchorCtr="0">
          <a:noAutofit/>
        </a:bodyPr>
        <a:lstStyle/>
        <a:p>
          <a:pPr marL="0" lvl="0" indent="0" algn="l" defTabSz="577850">
            <a:lnSpc>
              <a:spcPct val="90000"/>
            </a:lnSpc>
            <a:spcBef>
              <a:spcPct val="0"/>
            </a:spcBef>
            <a:spcAft>
              <a:spcPct val="35000"/>
            </a:spcAft>
            <a:buNone/>
          </a:pPr>
          <a:r>
            <a:rPr lang="en-US" sz="1300" kern="1200"/>
            <a:t>Implement Injury and Illness Prevention Program </a:t>
          </a:r>
        </a:p>
      </dsp:txBody>
      <dsp:txXfrm>
        <a:off x="2068115" y="1580043"/>
        <a:ext cx="6204347" cy="517994"/>
      </dsp:txXfrm>
    </dsp:sp>
    <dsp:sp modelId="{B0D4448A-A31C-4ACC-A6BA-2347D21B7528}">
      <dsp:nvSpPr>
        <dsp:cNvPr id="0" name=""/>
        <dsp:cNvSpPr/>
      </dsp:nvSpPr>
      <dsp:spPr>
        <a:xfrm rot="10800000">
          <a:off x="0" y="790901"/>
          <a:ext cx="2068115" cy="796915"/>
        </a:xfrm>
        <a:prstGeom prst="upArrowCallout">
          <a:avLst>
            <a:gd name="adj1" fmla="val 5000"/>
            <a:gd name="adj2" fmla="val 10000"/>
            <a:gd name="adj3" fmla="val 15000"/>
            <a:gd name="adj4" fmla="val 64977"/>
          </a:avLst>
        </a:prstGeom>
        <a:solidFill>
          <a:schemeClr val="accent2">
            <a:hueOff val="3492960"/>
            <a:satOff val="30258"/>
            <a:lumOff val="589"/>
            <a:alphaOff val="0"/>
          </a:schemeClr>
        </a:solidFill>
        <a:ln w="15875" cap="flat" cmpd="sng" algn="ctr">
          <a:solidFill>
            <a:schemeClr val="accent2">
              <a:hueOff val="3492960"/>
              <a:satOff val="30258"/>
              <a:lumOff val="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084" tIns="128016" rIns="147084" bIns="128016" numCol="1" spcCol="1270" anchor="ctr" anchorCtr="0">
          <a:noAutofit/>
        </a:bodyPr>
        <a:lstStyle/>
        <a:p>
          <a:pPr marL="0" lvl="0" indent="0" algn="ctr" defTabSz="800100">
            <a:lnSpc>
              <a:spcPct val="90000"/>
            </a:lnSpc>
            <a:spcBef>
              <a:spcPct val="0"/>
            </a:spcBef>
            <a:spcAft>
              <a:spcPct val="35000"/>
            </a:spcAft>
            <a:buNone/>
          </a:pPr>
          <a:r>
            <a:rPr lang="en-US" sz="1800" kern="1200"/>
            <a:t>Develop</a:t>
          </a:r>
        </a:p>
      </dsp:txBody>
      <dsp:txXfrm rot="-10800000">
        <a:off x="0" y="790901"/>
        <a:ext cx="2068115" cy="517994"/>
      </dsp:txXfrm>
    </dsp:sp>
    <dsp:sp modelId="{B084C0F0-3B72-4354-A20E-D457253D5657}">
      <dsp:nvSpPr>
        <dsp:cNvPr id="0" name=""/>
        <dsp:cNvSpPr/>
      </dsp:nvSpPr>
      <dsp:spPr>
        <a:xfrm>
          <a:off x="2068115" y="790901"/>
          <a:ext cx="6204347" cy="517994"/>
        </a:xfrm>
        <a:prstGeom prst="rect">
          <a:avLst/>
        </a:prstGeom>
        <a:solidFill>
          <a:schemeClr val="accent2">
            <a:tint val="40000"/>
            <a:alpha val="90000"/>
            <a:hueOff val="3320864"/>
            <a:satOff val="23665"/>
            <a:lumOff val="1925"/>
            <a:alphaOff val="0"/>
          </a:schemeClr>
        </a:solidFill>
        <a:ln w="15875" cap="flat" cmpd="sng" algn="ctr">
          <a:solidFill>
            <a:schemeClr val="accent2">
              <a:tint val="40000"/>
              <a:alpha val="90000"/>
              <a:hueOff val="3320864"/>
              <a:satOff val="23665"/>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853" tIns="165100" rIns="125853" bIns="165100" numCol="1" spcCol="1270" anchor="ctr" anchorCtr="0">
          <a:noAutofit/>
        </a:bodyPr>
        <a:lstStyle/>
        <a:p>
          <a:pPr marL="0" lvl="0" indent="0" algn="l" defTabSz="577850">
            <a:lnSpc>
              <a:spcPct val="90000"/>
            </a:lnSpc>
            <a:spcBef>
              <a:spcPct val="0"/>
            </a:spcBef>
            <a:spcAft>
              <a:spcPct val="35000"/>
            </a:spcAft>
            <a:buNone/>
          </a:pPr>
          <a:r>
            <a:rPr lang="en-US" sz="1300" kern="1200"/>
            <a:t>Develop an Injury and Illness Tracking</a:t>
          </a:r>
        </a:p>
      </dsp:txBody>
      <dsp:txXfrm>
        <a:off x="2068115" y="790901"/>
        <a:ext cx="6204347" cy="517994"/>
      </dsp:txXfrm>
    </dsp:sp>
    <dsp:sp modelId="{78C66E0A-9E20-4221-AA72-150FCCE84191}">
      <dsp:nvSpPr>
        <dsp:cNvPr id="0" name=""/>
        <dsp:cNvSpPr/>
      </dsp:nvSpPr>
      <dsp:spPr>
        <a:xfrm rot="10800000">
          <a:off x="0" y="1758"/>
          <a:ext cx="2068115" cy="796915"/>
        </a:xfrm>
        <a:prstGeom prst="upArrowCallout">
          <a:avLst>
            <a:gd name="adj1" fmla="val 5000"/>
            <a:gd name="adj2" fmla="val 10000"/>
            <a:gd name="adj3" fmla="val 15000"/>
            <a:gd name="adj4" fmla="val 64977"/>
          </a:avLst>
        </a:prstGeom>
        <a:solidFill>
          <a:schemeClr val="accent2">
            <a:hueOff val="4657280"/>
            <a:satOff val="40344"/>
            <a:lumOff val="786"/>
            <a:alphaOff val="0"/>
          </a:schemeClr>
        </a:solidFill>
        <a:ln w="15875" cap="flat" cmpd="sng" algn="ctr">
          <a:solidFill>
            <a:schemeClr val="accent2">
              <a:hueOff val="4657280"/>
              <a:satOff val="40344"/>
              <a:lumOff val="7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084" tIns="128016" rIns="147084" bIns="128016" numCol="1" spcCol="1270" anchor="ctr" anchorCtr="0">
          <a:noAutofit/>
        </a:bodyPr>
        <a:lstStyle/>
        <a:p>
          <a:pPr marL="0" lvl="0" indent="0" algn="ctr" defTabSz="800100">
            <a:lnSpc>
              <a:spcPct val="90000"/>
            </a:lnSpc>
            <a:spcBef>
              <a:spcPct val="0"/>
            </a:spcBef>
            <a:spcAft>
              <a:spcPct val="35000"/>
            </a:spcAft>
            <a:buNone/>
          </a:pPr>
          <a:r>
            <a:rPr lang="en-US" sz="1800" kern="1200"/>
            <a:t>Conduct</a:t>
          </a:r>
        </a:p>
      </dsp:txBody>
      <dsp:txXfrm rot="-10800000">
        <a:off x="0" y="1758"/>
        <a:ext cx="2068115" cy="517994"/>
      </dsp:txXfrm>
    </dsp:sp>
    <dsp:sp modelId="{69F44335-FE91-4BE9-8AE5-440942827F14}">
      <dsp:nvSpPr>
        <dsp:cNvPr id="0" name=""/>
        <dsp:cNvSpPr/>
      </dsp:nvSpPr>
      <dsp:spPr>
        <a:xfrm>
          <a:off x="2068115" y="1758"/>
          <a:ext cx="6204347" cy="517994"/>
        </a:xfrm>
        <a:prstGeom prst="rect">
          <a:avLst/>
        </a:prstGeom>
        <a:solidFill>
          <a:schemeClr val="accent2">
            <a:tint val="40000"/>
            <a:alpha val="90000"/>
            <a:hueOff val="4427819"/>
            <a:satOff val="31553"/>
            <a:lumOff val="2567"/>
            <a:alphaOff val="0"/>
          </a:schemeClr>
        </a:solidFill>
        <a:ln w="15875" cap="flat" cmpd="sng" algn="ctr">
          <a:solidFill>
            <a:schemeClr val="accent2">
              <a:tint val="40000"/>
              <a:alpha val="90000"/>
              <a:hueOff val="4427819"/>
              <a:satOff val="31553"/>
              <a:lumOff val="2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853" tIns="165100" rIns="125853" bIns="165100" numCol="1" spcCol="1270" anchor="ctr" anchorCtr="0">
          <a:noAutofit/>
        </a:bodyPr>
        <a:lstStyle/>
        <a:p>
          <a:pPr marL="0" lvl="0" indent="0" algn="l" defTabSz="577850">
            <a:lnSpc>
              <a:spcPct val="90000"/>
            </a:lnSpc>
            <a:spcBef>
              <a:spcPct val="0"/>
            </a:spcBef>
            <a:spcAft>
              <a:spcPct val="35000"/>
            </a:spcAft>
            <a:buNone/>
          </a:pPr>
          <a:r>
            <a:rPr lang="en-US" sz="1300" kern="1200"/>
            <a:t>Conduct Safety &amp; Health Training and New Project Orientation</a:t>
          </a:r>
        </a:p>
      </dsp:txBody>
      <dsp:txXfrm>
        <a:off x="2068115" y="1758"/>
        <a:ext cx="6204347" cy="51799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35024-296E-4F69-B3ED-2247FE819D9E}" type="datetimeFigureOut">
              <a:rPr lang="en-US" smtClean="0"/>
              <a:t>5/1/20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861F0-D54F-4AA5-8468-95EAC2339404}" type="slidenum">
              <a:rPr lang="en-US" smtClean="0"/>
              <a:t>‹#›</a:t>
            </a:fld>
            <a:endParaRPr lang="en-US"/>
          </a:p>
        </p:txBody>
      </p:sp>
    </p:spTree>
    <p:extLst>
      <p:ext uri="{BB962C8B-B14F-4D97-AF65-F5344CB8AC3E}">
        <p14:creationId xmlns:p14="http://schemas.microsoft.com/office/powerpoint/2010/main" val="414567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sha.gov/laws-regs/regulations/standardnumber/1910/1910.13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cdc.gov/coronavirus/2019-ncov/community/organizations/cleaning-disinfection.html" TargetMode="External"/><Relationship Id="rId4" Type="http://schemas.openxmlformats.org/officeDocument/2006/relationships/hyperlink" Target="http://npic.orst.edu/ingred/ptype/amicrob/covid19.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cdc.gov/coronavirus/2019-ncov/community/organizations/cleaning-disinfection.html" TargetMode="External"/><Relationship Id="rId4" Type="http://schemas.openxmlformats.org/officeDocument/2006/relationships/hyperlink" Target="http://npic.orst.edu/ingred/ptype/amicrob/covid19.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Drafted by Audrey Carlstrom and Kristin Osterkamp.  Last revised: 4/22/20</a:t>
            </a:r>
          </a:p>
        </p:txBody>
      </p:sp>
      <p:sp>
        <p:nvSpPr>
          <p:cNvPr id="4" name="Slide Number Placeholder 3"/>
          <p:cNvSpPr>
            <a:spLocks noGrp="1"/>
          </p:cNvSpPr>
          <p:nvPr>
            <p:ph type="sldNum" sz="quarter" idx="5"/>
          </p:nvPr>
        </p:nvSpPr>
        <p:spPr/>
        <p:txBody>
          <a:bodyPr/>
          <a:lstStyle/>
          <a:p>
            <a:fld id="{C04861F0-D54F-4AA5-8468-95EAC2339404}" type="slidenum">
              <a:rPr lang="en-US" smtClean="0"/>
              <a:t>1</a:t>
            </a:fld>
            <a:endParaRPr lang="en-US"/>
          </a:p>
        </p:txBody>
      </p:sp>
    </p:spTree>
    <p:extLst>
      <p:ext uri="{BB962C8B-B14F-4D97-AF65-F5344CB8AC3E}">
        <p14:creationId xmlns:p14="http://schemas.microsoft.com/office/powerpoint/2010/main" val="1925924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 when conducting a hazard assessment for your facility, you need to assess the potential sources of coronavirus exposure.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Where/How/What sources of Exposure</a:t>
            </a:r>
          </a:p>
          <a:p>
            <a:endParaRPr lang="en-US" dirty="0"/>
          </a:p>
          <a:p>
            <a:r>
              <a:rPr lang="en-US" dirty="0"/>
              <a:t>Potential exposures could include exposure to the general public, customers or visitors, and co-workers.</a:t>
            </a:r>
          </a:p>
          <a:p>
            <a:endParaRPr lang="en-US" dirty="0"/>
          </a:p>
          <a:p>
            <a:r>
              <a:rPr lang="en-US" dirty="0"/>
              <a:t>Once you have identified potential sources of exposure, the employer needs to assess methods of social distancing for workplace operations.</a:t>
            </a:r>
          </a:p>
          <a:p>
            <a:r>
              <a:rPr lang="en-US" dirty="0"/>
              <a:t>Some methods to incorporate social distancing include: staggered work shifts, staggered lunch and break times, downsizing operations, conducting work remotely from home and cross train workers to perform critical tasks, in order to optimize staffing during downsized onsite operations.</a:t>
            </a:r>
          </a:p>
          <a:p>
            <a:endParaRPr lang="en-US" dirty="0"/>
          </a:p>
          <a:p>
            <a:r>
              <a:rPr lang="en-US" dirty="0"/>
              <a:t>As part of your hazard assessment you will want to assess job tasks involving shared equipment and workstations. If you have shared equipment and workstations, this will require the employer to develop related basic infection prevention procedures.</a:t>
            </a:r>
          </a:p>
          <a:p>
            <a:endParaRPr lang="en-US" dirty="0"/>
          </a:p>
          <a:p>
            <a:r>
              <a:rPr lang="en-US" dirty="0"/>
              <a:t>With regards to basic infection prevention, employers must ensure access to handwashing facilities and that hand sanitizer is provided when handwashing facilities are not immediately available.  Disinfection procedures will be determined based on your facility’s frequently accessed workstations, high touch areas, communal areas and shared equipment.</a:t>
            </a:r>
          </a:p>
          <a:p>
            <a:endParaRPr lang="en-US" dirty="0"/>
          </a:p>
          <a:p>
            <a:r>
              <a:rPr lang="en-US" dirty="0"/>
              <a:t>Cleaning and disinfecting materials must be provided to employees.  Employees will need to be trained on the proper use of these materials to include any related chemical hazards.</a:t>
            </a:r>
          </a:p>
          <a:p>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10</a:t>
            </a:fld>
            <a:endParaRPr lang="en-US"/>
          </a:p>
        </p:txBody>
      </p:sp>
    </p:spTree>
    <p:extLst>
      <p:ext uri="{BB962C8B-B14F-4D97-AF65-F5344CB8AC3E}">
        <p14:creationId xmlns:p14="http://schemas.microsoft.com/office/powerpoint/2010/main" val="242054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employer has identified potential hazards, the next step is to determine how best to control those hazards.</a:t>
            </a:r>
          </a:p>
        </p:txBody>
      </p:sp>
      <p:sp>
        <p:nvSpPr>
          <p:cNvPr id="4" name="Slide Number Placeholder 3"/>
          <p:cNvSpPr>
            <a:spLocks noGrp="1"/>
          </p:cNvSpPr>
          <p:nvPr>
            <p:ph type="sldNum" sz="quarter" idx="5"/>
          </p:nvPr>
        </p:nvSpPr>
        <p:spPr/>
        <p:txBody>
          <a:bodyPr/>
          <a:lstStyle/>
          <a:p>
            <a:fld id="{C04861F0-D54F-4AA5-8468-95EAC2339404}" type="slidenum">
              <a:rPr lang="en-US" smtClean="0"/>
              <a:t>11</a:t>
            </a:fld>
            <a:endParaRPr lang="en-US"/>
          </a:p>
        </p:txBody>
      </p:sp>
    </p:spTree>
    <p:extLst>
      <p:ext uri="{BB962C8B-B14F-4D97-AF65-F5344CB8AC3E}">
        <p14:creationId xmlns:p14="http://schemas.microsoft.com/office/powerpoint/2010/main" val="144463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700" dirty="0"/>
              <a:t>As with any other workplace hazard, we always want to use the hierarchy of controls.  This graphic illustrates the hierarchy of controls from most effective to least effective.  In regard to controlling exposure to the coronavirus, we should not jump straight to PPE and must first implement engineering and administrative controls.</a:t>
            </a:r>
          </a:p>
          <a:p>
            <a:pPr>
              <a:buFont typeface="Wingdings" panose="05000000000000000000" pitchFamily="2" charset="2"/>
              <a:buNone/>
            </a:pPr>
            <a:endParaRPr lang="en-US" sz="1700" dirty="0"/>
          </a:p>
          <a:p>
            <a:pPr>
              <a:buFont typeface="Wingdings" panose="05000000000000000000" pitchFamily="2" charset="2"/>
              <a:buChar char="§"/>
            </a:pPr>
            <a:r>
              <a:rPr lang="en-US" sz="1700" dirty="0"/>
              <a:t>Examples of potential Engineering Controls include:</a:t>
            </a:r>
          </a:p>
          <a:p>
            <a:pPr lvl="1">
              <a:buFont typeface="Wingdings" panose="05000000000000000000" pitchFamily="2" charset="2"/>
              <a:buChar char="§"/>
            </a:pPr>
            <a:r>
              <a:rPr lang="en-US" sz="1700" dirty="0"/>
              <a:t>High-efficiency Air Filters</a:t>
            </a:r>
          </a:p>
          <a:p>
            <a:pPr lvl="1">
              <a:buFont typeface="Wingdings" panose="05000000000000000000" pitchFamily="2" charset="2"/>
              <a:buChar char="§"/>
            </a:pPr>
            <a:r>
              <a:rPr lang="en-US" sz="1700" dirty="0"/>
              <a:t>Increased Ventilation Rates – This relates to increasing the amount of outside air within the workplace.</a:t>
            </a:r>
          </a:p>
          <a:p>
            <a:pPr lvl="1">
              <a:buFont typeface="Wingdings" panose="05000000000000000000" pitchFamily="2" charset="2"/>
              <a:buChar char="§"/>
            </a:pPr>
            <a:r>
              <a:rPr lang="en-US" sz="1700" dirty="0"/>
              <a:t>Physical Barriers – Installing clear plastic barriers, sneeze guard, plexiglass</a:t>
            </a:r>
          </a:p>
          <a:p>
            <a:pPr lvl="1">
              <a:buFont typeface="Wingdings" panose="05000000000000000000" pitchFamily="2" charset="2"/>
              <a:buChar char="§"/>
            </a:pPr>
            <a:r>
              <a:rPr lang="en-US" sz="1700" dirty="0"/>
              <a:t>Installing a drive-thru window for customer service.</a:t>
            </a:r>
          </a:p>
          <a:p>
            <a:pPr>
              <a:buFont typeface="Wingdings" panose="05000000000000000000" pitchFamily="2" charset="2"/>
              <a:buChar char="§"/>
            </a:pPr>
            <a:r>
              <a:rPr lang="en-US" sz="1700" dirty="0"/>
              <a:t>Administrative Controls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00" dirty="0"/>
              <a:t>Offer pick up options for customers to minimize contact between employees, clients, customers</a:t>
            </a:r>
          </a:p>
          <a:p>
            <a:pPr lvl="1">
              <a:buFont typeface="Wingdings" panose="05000000000000000000" pitchFamily="2" charset="2"/>
              <a:buChar char="§"/>
            </a:pPr>
            <a:r>
              <a:rPr lang="en-US" sz="1700" dirty="0"/>
              <a:t>Establish self-assessment for employees prior to entering workplace</a:t>
            </a:r>
          </a:p>
          <a:p>
            <a:pPr lvl="1">
              <a:buFont typeface="Wingdings" panose="05000000000000000000" pitchFamily="2" charset="2"/>
              <a:buChar char="§"/>
            </a:pPr>
            <a:r>
              <a:rPr lang="en-US" sz="1700" dirty="0"/>
              <a:t>Implement telework/work from home when feasible</a:t>
            </a:r>
          </a:p>
          <a:p>
            <a:pPr lvl="1">
              <a:buFont typeface="Wingdings" panose="05000000000000000000" pitchFamily="2" charset="2"/>
              <a:buChar char="§"/>
            </a:pPr>
            <a:r>
              <a:rPr lang="en-US" sz="1700" dirty="0"/>
              <a:t>Alternate or stagger work shifts to reduce number of employees in facility at a time</a:t>
            </a:r>
          </a:p>
          <a:p>
            <a:pPr lvl="1">
              <a:buFont typeface="Wingdings" panose="05000000000000000000" pitchFamily="2" charset="2"/>
              <a:buChar char="§"/>
            </a:pPr>
            <a:r>
              <a:rPr lang="en-US" sz="1700" dirty="0"/>
              <a:t>Train on good hand and respiratory hygiene and post signs to encourage behaviors</a:t>
            </a:r>
          </a:p>
          <a:p>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12</a:t>
            </a:fld>
            <a:endParaRPr lang="en-US"/>
          </a:p>
        </p:txBody>
      </p:sp>
    </p:spTree>
    <p:extLst>
      <p:ext uri="{BB962C8B-B14F-4D97-AF65-F5344CB8AC3E}">
        <p14:creationId xmlns:p14="http://schemas.microsoft.com/office/powerpoint/2010/main" val="270355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PPE decided on level of risk of exposure.  Higher risk = higher levels of PPE</a:t>
            </a:r>
          </a:p>
          <a:p>
            <a:endParaRPr lang="en-US" dirty="0"/>
          </a:p>
          <a:p>
            <a:r>
              <a:rPr lang="en-US" dirty="0"/>
              <a:t>Face covering for everyone in the public. Employers should encourage face coverings especially when employees are using public transit to get to and from the workplace.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OSHA and CDC recommend respiratory protection for certain workers who have close contact with potentially</a:t>
            </a:r>
            <a:r>
              <a:rPr lang="en-US" sz="1200" kern="1200" baseline="0" dirty="0">
                <a:solidFill>
                  <a:schemeClr val="tx1"/>
                </a:solidFill>
                <a:effectLst/>
                <a:latin typeface="+mn-lt"/>
                <a:ea typeface="ＭＳ Ｐゴシック" charset="0"/>
                <a:cs typeface="+mn-cs"/>
              </a:rPr>
              <a:t> infectious people, including healthcare, border protection, and screening workers tending to persons under investigation (PUI) for COVID-19 and those providing care for suspected or confirmed patients. Standard biosafety practices in BSL-2 and BSL-3 microbiological laboratories—including clinical labs—also call for respiratory protection for certain activities, including any tasks that may generate aerosols.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Whenever needed, use respiratory protection, including NIOSH-certified</a:t>
            </a:r>
            <a:r>
              <a:rPr lang="en-US" sz="1200" kern="1200" baseline="0" dirty="0">
                <a:solidFill>
                  <a:schemeClr val="tx1"/>
                </a:solidFill>
                <a:effectLst/>
                <a:latin typeface="+mn-lt"/>
                <a:ea typeface="ＭＳ Ｐゴシック" charset="0"/>
                <a:cs typeface="+mn-cs"/>
              </a:rPr>
              <a:t> disposal N95 filtering facepiece or better (e.g., elastomeric APRs with N95 particulate cartridges, PAPRs with N100/HEPA filters) respirators,</a:t>
            </a:r>
            <a:r>
              <a:rPr lang="en-US" sz="1200" kern="1200" dirty="0">
                <a:solidFill>
                  <a:schemeClr val="tx1"/>
                </a:solidFill>
                <a:effectLst/>
                <a:latin typeface="+mn-lt"/>
                <a:ea typeface="ＭＳ Ｐゴシック" charset="0"/>
                <a:cs typeface="+mn-cs"/>
              </a:rPr>
              <a:t> as part of a comprehensive, written respiratory protection program that meets the requirements of OSHA’s Respiratory Protection standard (</a:t>
            </a:r>
            <a:r>
              <a:rPr lang="en-US" sz="1200" u="sng" kern="1200" dirty="0">
                <a:solidFill>
                  <a:schemeClr val="tx1"/>
                </a:solidFill>
                <a:effectLst/>
                <a:latin typeface="+mn-lt"/>
                <a:ea typeface="ＭＳ Ｐゴシック" charset="0"/>
                <a:cs typeface="+mn-cs"/>
                <a:hlinkClick r:id="rId3"/>
              </a:rPr>
              <a:t>29 CFR 1910.134</a:t>
            </a:r>
            <a:r>
              <a:rPr lang="en-US" sz="1200" kern="1200" dirty="0">
                <a:solidFill>
                  <a:schemeClr val="tx1"/>
                </a:solidFill>
                <a:effectLst/>
                <a:latin typeface="+mn-lt"/>
                <a:ea typeface="ＭＳ Ｐゴシック" charset="0"/>
                <a:cs typeface="+mn-cs"/>
              </a:rPr>
              <a:t>) and includes medical exams, fit testing, and training.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ＭＳ Ｐゴシック" charset="0"/>
                <a:cs typeface="+mn-cs"/>
              </a:rPr>
              <a:t>OSHA has released enforcement memoranda detailing enforcement discretion around the Respiratory Protection standard, including cases in which employers may consider re-use or extended use of N95 filtering facepiece respirators (FFRs), other NIOSH-certified FFRS, elastomeric APRs, PAPRs, respiratory protection equipment that was previously NIOSH-certified by that has exceeded its manufacturer’s recommended shelf-life, and respiratory protection equipment certified in accordance with the standards from other countries or jurisdictions. See www.osha.gov/enforcementmemos for complete details.</a:t>
            </a:r>
            <a:endParaRPr lang="en-US" sz="1200" kern="1200" dirty="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13</a:t>
            </a:fld>
            <a:endParaRPr lang="en-US"/>
          </a:p>
        </p:txBody>
      </p:sp>
    </p:spTree>
    <p:extLst>
      <p:ext uri="{BB962C8B-B14F-4D97-AF65-F5344CB8AC3E}">
        <p14:creationId xmlns:p14="http://schemas.microsoft.com/office/powerpoint/2010/main" val="2750315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discuss N, R, P</a:t>
            </a:r>
          </a:p>
          <a:p>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14</a:t>
            </a:fld>
            <a:endParaRPr lang="en-US"/>
          </a:p>
        </p:txBody>
      </p:sp>
    </p:spTree>
    <p:extLst>
      <p:ext uri="{BB962C8B-B14F-4D97-AF65-F5344CB8AC3E}">
        <p14:creationId xmlns:p14="http://schemas.microsoft.com/office/powerpoint/2010/main" val="268863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Guidance recommends face coverings for everyone in the public.  There’s a significant distinction between face coverings/home made masks and NIOSH certified respirators.  All PPE should be assessed based on exposure risk and optimizing PPE supply for high risk workers.</a:t>
            </a:r>
          </a:p>
          <a:p>
            <a:endParaRPr lang="en-US" dirty="0"/>
          </a:p>
          <a:p>
            <a:r>
              <a:rPr lang="en-US" dirty="0"/>
              <a:t>https://www.dllr.state.md.us/labor/mosh/moshfacemask.pdf </a:t>
            </a:r>
          </a:p>
        </p:txBody>
      </p:sp>
      <p:sp>
        <p:nvSpPr>
          <p:cNvPr id="4" name="Slide Number Placeholder 3"/>
          <p:cNvSpPr>
            <a:spLocks noGrp="1"/>
          </p:cNvSpPr>
          <p:nvPr>
            <p:ph type="sldNum" sz="quarter" idx="5"/>
          </p:nvPr>
        </p:nvSpPr>
        <p:spPr/>
        <p:txBody>
          <a:bodyPr/>
          <a:lstStyle/>
          <a:p>
            <a:fld id="{C04861F0-D54F-4AA5-8468-95EAC2339404}" type="slidenum">
              <a:rPr lang="en-US" smtClean="0"/>
              <a:t>15</a:t>
            </a:fld>
            <a:endParaRPr lang="en-US"/>
          </a:p>
        </p:txBody>
      </p:sp>
    </p:spTree>
    <p:extLst>
      <p:ext uri="{BB962C8B-B14F-4D97-AF65-F5344CB8AC3E}">
        <p14:creationId xmlns:p14="http://schemas.microsoft.com/office/powerpoint/2010/main" val="1949555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MIOSHA has existing standards that are still enforced during the COVID19 pandemic.  Here’s a list of applicable MIOSHA/OSHA standards.  MIOSHA has published an enforcement instruction to guide how these standards are being enforced during the pandemic response.</a:t>
            </a:r>
          </a:p>
        </p:txBody>
      </p:sp>
      <p:sp>
        <p:nvSpPr>
          <p:cNvPr id="4" name="Slide Number Placeholder 3"/>
          <p:cNvSpPr>
            <a:spLocks noGrp="1"/>
          </p:cNvSpPr>
          <p:nvPr>
            <p:ph type="sldNum" sz="quarter" idx="5"/>
          </p:nvPr>
        </p:nvSpPr>
        <p:spPr/>
        <p:txBody>
          <a:bodyPr/>
          <a:lstStyle/>
          <a:p>
            <a:fld id="{C04861F0-D54F-4AA5-8468-95EAC2339404}" type="slidenum">
              <a:rPr lang="en-US" smtClean="0"/>
              <a:t>17</a:t>
            </a:fld>
            <a:endParaRPr lang="en-US"/>
          </a:p>
        </p:txBody>
      </p:sp>
    </p:spTree>
    <p:extLst>
      <p:ext uri="{BB962C8B-B14F-4D97-AF65-F5344CB8AC3E}">
        <p14:creationId xmlns:p14="http://schemas.microsoft.com/office/powerpoint/2010/main" val="1596411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are hyperlinked to the displayed webpages </a:t>
            </a:r>
          </a:p>
          <a:p>
            <a:endParaRPr lang="en-US" dirty="0"/>
          </a:p>
          <a:p>
            <a:endParaRPr lang="en-US" dirty="0"/>
          </a:p>
          <a:p>
            <a:r>
              <a:rPr lang="en-US" dirty="0"/>
              <a:t>CDC Info to disinfections</a:t>
            </a:r>
          </a:p>
          <a:p>
            <a:r>
              <a:rPr lang="en-US" dirty="0">
                <a:hlinkClick r:id="rId3"/>
              </a:rPr>
              <a:t>https://www.epa.gov/pesticide-registration/list-n-disinfectants-use-against-sars-cov-2</a:t>
            </a:r>
            <a:endParaRPr lang="en-US" dirty="0"/>
          </a:p>
          <a:p>
            <a:r>
              <a:rPr lang="en-US" dirty="0">
                <a:hlinkClick r:id="rId4"/>
              </a:rPr>
              <a:t>http://npic.orst.edu/ingred/ptype/amicrob/covid19.html</a:t>
            </a:r>
            <a:endParaRPr lang="en-US" dirty="0"/>
          </a:p>
          <a:p>
            <a:r>
              <a:rPr lang="en-US" dirty="0">
                <a:hlinkClick r:id="rId5"/>
              </a:rPr>
              <a:t>https://www.cdc.gov/coronavirus/2019-ncov/community/organizations/cleaning-disinfection.html</a:t>
            </a:r>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18</a:t>
            </a:fld>
            <a:endParaRPr lang="en-US"/>
          </a:p>
        </p:txBody>
      </p:sp>
    </p:spTree>
    <p:extLst>
      <p:ext uri="{BB962C8B-B14F-4D97-AF65-F5344CB8AC3E}">
        <p14:creationId xmlns:p14="http://schemas.microsoft.com/office/powerpoint/2010/main" val="2272576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is hyperlinked to full publication</a:t>
            </a:r>
          </a:p>
          <a:p>
            <a:endParaRPr lang="en-US" dirty="0"/>
          </a:p>
          <a:p>
            <a:r>
              <a:rPr lang="en-US" sz="1200" b="1" i="0" kern="1200" dirty="0">
                <a:solidFill>
                  <a:schemeClr val="tx1"/>
                </a:solidFill>
                <a:effectLst/>
                <a:latin typeface="+mn-lt"/>
                <a:ea typeface="+mn-ea"/>
                <a:cs typeface="+mn-cs"/>
              </a:rPr>
              <a:t>Cleaning</a:t>
            </a:r>
            <a:r>
              <a:rPr lang="en-US" sz="1200" b="0" i="0" kern="1200" dirty="0">
                <a:solidFill>
                  <a:schemeClr val="tx1"/>
                </a:solidFill>
                <a:effectLst/>
                <a:latin typeface="+mn-lt"/>
                <a:ea typeface="+mn-ea"/>
                <a:cs typeface="+mn-cs"/>
              </a:rPr>
              <a:t> refers to the removal of germs, dirt, and impurities from surfaces. It does not kill germs, but by removing them, it lowers their numbers and the risk of spreading infection.</a:t>
            </a:r>
          </a:p>
          <a:p>
            <a:r>
              <a:rPr lang="en-US" sz="1200" b="1" i="0" kern="1200" dirty="0">
                <a:solidFill>
                  <a:schemeClr val="tx1"/>
                </a:solidFill>
                <a:effectLst/>
                <a:latin typeface="+mn-lt"/>
                <a:ea typeface="+mn-ea"/>
                <a:cs typeface="+mn-cs"/>
              </a:rPr>
              <a:t>Disinfecting</a:t>
            </a:r>
            <a:r>
              <a:rPr lang="en-US" sz="1200" b="0" i="0" kern="1200" dirty="0">
                <a:solidFill>
                  <a:schemeClr val="tx1"/>
                </a:solidFill>
                <a:effectLst/>
                <a:latin typeface="+mn-lt"/>
                <a:ea typeface="+mn-ea"/>
                <a:cs typeface="+mn-cs"/>
              </a:rPr>
              <a:t> refers to using chemicals, for example, EPA-registered disinfectants, to kill germs on surfaces. This process does not necessarily clean dirty surfaces or remove germs, but by killing germs on a surface </a:t>
            </a:r>
            <a:r>
              <a:rPr lang="en-US" sz="1200" b="0" i="1" kern="1200" dirty="0">
                <a:solidFill>
                  <a:schemeClr val="tx1"/>
                </a:solidFill>
                <a:effectLst/>
                <a:latin typeface="+mn-lt"/>
                <a:ea typeface="+mn-ea"/>
                <a:cs typeface="+mn-cs"/>
              </a:rPr>
              <a:t>after </a:t>
            </a:r>
            <a:r>
              <a:rPr lang="en-US" sz="1200" b="0" i="0" kern="1200" dirty="0">
                <a:solidFill>
                  <a:schemeClr val="tx1"/>
                </a:solidFill>
                <a:effectLst/>
                <a:latin typeface="+mn-lt"/>
                <a:ea typeface="+mn-ea"/>
                <a:cs typeface="+mn-cs"/>
              </a:rPr>
              <a:t>cleaning, it can further lower the risk of spreading infection.</a:t>
            </a:r>
          </a:p>
          <a:p>
            <a:endParaRPr lang="en-US" dirty="0"/>
          </a:p>
          <a:p>
            <a:r>
              <a:rPr lang="en-US" dirty="0"/>
              <a:t>CDC Info to disinfections</a:t>
            </a:r>
          </a:p>
          <a:p>
            <a:r>
              <a:rPr lang="en-US" dirty="0">
                <a:hlinkClick r:id="rId3"/>
              </a:rPr>
              <a:t>https://www.epa.gov/pesticide-registration/list-n-disinfectants-use-against-sars-cov-2</a:t>
            </a:r>
            <a:endParaRPr lang="en-US" dirty="0"/>
          </a:p>
          <a:p>
            <a:r>
              <a:rPr lang="en-US" dirty="0">
                <a:hlinkClick r:id="rId4"/>
              </a:rPr>
              <a:t>http://npic.orst.edu/ingred/ptype/amicrob/covid19.html</a:t>
            </a:r>
            <a:endParaRPr lang="en-US" dirty="0"/>
          </a:p>
          <a:p>
            <a:r>
              <a:rPr lang="en-US" dirty="0">
                <a:hlinkClick r:id="rId5"/>
              </a:rPr>
              <a:t>https://www.cdc.gov/coronavirus/2019-ncov/community/organizations/cleaning-disinfection.html</a:t>
            </a:r>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19</a:t>
            </a:fld>
            <a:endParaRPr lang="en-US"/>
          </a:p>
        </p:txBody>
      </p:sp>
    </p:spTree>
    <p:extLst>
      <p:ext uri="{BB962C8B-B14F-4D97-AF65-F5344CB8AC3E}">
        <p14:creationId xmlns:p14="http://schemas.microsoft.com/office/powerpoint/2010/main" val="1825072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MIOSHA Emergency COIVD-19 Rules specifies and </a:t>
            </a:r>
            <a:r>
              <a:rPr lang="en-US" b="1" u="sng" dirty="0"/>
              <a:t>requires</a:t>
            </a:r>
            <a:r>
              <a:rPr lang="en-US" dirty="0"/>
              <a:t> program elements for Critical Infrastructure Workers that are different from guidelines given for other categories of workers.</a:t>
            </a:r>
          </a:p>
          <a:p>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20</a:t>
            </a:fld>
            <a:endParaRPr lang="en-US"/>
          </a:p>
        </p:txBody>
      </p:sp>
    </p:spTree>
    <p:extLst>
      <p:ext uri="{BB962C8B-B14F-4D97-AF65-F5344CB8AC3E}">
        <p14:creationId xmlns:p14="http://schemas.microsoft.com/office/powerpoint/2010/main" val="283234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today’s presentation, we will cover the following objectives.</a:t>
            </a:r>
          </a:p>
          <a:p>
            <a:pPr lvl="1">
              <a:buFont typeface="Wingdings" panose="05000000000000000000" pitchFamily="2" charset="2"/>
              <a:buChar char="§"/>
            </a:pPr>
            <a:r>
              <a:rPr lang="en-US" dirty="0"/>
              <a:t>COVID-19 Overview  - First we will provide a COVID-19 overview to ensure we all have a basic understanding of the virus, signs and symptoms of exposure and how the illness spreads.</a:t>
            </a:r>
          </a:p>
          <a:p>
            <a:pPr lvl="2">
              <a:buFont typeface="Wingdings" panose="05000000000000000000" pitchFamily="2" charset="2"/>
              <a:buChar char="§"/>
            </a:pPr>
            <a:endParaRPr lang="en-US" dirty="0"/>
          </a:p>
          <a:p>
            <a:pPr lvl="1">
              <a:buFont typeface="Wingdings" panose="05000000000000000000" pitchFamily="2" charset="2"/>
              <a:buChar char="§"/>
            </a:pPr>
            <a:r>
              <a:rPr lang="en-US" dirty="0"/>
              <a:t>Hazard Assessment – Next, we will cover what is involved with conducting a hazard assessment.</a:t>
            </a:r>
          </a:p>
          <a:p>
            <a:pPr lvl="1">
              <a:buFont typeface="Wingdings" panose="05000000000000000000" pitchFamily="2" charset="2"/>
              <a:buChar char="§"/>
            </a:pPr>
            <a:r>
              <a:rPr lang="en-US" dirty="0"/>
              <a:t>Controlling Exposure – During this section we will discuss using the hierarchy of controls to control employee exposure to the coronavirus</a:t>
            </a:r>
          </a:p>
          <a:p>
            <a:pPr lvl="1">
              <a:buFont typeface="Wingdings" panose="05000000000000000000" pitchFamily="2" charset="2"/>
              <a:buChar char="§"/>
            </a:pPr>
            <a:r>
              <a:rPr lang="en-US" dirty="0"/>
              <a:t>Establish Workplace Procedures – In this section we will discuss establishing workplace procedures.</a:t>
            </a:r>
          </a:p>
          <a:p>
            <a:pPr lvl="2">
              <a:buFont typeface="Wingdings" panose="05000000000000000000" pitchFamily="2" charset="2"/>
              <a:buChar char="§"/>
            </a:pPr>
            <a:r>
              <a:rPr lang="en-US" dirty="0"/>
              <a:t> Applicable MIOSHA Rules (PPE, Sanitation, General Duty Obligations) – including MIOSHA related applicable rules</a:t>
            </a:r>
          </a:p>
          <a:p>
            <a:pPr lvl="2">
              <a:buFont typeface="Wingdings" panose="05000000000000000000" pitchFamily="2" charset="2"/>
              <a:buChar char="§"/>
            </a:pPr>
            <a:r>
              <a:rPr lang="en-US" dirty="0"/>
              <a:t> Disinfection Methods </a:t>
            </a:r>
          </a:p>
          <a:p>
            <a:pPr lvl="2">
              <a:buFont typeface="Wingdings" panose="05000000000000000000" pitchFamily="2" charset="2"/>
              <a:buChar char="§"/>
            </a:pPr>
            <a:r>
              <a:rPr lang="en-US" dirty="0"/>
              <a:t>What to do if employees have symptoms</a:t>
            </a:r>
          </a:p>
          <a:p>
            <a:pPr lvl="1">
              <a:buFont typeface="Wingdings" panose="05000000000000000000" pitchFamily="2" charset="2"/>
              <a:buChar char="§"/>
            </a:pPr>
            <a:r>
              <a:rPr lang="en-US" dirty="0"/>
              <a:t>Provide Employee Training – In this section we will discuss key elements that employees should be trained on when returning to work.</a:t>
            </a:r>
          </a:p>
          <a:p>
            <a:pPr lvl="1">
              <a:buFont typeface="Wingdings" panose="05000000000000000000" pitchFamily="2" charset="2"/>
              <a:buChar char="§"/>
            </a:pPr>
            <a:r>
              <a:rPr lang="en-US" dirty="0"/>
              <a:t>Resources – Lastly, we will cover useful resources such as,  sample written program templates, OSHA and CDC coronavirus related resources.</a:t>
            </a:r>
          </a:p>
          <a:p>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2</a:t>
            </a:fld>
            <a:endParaRPr lang="en-US"/>
          </a:p>
        </p:txBody>
      </p:sp>
    </p:spTree>
    <p:extLst>
      <p:ext uri="{BB962C8B-B14F-4D97-AF65-F5344CB8AC3E}">
        <p14:creationId xmlns:p14="http://schemas.microsoft.com/office/powerpoint/2010/main" val="16401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HVAC &amp; Cooling towers should be running before employees return to workplace.  Risk of legionella increases in systems that are unused and symptoms of legionnaires are similar to COVID-19 “pneumonia like” </a:t>
            </a:r>
          </a:p>
          <a:p>
            <a:endParaRPr lang="en-US" dirty="0"/>
          </a:p>
          <a:p>
            <a:r>
              <a:rPr lang="en-US" dirty="0"/>
              <a:t>AIHA guidance document primarily focus on building ventilation &amp; cooling towers</a:t>
            </a:r>
          </a:p>
        </p:txBody>
      </p:sp>
      <p:sp>
        <p:nvSpPr>
          <p:cNvPr id="4" name="Slide Number Placeholder 3"/>
          <p:cNvSpPr>
            <a:spLocks noGrp="1"/>
          </p:cNvSpPr>
          <p:nvPr>
            <p:ph type="sldNum" sz="quarter" idx="5"/>
          </p:nvPr>
        </p:nvSpPr>
        <p:spPr/>
        <p:txBody>
          <a:bodyPr/>
          <a:lstStyle/>
          <a:p>
            <a:fld id="{C04861F0-D54F-4AA5-8468-95EAC2339404}" type="slidenum">
              <a:rPr lang="en-US" smtClean="0"/>
              <a:t>21</a:t>
            </a:fld>
            <a:endParaRPr lang="en-US"/>
          </a:p>
        </p:txBody>
      </p:sp>
    </p:spTree>
    <p:extLst>
      <p:ext uri="{BB962C8B-B14F-4D97-AF65-F5344CB8AC3E}">
        <p14:creationId xmlns:p14="http://schemas.microsoft.com/office/powerpoint/2010/main" val="433113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from Appendix C of MIOSHA COVID-19 Interim Enforcement Plan </a:t>
            </a:r>
          </a:p>
          <a:p>
            <a:endParaRPr lang="en-US" dirty="0"/>
          </a:p>
          <a:p>
            <a:r>
              <a:rPr lang="en-US" dirty="0"/>
              <a:t>Protecting Employees’ Health</a:t>
            </a:r>
          </a:p>
          <a:p>
            <a:pPr lvl="1">
              <a:buFont typeface="Wingdings" panose="05000000000000000000" pitchFamily="2" charset="2"/>
              <a:buChar char="§"/>
            </a:pPr>
            <a:r>
              <a:rPr lang="en-US" dirty="0"/>
              <a:t>Encourage sick employees to stay home</a:t>
            </a:r>
          </a:p>
          <a:p>
            <a:pPr lvl="1">
              <a:buFont typeface="Wingdings" panose="05000000000000000000" pitchFamily="2" charset="2"/>
              <a:buChar char="§"/>
            </a:pPr>
            <a:r>
              <a:rPr lang="en-US" dirty="0"/>
              <a:t>Develop flexible policies for scheduling/telework/leave</a:t>
            </a:r>
          </a:p>
          <a:p>
            <a:pPr lvl="1">
              <a:buFont typeface="Wingdings" panose="05000000000000000000" pitchFamily="2" charset="2"/>
              <a:buChar char="§"/>
            </a:pPr>
            <a:r>
              <a:rPr lang="en-US" dirty="0"/>
              <a:t>Promote handwashing and etiquette for coughing &amp; sneezing</a:t>
            </a:r>
          </a:p>
          <a:p>
            <a:pPr lvl="1">
              <a:buFont typeface="Wingdings" panose="05000000000000000000" pitchFamily="2" charset="2"/>
              <a:buChar char="§"/>
            </a:pPr>
            <a:r>
              <a:rPr lang="en-US" dirty="0"/>
              <a:t>Perform routine cleaning</a:t>
            </a:r>
          </a:p>
          <a:p>
            <a:pPr lvl="1">
              <a:buFont typeface="Wingdings" panose="05000000000000000000" pitchFamily="2" charset="2"/>
              <a:buChar char="§"/>
            </a:pPr>
            <a:r>
              <a:rPr lang="en-US" dirty="0"/>
              <a:t>Provide education and training materials to employees</a:t>
            </a:r>
          </a:p>
          <a:p>
            <a:pPr lvl="1">
              <a:buFont typeface="Wingdings" panose="05000000000000000000" pitchFamily="2" charset="2"/>
              <a:buChar char="§"/>
            </a:pPr>
            <a:r>
              <a:rPr lang="en-US" dirty="0"/>
              <a:t>Talk to employees about their concerns</a:t>
            </a:r>
          </a:p>
          <a:p>
            <a:pPr lvl="1">
              <a:buFont typeface="Wingdings" panose="05000000000000000000" pitchFamily="2" charset="2"/>
              <a:buChar char="§"/>
            </a:pPr>
            <a:r>
              <a:rPr lang="en-US" dirty="0"/>
              <a:t>Develop plans to minimize face to face contact</a:t>
            </a:r>
          </a:p>
          <a:p>
            <a:pPr lvl="1">
              <a:buFont typeface="Wingdings" panose="05000000000000000000" pitchFamily="2" charset="2"/>
              <a:buChar char="§"/>
            </a:pPr>
            <a:r>
              <a:rPr lang="en-US" dirty="0"/>
              <a:t>Minimize travel for work</a:t>
            </a:r>
          </a:p>
          <a:p>
            <a:pPr lvl="1">
              <a:buFont typeface="Wingdings" panose="05000000000000000000" pitchFamily="2" charset="2"/>
              <a:buChar char="§"/>
            </a:pPr>
            <a:r>
              <a:rPr lang="en-US" dirty="0"/>
              <a:t>Develop procedures for if an employee becomes sick while at work</a:t>
            </a:r>
          </a:p>
          <a:p>
            <a:r>
              <a:rPr lang="en-US" dirty="0"/>
              <a:t> </a:t>
            </a:r>
          </a:p>
        </p:txBody>
      </p:sp>
      <p:sp>
        <p:nvSpPr>
          <p:cNvPr id="4" name="Slide Number Placeholder 3"/>
          <p:cNvSpPr>
            <a:spLocks noGrp="1"/>
          </p:cNvSpPr>
          <p:nvPr>
            <p:ph type="sldNum" sz="quarter" idx="5"/>
          </p:nvPr>
        </p:nvSpPr>
        <p:spPr/>
        <p:txBody>
          <a:bodyPr/>
          <a:lstStyle/>
          <a:p>
            <a:fld id="{C04861F0-D54F-4AA5-8468-95EAC2339404}" type="slidenum">
              <a:rPr lang="en-US" smtClean="0"/>
              <a:t>22</a:t>
            </a:fld>
            <a:endParaRPr lang="en-US"/>
          </a:p>
        </p:txBody>
      </p:sp>
    </p:spTree>
    <p:extLst>
      <p:ext uri="{BB962C8B-B14F-4D97-AF65-F5344CB8AC3E}">
        <p14:creationId xmlns:p14="http://schemas.microsoft.com/office/powerpoint/2010/main" val="1320230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Appendix C Of MIOSHA Enforcement Guidance</a:t>
            </a:r>
          </a:p>
          <a:p>
            <a:endParaRPr lang="en-US" dirty="0"/>
          </a:p>
          <a:p>
            <a:r>
              <a:rPr lang="en-US" dirty="0"/>
              <a:t>Important to follow manufacturer’s instructions for using disinfection – use proper PPE – do not want to create a new hazard while eliminating the current hazard</a:t>
            </a:r>
          </a:p>
        </p:txBody>
      </p:sp>
      <p:sp>
        <p:nvSpPr>
          <p:cNvPr id="4" name="Slide Number Placeholder 3"/>
          <p:cNvSpPr>
            <a:spLocks noGrp="1"/>
          </p:cNvSpPr>
          <p:nvPr>
            <p:ph type="sldNum" sz="quarter" idx="5"/>
          </p:nvPr>
        </p:nvSpPr>
        <p:spPr/>
        <p:txBody>
          <a:bodyPr/>
          <a:lstStyle/>
          <a:p>
            <a:fld id="{C04861F0-D54F-4AA5-8468-95EAC2339404}" type="slidenum">
              <a:rPr lang="en-US" smtClean="0"/>
              <a:t>23</a:t>
            </a:fld>
            <a:endParaRPr lang="en-US"/>
          </a:p>
        </p:txBody>
      </p:sp>
    </p:spTree>
    <p:extLst>
      <p:ext uri="{BB962C8B-B14F-4D97-AF65-F5344CB8AC3E}">
        <p14:creationId xmlns:p14="http://schemas.microsoft.com/office/powerpoint/2010/main" val="412622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Wipe down surfaces such as door push bars, shopping carts, points of sale, chairs in waiting areas, and other areas that customers, visitors, or workers frequently touch</a:t>
            </a:r>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24</a:t>
            </a:fld>
            <a:endParaRPr lang="en-US"/>
          </a:p>
        </p:txBody>
      </p:sp>
    </p:spTree>
    <p:extLst>
      <p:ext uri="{BB962C8B-B14F-4D97-AF65-F5344CB8AC3E}">
        <p14:creationId xmlns:p14="http://schemas.microsoft.com/office/powerpoint/2010/main" val="220414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employer’s workplace reporting procedures for sick employees must require employees to report when they are sick or experiencing symptoms of COVID-19 and report to local or state health departments as applicable.</a:t>
            </a:r>
          </a:p>
          <a:p>
            <a:endParaRPr lang="en-US" dirty="0">
              <a:effectLst/>
            </a:endParaRPr>
          </a:p>
          <a:p>
            <a:r>
              <a:rPr lang="en-US" dirty="0">
                <a:effectLst/>
              </a:rPr>
              <a:t>As far as when an employer is required to record a workplace related COVID-19 related illness.  Employers that workers in healthcare, emergency response, and correction institutions are still required to meet the work-relatedness determinations base on the recordkeeping standard.</a:t>
            </a:r>
          </a:p>
          <a:p>
            <a:endParaRPr lang="en-US" dirty="0">
              <a:effectLst/>
            </a:endParaRPr>
          </a:p>
          <a:p>
            <a:r>
              <a:rPr lang="en-US" dirty="0">
                <a:effectLst/>
              </a:rPr>
              <a:t>Other employers are to record COVID-19 illnesses when there is objective evidence that the illness is work related AND that evidence was reasonably available to the employer.  </a:t>
            </a:r>
          </a:p>
          <a:p>
            <a:endParaRPr lang="en-US" dirty="0">
              <a:effectLst/>
            </a:endParaRPr>
          </a:p>
          <a:p>
            <a:r>
              <a:rPr lang="en-US" dirty="0">
                <a:effectLst/>
              </a:rPr>
              <a:t>Here we’ve linked to the OSHA Enforcement Memo for Guidance on Recording COVID-19 cases </a:t>
            </a:r>
          </a:p>
          <a:p>
            <a:endParaRPr lang="en-US" dirty="0">
              <a:effectLst/>
            </a:endParaRPr>
          </a:p>
        </p:txBody>
      </p:sp>
      <p:sp>
        <p:nvSpPr>
          <p:cNvPr id="4" name="Slide Number Placeholder 3"/>
          <p:cNvSpPr>
            <a:spLocks noGrp="1"/>
          </p:cNvSpPr>
          <p:nvPr>
            <p:ph type="sldNum" sz="quarter" idx="5"/>
          </p:nvPr>
        </p:nvSpPr>
        <p:spPr/>
        <p:txBody>
          <a:bodyPr/>
          <a:lstStyle/>
          <a:p>
            <a:fld id="{C04861F0-D54F-4AA5-8468-95EAC2339404}" type="slidenum">
              <a:rPr lang="en-US" smtClean="0"/>
              <a:t>25</a:t>
            </a:fld>
            <a:endParaRPr lang="en-US"/>
          </a:p>
        </p:txBody>
      </p:sp>
    </p:spTree>
    <p:extLst>
      <p:ext uri="{BB962C8B-B14F-4D97-AF65-F5344CB8AC3E}">
        <p14:creationId xmlns:p14="http://schemas.microsoft.com/office/powerpoint/2010/main" val="732534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29</a:t>
            </a:fld>
            <a:endParaRPr lang="en-US"/>
          </a:p>
        </p:txBody>
      </p:sp>
    </p:spTree>
    <p:extLst>
      <p:ext uri="{BB962C8B-B14F-4D97-AF65-F5344CB8AC3E}">
        <p14:creationId xmlns:p14="http://schemas.microsoft.com/office/powerpoint/2010/main" val="4134526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lvl="1"/>
            <a:r>
              <a:rPr lang="en-US" dirty="0"/>
              <a:t>ALL workers must receive equal protection</a:t>
            </a:r>
          </a:p>
          <a:p>
            <a:pPr lvl="1"/>
            <a:endParaRPr lang="en-US" dirty="0"/>
          </a:p>
          <a:p>
            <a:pPr lvl="1"/>
            <a:r>
              <a:rPr lang="en-US" dirty="0"/>
              <a:t>Expectation: Host and the staffing companies will contractually assign responsibilities</a:t>
            </a:r>
          </a:p>
          <a:p>
            <a:pPr lvl="1"/>
            <a:endParaRPr lang="en-US" dirty="0"/>
          </a:p>
          <a:p>
            <a:pPr lvl="1"/>
            <a:r>
              <a:rPr lang="en-US" dirty="0"/>
              <a:t>Consider which employer can best prevent hazards and fulfill compliance with OSHA</a:t>
            </a:r>
          </a:p>
          <a:p>
            <a:pPr lvl="1"/>
            <a:endParaRPr lang="en-US" dirty="0"/>
          </a:p>
          <a:p>
            <a:pPr lvl="1"/>
            <a:r>
              <a:rPr lang="en-US" dirty="0"/>
              <a:t>Due diligence must be exercised to inquire and verify that full compliance has been achieved</a:t>
            </a:r>
          </a:p>
          <a:p>
            <a:pPr>
              <a:spcBef>
                <a:spcPct val="0"/>
              </a:spcBef>
            </a:pPr>
            <a:endParaRPr lang="en-US" sz="1800" b="1" dirty="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2FB273-19D5-4104-BC16-3EE71C61F900}" type="slidenum">
              <a:rPr lang="en-US">
                <a:cs typeface="Arial" charset="0"/>
              </a:rPr>
              <a:pPr/>
              <a:t>32</a:t>
            </a:fld>
            <a:endParaRPr lang="en-US" dirty="0">
              <a:cs typeface="Arial" charset="0"/>
            </a:endParaRPr>
          </a:p>
        </p:txBody>
      </p:sp>
    </p:spTree>
    <p:extLst>
      <p:ext uri="{BB962C8B-B14F-4D97-AF65-F5344CB8AC3E}">
        <p14:creationId xmlns:p14="http://schemas.microsoft.com/office/powerpoint/2010/main" val="3841560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1459FA-C46D-4DCD-86D5-4BF18E986AC5}" type="slidenum">
              <a:rPr lang="en-US" smtClean="0"/>
              <a:t>33</a:t>
            </a:fld>
            <a:endParaRPr lang="en-US" dirty="0"/>
          </a:p>
        </p:txBody>
      </p:sp>
    </p:spTree>
    <p:extLst>
      <p:ext uri="{BB962C8B-B14F-4D97-AF65-F5344CB8AC3E}">
        <p14:creationId xmlns:p14="http://schemas.microsoft.com/office/powerpoint/2010/main" val="2057523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Unless otherwise legally required, these recommendations are for the purposes of guidance and in some cases represent best practice.  </a:t>
            </a:r>
          </a:p>
          <a:p>
            <a:endParaRPr lang="en-US" dirty="0"/>
          </a:p>
          <a:p>
            <a:pPr marL="171450" indent="-171450">
              <a:buFont typeface="Wingdings" panose="05000000000000000000" pitchFamily="2" charset="2"/>
              <a:buChar char="§"/>
            </a:pPr>
            <a:r>
              <a:rPr lang="en-US" sz="1200" dirty="0"/>
              <a:t>Staffing agencies </a:t>
            </a:r>
            <a:r>
              <a:rPr lang="en-US" sz="1200" b="1" dirty="0"/>
              <a:t>may be </a:t>
            </a:r>
            <a:r>
              <a:rPr lang="en-US" sz="1200" dirty="0"/>
              <a:t>best positioned for general safety training, long-term medical surveillance</a:t>
            </a:r>
          </a:p>
          <a:p>
            <a:pPr marL="171450" indent="-171450">
              <a:buFont typeface="Wingdings" panose="05000000000000000000" pitchFamily="2" charset="2"/>
              <a:buChar char="§"/>
            </a:pPr>
            <a:r>
              <a:rPr lang="en-US" sz="1200" dirty="0"/>
              <a:t>Host employers normally responsible for workplace-specific training and compliance with standards</a:t>
            </a:r>
          </a:p>
          <a:p>
            <a:pPr marL="171450" indent="-171450">
              <a:buFont typeface="Wingdings" panose="05000000000000000000" pitchFamily="2" charset="2"/>
              <a:buChar char="§"/>
            </a:pPr>
            <a:r>
              <a:rPr lang="en-US" sz="1200" dirty="0"/>
              <a:t>Both employers may be held responsible for violative conditions</a:t>
            </a:r>
          </a:p>
          <a:p>
            <a:endParaRPr lang="en-US" dirty="0"/>
          </a:p>
        </p:txBody>
      </p:sp>
      <p:sp>
        <p:nvSpPr>
          <p:cNvPr id="4" name="Slide Number Placeholder 3"/>
          <p:cNvSpPr>
            <a:spLocks noGrp="1"/>
          </p:cNvSpPr>
          <p:nvPr>
            <p:ph type="sldNum" sz="quarter" idx="10"/>
          </p:nvPr>
        </p:nvSpPr>
        <p:spPr/>
        <p:txBody>
          <a:bodyPr/>
          <a:lstStyle/>
          <a:p>
            <a:fld id="{9A1459FA-C46D-4DCD-86D5-4BF18E986AC5}" type="slidenum">
              <a:rPr lang="en-US" smtClean="0"/>
              <a:t>34</a:t>
            </a:fld>
            <a:endParaRPr lang="en-US" dirty="0"/>
          </a:p>
        </p:txBody>
      </p:sp>
    </p:spTree>
    <p:extLst>
      <p:ext uri="{BB962C8B-B14F-4D97-AF65-F5344CB8AC3E}">
        <p14:creationId xmlns:p14="http://schemas.microsoft.com/office/powerpoint/2010/main" val="2307094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459FA-C46D-4DCD-86D5-4BF18E986AC5}" type="slidenum">
              <a:rPr lang="en-US" smtClean="0"/>
              <a:t>35</a:t>
            </a:fld>
            <a:endParaRPr lang="en-US" dirty="0"/>
          </a:p>
        </p:txBody>
      </p:sp>
    </p:spTree>
    <p:extLst>
      <p:ext uri="{BB962C8B-B14F-4D97-AF65-F5344CB8AC3E}">
        <p14:creationId xmlns:p14="http://schemas.microsoft.com/office/powerpoint/2010/main" val="68526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Overall coronavirus is a family of viruses, SARS-CoV-2 is the specific strain of the coronavirus that causes the COVID-19 illness.  In the past other coronavirus strains have cause notable outbreaks such as SARS and MERS.</a:t>
            </a:r>
          </a:p>
          <a:p>
            <a:endParaRPr lang="en-US" baseline="0" dirty="0"/>
          </a:p>
          <a:p>
            <a:r>
              <a:rPr lang="en-US" baseline="0" dirty="0"/>
              <a:t>SARS and MERS had more regional epidemic outbreaks, but still cause respiratory distress.</a:t>
            </a:r>
          </a:p>
          <a:p>
            <a:endParaRPr lang="en-US" baseline="0" dirty="0"/>
          </a:p>
          <a:p>
            <a:r>
              <a:rPr lang="en-US" baseline="0" dirty="0"/>
              <a:t>The last time we’ve have a virus has widespread and impactful as the current SARS-CoV-2 was during the pandemic flu of 1918</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3</a:t>
            </a:fld>
            <a:endParaRPr lang="en-US" dirty="0"/>
          </a:p>
        </p:txBody>
      </p:sp>
    </p:spTree>
    <p:extLst>
      <p:ext uri="{BB962C8B-B14F-4D97-AF65-F5344CB8AC3E}">
        <p14:creationId xmlns:p14="http://schemas.microsoft.com/office/powerpoint/2010/main" val="78328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36</a:t>
            </a:fld>
            <a:endParaRPr lang="en-US"/>
          </a:p>
        </p:txBody>
      </p:sp>
    </p:spTree>
    <p:extLst>
      <p:ext uri="{BB962C8B-B14F-4D97-AF65-F5344CB8AC3E}">
        <p14:creationId xmlns:p14="http://schemas.microsoft.com/office/powerpoint/2010/main" val="100142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37</a:t>
            </a:fld>
            <a:endParaRPr lang="en-US"/>
          </a:p>
        </p:txBody>
      </p:sp>
    </p:spTree>
    <p:extLst>
      <p:ext uri="{BB962C8B-B14F-4D97-AF65-F5344CB8AC3E}">
        <p14:creationId xmlns:p14="http://schemas.microsoft.com/office/powerpoint/2010/main" val="3210556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any additional information. Please contact MIOSHA Consultation and Education Division </a:t>
            </a:r>
          </a:p>
        </p:txBody>
      </p:sp>
      <p:sp>
        <p:nvSpPr>
          <p:cNvPr id="4" name="Slide Number Placeholder 3"/>
          <p:cNvSpPr>
            <a:spLocks noGrp="1"/>
          </p:cNvSpPr>
          <p:nvPr>
            <p:ph type="sldNum" sz="quarter" idx="5"/>
          </p:nvPr>
        </p:nvSpPr>
        <p:spPr/>
        <p:txBody>
          <a:bodyPr/>
          <a:lstStyle/>
          <a:p>
            <a:fld id="{C04861F0-D54F-4AA5-8468-95EAC2339404}" type="slidenum">
              <a:rPr lang="en-US" smtClean="0"/>
              <a:t>38</a:t>
            </a:fld>
            <a:endParaRPr lang="en-US"/>
          </a:p>
        </p:txBody>
      </p:sp>
    </p:spTree>
    <p:extLst>
      <p:ext uri="{BB962C8B-B14F-4D97-AF65-F5344CB8AC3E}">
        <p14:creationId xmlns:p14="http://schemas.microsoft.com/office/powerpoint/2010/main" val="125127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of COVID-19 typically display as pneumonia like symptoms.  People often have a fever, a dry cough, or shortness of breath.  Some of the milder cases that haven’t displayed those symptoms have reported instances of a new loss of taste or smell.  Typically symptoms appear 2 to 14 days after being exposed to the virus.</a:t>
            </a:r>
          </a:p>
        </p:txBody>
      </p:sp>
      <p:sp>
        <p:nvSpPr>
          <p:cNvPr id="4" name="Slide Number Placeholder 3"/>
          <p:cNvSpPr>
            <a:spLocks noGrp="1"/>
          </p:cNvSpPr>
          <p:nvPr>
            <p:ph type="sldNum" sz="quarter" idx="5"/>
          </p:nvPr>
        </p:nvSpPr>
        <p:spPr/>
        <p:txBody>
          <a:bodyPr/>
          <a:lstStyle/>
          <a:p>
            <a:fld id="{C04861F0-D54F-4AA5-8468-95EAC2339404}" type="slidenum">
              <a:rPr lang="en-US" smtClean="0"/>
              <a:t>4</a:t>
            </a:fld>
            <a:endParaRPr lang="en-US"/>
          </a:p>
        </p:txBody>
      </p:sp>
    </p:spTree>
    <p:extLst>
      <p:ext uri="{BB962C8B-B14F-4D97-AF65-F5344CB8AC3E}">
        <p14:creationId xmlns:p14="http://schemas.microsoft.com/office/powerpoint/2010/main" val="64491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is spread most directly between people through close contact with individuals that are infected.  Most infected individuals have symptoms, but people without symptoms may still be infected.  These asymptomatic individuals are still able to transmit the virus to spread the infection.</a:t>
            </a:r>
          </a:p>
          <a:p>
            <a:endParaRPr lang="en-US" dirty="0"/>
          </a:p>
          <a:p>
            <a:r>
              <a:rPr lang="en-US" dirty="0"/>
              <a:t>Since the primary spread of this virus is through respiratory droplets, the CDC has recommended face coverings for the public to reduce the likelihood of the spread of the respiratory droplets between individuals.  This decreases the likelihood of transmitting the virus to others.</a:t>
            </a:r>
          </a:p>
          <a:p>
            <a:endParaRPr lang="en-US" dirty="0"/>
          </a:p>
          <a:p>
            <a:r>
              <a:rPr lang="en-US" dirty="0"/>
              <a:t>COVID-19 can also be transmitted through contact with a contaminated surface.  If a contaminated surface is touched and then the individual subsequently touches their eyes, nose, or mouth, that individual may then become infected with the virus.  </a:t>
            </a:r>
          </a:p>
          <a:p>
            <a:endParaRPr lang="en-US" dirty="0"/>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a:t>
            </a:fld>
            <a:endParaRPr lang="en-US" dirty="0"/>
          </a:p>
        </p:txBody>
      </p:sp>
    </p:spTree>
    <p:extLst>
      <p:ext uri="{BB962C8B-B14F-4D97-AF65-F5344CB8AC3E}">
        <p14:creationId xmlns:p14="http://schemas.microsoft.com/office/powerpoint/2010/main" val="365498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next section, we will discuss applicable rules and regulations.</a:t>
            </a:r>
          </a:p>
        </p:txBody>
      </p:sp>
      <p:sp>
        <p:nvSpPr>
          <p:cNvPr id="4" name="Slide Number Placeholder 3"/>
          <p:cNvSpPr>
            <a:spLocks noGrp="1"/>
          </p:cNvSpPr>
          <p:nvPr>
            <p:ph type="sldNum" sz="quarter" idx="5"/>
          </p:nvPr>
        </p:nvSpPr>
        <p:spPr/>
        <p:txBody>
          <a:bodyPr/>
          <a:lstStyle/>
          <a:p>
            <a:fld id="{C04861F0-D54F-4AA5-8468-95EAC2339404}" type="slidenum">
              <a:rPr lang="en-US" smtClean="0"/>
              <a:t>6</a:t>
            </a:fld>
            <a:endParaRPr lang="en-US"/>
          </a:p>
        </p:txBody>
      </p:sp>
    </p:spTree>
    <p:extLst>
      <p:ext uri="{BB962C8B-B14F-4D97-AF65-F5344CB8AC3E}">
        <p14:creationId xmlns:p14="http://schemas.microsoft.com/office/powerpoint/2010/main" val="297541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MIOSHA has existing standards that are still enforced during the COVID19 pandemic.  Here’s a list of applicable MIOSHA/OSHA standards.  MIOSHA has published an enforcement instruction to guide how these standards are being enforced during the pandemic response.</a:t>
            </a:r>
          </a:p>
        </p:txBody>
      </p:sp>
      <p:sp>
        <p:nvSpPr>
          <p:cNvPr id="4" name="Slide Number Placeholder 3"/>
          <p:cNvSpPr>
            <a:spLocks noGrp="1"/>
          </p:cNvSpPr>
          <p:nvPr>
            <p:ph type="sldNum" sz="quarter" idx="5"/>
          </p:nvPr>
        </p:nvSpPr>
        <p:spPr/>
        <p:txBody>
          <a:bodyPr/>
          <a:lstStyle/>
          <a:p>
            <a:fld id="{C04861F0-D54F-4AA5-8468-95EAC2339404}" type="slidenum">
              <a:rPr lang="en-US" smtClean="0"/>
              <a:t>7</a:t>
            </a:fld>
            <a:endParaRPr lang="en-US"/>
          </a:p>
        </p:txBody>
      </p:sp>
    </p:spTree>
    <p:extLst>
      <p:ext uri="{BB962C8B-B14F-4D97-AF65-F5344CB8AC3E}">
        <p14:creationId xmlns:p14="http://schemas.microsoft.com/office/powerpoint/2010/main" val="1596411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next section, we will cover the topic of Hazard Assessment.</a:t>
            </a:r>
          </a:p>
        </p:txBody>
      </p:sp>
      <p:sp>
        <p:nvSpPr>
          <p:cNvPr id="4" name="Slide Number Placeholder 3"/>
          <p:cNvSpPr>
            <a:spLocks noGrp="1"/>
          </p:cNvSpPr>
          <p:nvPr>
            <p:ph type="sldNum" sz="quarter" idx="5"/>
          </p:nvPr>
        </p:nvSpPr>
        <p:spPr/>
        <p:txBody>
          <a:bodyPr/>
          <a:lstStyle/>
          <a:p>
            <a:fld id="{C04861F0-D54F-4AA5-8468-95EAC2339404}" type="slidenum">
              <a:rPr lang="en-US" smtClean="0"/>
              <a:t>8</a:t>
            </a:fld>
            <a:endParaRPr lang="en-US"/>
          </a:p>
        </p:txBody>
      </p:sp>
    </p:spTree>
    <p:extLst>
      <p:ext uri="{BB962C8B-B14F-4D97-AF65-F5344CB8AC3E}">
        <p14:creationId xmlns:p14="http://schemas.microsoft.com/office/powerpoint/2010/main" val="85227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the first step in conducting a workplace hazards assessment is to determine which exposure risk category your workplace operations fall into.</a:t>
            </a:r>
          </a:p>
          <a:p>
            <a:endParaRPr lang="en-US" dirty="0"/>
          </a:p>
          <a:p>
            <a:r>
              <a:rPr lang="en-US" dirty="0"/>
              <a:t>OSHA created the exposure risk categories noted on this slide, to assist employer’s in identifying their facility’s exposure risk.</a:t>
            </a:r>
          </a:p>
          <a:p>
            <a:endParaRPr lang="en-US" dirty="0"/>
          </a:p>
          <a:p>
            <a:pPr>
              <a:buFont typeface="Wingdings" panose="05000000000000000000" pitchFamily="2" charset="2"/>
              <a:buChar char="§"/>
            </a:pPr>
            <a:r>
              <a:rPr lang="en-US" sz="1800" dirty="0"/>
              <a:t>The Very High Risk category includes:</a:t>
            </a:r>
          </a:p>
          <a:p>
            <a:pPr lvl="1">
              <a:buFont typeface="Wingdings" panose="05000000000000000000" pitchFamily="2" charset="2"/>
              <a:buChar char="§"/>
            </a:pPr>
            <a:r>
              <a:rPr lang="en-US" dirty="0"/>
              <a:t>High potential for exposure to known sources of COVID-19</a:t>
            </a:r>
          </a:p>
          <a:p>
            <a:pPr lvl="1">
              <a:buFont typeface="Wingdings" panose="05000000000000000000" pitchFamily="2" charset="2"/>
              <a:buChar char="§"/>
            </a:pPr>
            <a:r>
              <a:rPr lang="en-US" dirty="0"/>
              <a:t>Examples include: Healthcare, laboratory, morgue employees with contact to known COVID-19 patients</a:t>
            </a:r>
          </a:p>
          <a:p>
            <a:pPr>
              <a:buFont typeface="Wingdings" panose="05000000000000000000" pitchFamily="2" charset="2"/>
              <a:buChar char="§"/>
            </a:pPr>
            <a:r>
              <a:rPr lang="en-US" sz="1800" dirty="0"/>
              <a:t>The High Risk category includes:</a:t>
            </a:r>
          </a:p>
          <a:p>
            <a:pPr lvl="1">
              <a:buFont typeface="Wingdings" panose="05000000000000000000" pitchFamily="2" charset="2"/>
              <a:buChar char="§"/>
            </a:pPr>
            <a:r>
              <a:rPr lang="en-US" dirty="0"/>
              <a:t>High potential for exposure to known or suspected COVID-19 cases</a:t>
            </a:r>
          </a:p>
          <a:p>
            <a:pPr lvl="1">
              <a:buFont typeface="Wingdings" panose="05000000000000000000" pitchFamily="2" charset="2"/>
              <a:buChar char="§"/>
            </a:pPr>
            <a:r>
              <a:rPr lang="en-US" dirty="0"/>
              <a:t>Examples of this category include: Healthcare delivery, support staff, medical transport workers</a:t>
            </a:r>
          </a:p>
          <a:p>
            <a:pPr>
              <a:buFont typeface="Wingdings" panose="05000000000000000000" pitchFamily="2" charset="2"/>
              <a:buChar char="§"/>
            </a:pPr>
            <a:r>
              <a:rPr lang="en-US" sz="1800" b="0" dirty="0"/>
              <a:t>The Medium Risk category includes:</a:t>
            </a:r>
          </a:p>
          <a:p>
            <a:pPr lvl="1">
              <a:buFont typeface="Wingdings" panose="05000000000000000000" pitchFamily="2" charset="2"/>
              <a:buChar char="§"/>
            </a:pPr>
            <a:r>
              <a:rPr lang="en-US" b="0" dirty="0"/>
              <a:t>Jobs that require frequent and/or close contact (within 6 ft) with people who may be infected, but are not known or suspected COVID-19 patients</a:t>
            </a:r>
          </a:p>
          <a:p>
            <a:pPr lvl="1">
              <a:buFont typeface="Wingdings" panose="05000000000000000000" pitchFamily="2" charset="2"/>
              <a:buChar char="§"/>
            </a:pPr>
            <a:r>
              <a:rPr lang="en-US" b="0" dirty="0"/>
              <a:t>Examples include: Workplaces with contact with the general public, schools and high population density work environments</a:t>
            </a:r>
          </a:p>
          <a:p>
            <a:pPr>
              <a:buFont typeface="Wingdings" panose="05000000000000000000" pitchFamily="2" charset="2"/>
              <a:buChar char="§"/>
            </a:pPr>
            <a:r>
              <a:rPr lang="en-US" sz="1800" b="0" dirty="0"/>
              <a:t>The Low Risk category includes:</a:t>
            </a:r>
          </a:p>
          <a:p>
            <a:pPr lvl="1">
              <a:buFont typeface="Wingdings" panose="05000000000000000000" pitchFamily="2" charset="2"/>
              <a:buChar char="§"/>
            </a:pPr>
            <a:r>
              <a:rPr lang="en-US" b="0" dirty="0"/>
              <a:t>Jobs that do not require contact with people known or suspected of being infected with coronavirus</a:t>
            </a:r>
          </a:p>
          <a:p>
            <a:pPr lvl="1">
              <a:buFont typeface="Wingdings" panose="05000000000000000000" pitchFamily="2" charset="2"/>
              <a:buChar char="§"/>
            </a:pPr>
            <a:r>
              <a:rPr lang="en-US" b="0" dirty="0"/>
              <a:t>No frequent close contact (within 6ft) with the general public</a:t>
            </a:r>
          </a:p>
          <a:p>
            <a:pPr lvl="1">
              <a:buFont typeface="Wingdings" panose="05000000000000000000" pitchFamily="2" charset="2"/>
              <a:buChar char="§"/>
            </a:pPr>
            <a:r>
              <a:rPr lang="en-US" b="0" dirty="0"/>
              <a:t>Minimal contact with co-workers</a:t>
            </a:r>
          </a:p>
          <a:p>
            <a:endParaRPr lang="en-US" dirty="0"/>
          </a:p>
          <a:p>
            <a:r>
              <a:rPr lang="en-US" dirty="0"/>
              <a:t>Focus of this presentation is primarily for medium and low risk categories.</a:t>
            </a:r>
          </a:p>
          <a:p>
            <a:endParaRPr lang="en-US" dirty="0"/>
          </a:p>
        </p:txBody>
      </p:sp>
      <p:sp>
        <p:nvSpPr>
          <p:cNvPr id="4" name="Slide Number Placeholder 3"/>
          <p:cNvSpPr>
            <a:spLocks noGrp="1"/>
          </p:cNvSpPr>
          <p:nvPr>
            <p:ph type="sldNum" sz="quarter" idx="5"/>
          </p:nvPr>
        </p:nvSpPr>
        <p:spPr/>
        <p:txBody>
          <a:bodyPr/>
          <a:lstStyle/>
          <a:p>
            <a:fld id="{C04861F0-D54F-4AA5-8468-95EAC2339404}" type="slidenum">
              <a:rPr lang="en-US" smtClean="0"/>
              <a:t>9</a:t>
            </a:fld>
            <a:endParaRPr lang="en-US"/>
          </a:p>
        </p:txBody>
      </p:sp>
    </p:spTree>
    <p:extLst>
      <p:ext uri="{BB962C8B-B14F-4D97-AF65-F5344CB8AC3E}">
        <p14:creationId xmlns:p14="http://schemas.microsoft.com/office/powerpoint/2010/main" val="181338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E7BBBE-F735-4AAC-AD25-08A896E1398B}" type="datetimeFigureOut">
              <a:rPr lang="en-US" smtClean="0"/>
              <a:t>5/1/20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63724F-DDEB-4B57-978B-00D42030276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33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7BBBE-F735-4AAC-AD25-08A896E1398B}"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724F-DDEB-4B57-978B-00D420302769}" type="slidenum">
              <a:rPr lang="en-US" smtClean="0"/>
              <a:t>‹#›</a:t>
            </a:fld>
            <a:endParaRPr lang="en-US"/>
          </a:p>
        </p:txBody>
      </p:sp>
    </p:spTree>
    <p:extLst>
      <p:ext uri="{BB962C8B-B14F-4D97-AF65-F5344CB8AC3E}">
        <p14:creationId xmlns:p14="http://schemas.microsoft.com/office/powerpoint/2010/main" val="172362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7BBBE-F735-4AAC-AD25-08A896E1398B}"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724F-DDEB-4B57-978B-00D420302769}" type="slidenum">
              <a:rPr lang="en-US" smtClean="0"/>
              <a:t>‹#›</a:t>
            </a:fld>
            <a:endParaRPr lang="en-US"/>
          </a:p>
        </p:txBody>
      </p:sp>
    </p:spTree>
    <p:extLst>
      <p:ext uri="{BB962C8B-B14F-4D97-AF65-F5344CB8AC3E}">
        <p14:creationId xmlns:p14="http://schemas.microsoft.com/office/powerpoint/2010/main" val="378957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7BBBE-F735-4AAC-AD25-08A896E1398B}"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724F-DDEB-4B57-978B-00D420302769}" type="slidenum">
              <a:rPr lang="en-US" smtClean="0"/>
              <a:t>‹#›</a:t>
            </a:fld>
            <a:endParaRPr lang="en-US"/>
          </a:p>
        </p:txBody>
      </p:sp>
    </p:spTree>
    <p:extLst>
      <p:ext uri="{BB962C8B-B14F-4D97-AF65-F5344CB8AC3E}">
        <p14:creationId xmlns:p14="http://schemas.microsoft.com/office/powerpoint/2010/main" val="19198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7BBBE-F735-4AAC-AD25-08A896E1398B}"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3724F-DDEB-4B57-978B-00D42030276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73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E7BBBE-F735-4AAC-AD25-08A896E1398B}"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3724F-DDEB-4B57-978B-00D420302769}" type="slidenum">
              <a:rPr lang="en-US" smtClean="0"/>
              <a:t>‹#›</a:t>
            </a:fld>
            <a:endParaRPr lang="en-US"/>
          </a:p>
        </p:txBody>
      </p:sp>
    </p:spTree>
    <p:extLst>
      <p:ext uri="{BB962C8B-B14F-4D97-AF65-F5344CB8AC3E}">
        <p14:creationId xmlns:p14="http://schemas.microsoft.com/office/powerpoint/2010/main" val="266050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E7BBBE-F735-4AAC-AD25-08A896E1398B}" type="datetimeFigureOut">
              <a:rPr lang="en-US" smtClean="0"/>
              <a:t>5/1/20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3724F-DDEB-4B57-978B-00D420302769}" type="slidenum">
              <a:rPr lang="en-US" smtClean="0"/>
              <a:t>‹#›</a:t>
            </a:fld>
            <a:endParaRPr lang="en-US"/>
          </a:p>
        </p:txBody>
      </p:sp>
    </p:spTree>
    <p:extLst>
      <p:ext uri="{BB962C8B-B14F-4D97-AF65-F5344CB8AC3E}">
        <p14:creationId xmlns:p14="http://schemas.microsoft.com/office/powerpoint/2010/main" val="241327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E7BBBE-F735-4AAC-AD25-08A896E1398B}" type="datetimeFigureOut">
              <a:rPr lang="en-US" smtClean="0"/>
              <a:t>5/1/20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3724F-DDEB-4B57-978B-00D420302769}" type="slidenum">
              <a:rPr lang="en-US" smtClean="0"/>
              <a:t>‹#›</a:t>
            </a:fld>
            <a:endParaRPr lang="en-US"/>
          </a:p>
        </p:txBody>
      </p:sp>
    </p:spTree>
    <p:extLst>
      <p:ext uri="{BB962C8B-B14F-4D97-AF65-F5344CB8AC3E}">
        <p14:creationId xmlns:p14="http://schemas.microsoft.com/office/powerpoint/2010/main" val="329852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FE7BBBE-F735-4AAC-AD25-08A896E1398B}" type="datetimeFigureOut">
              <a:rPr lang="en-US" smtClean="0"/>
              <a:t>5/1/20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D63724F-DDEB-4B57-978B-00D420302769}" type="slidenum">
              <a:rPr lang="en-US" smtClean="0"/>
              <a:t>‹#›</a:t>
            </a:fld>
            <a:endParaRPr lang="en-US"/>
          </a:p>
        </p:txBody>
      </p:sp>
    </p:spTree>
    <p:extLst>
      <p:ext uri="{BB962C8B-B14F-4D97-AF65-F5344CB8AC3E}">
        <p14:creationId xmlns:p14="http://schemas.microsoft.com/office/powerpoint/2010/main" val="63805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FE7BBBE-F735-4AAC-AD25-08A896E1398B}" type="datetimeFigureOut">
              <a:rPr lang="en-US" smtClean="0"/>
              <a:t>5/1/20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D63724F-DDEB-4B57-978B-00D420302769}" type="slidenum">
              <a:rPr lang="en-US" smtClean="0"/>
              <a:t>‹#›</a:t>
            </a:fld>
            <a:endParaRPr lang="en-US"/>
          </a:p>
        </p:txBody>
      </p:sp>
    </p:spTree>
    <p:extLst>
      <p:ext uri="{BB962C8B-B14F-4D97-AF65-F5344CB8AC3E}">
        <p14:creationId xmlns:p14="http://schemas.microsoft.com/office/powerpoint/2010/main" val="174587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7BBBE-F735-4AAC-AD25-08A896E1398B}"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3724F-DDEB-4B57-978B-00D420302769}" type="slidenum">
              <a:rPr lang="en-US" smtClean="0"/>
              <a:t>‹#›</a:t>
            </a:fld>
            <a:endParaRPr lang="en-US"/>
          </a:p>
        </p:txBody>
      </p:sp>
    </p:spTree>
    <p:extLst>
      <p:ext uri="{BB962C8B-B14F-4D97-AF65-F5344CB8AC3E}">
        <p14:creationId xmlns:p14="http://schemas.microsoft.com/office/powerpoint/2010/main" val="95112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FE7BBBE-F735-4AAC-AD25-08A896E1398B}" type="datetimeFigureOut">
              <a:rPr lang="en-US" smtClean="0"/>
              <a:t>5/1/20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D63724F-DDEB-4B57-978B-00D42030276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266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hyperlink" Target="https://www.dllr.state.md.us/labor/mosh/moshfacemask.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adms.apps.lara.state.mi.us/File/ViewDmsDocument/13356"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oronavirus/2019-ncov/community/guidance-small-busines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cdc.gov/coronavirus/2019-ncov/community/disinfecting-building-facility.html"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cdc.gov/coronavirus/2019-ncov/community/pdf/ReOpening_America_Cleaning_Disinfection_Decision_Tool.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iha-assets.sfo2.digitaloceanspaces.com/AIHA/resources/Public-Resources/RecoveringFromCOVID-19BuildingClosures_GuidanceDocument.FINAL.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3stylelife.com/house-cleanin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sha.gov/memos/2020-04-10/enforcement-guidance-recording-cases-coronavirus-disease-2019-covid-1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lawyersandsettlements.com/articles/lisinopril-liver-damage/lisinopril-side-effects-lawsuit-2-17164.html" TargetMode="External"/><Relationship Id="rId7" Type="http://schemas.openxmlformats.org/officeDocument/2006/relationships/hyperlink" Target="https://creativecommons.org/licenses/by-nd/3.0/"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www.cdc.gov/coronavirus/2019-ncov/hcp/disposition-in-home-patients.html" TargetMode="External"/><Relationship Id="rId5" Type="http://schemas.openxmlformats.org/officeDocument/2006/relationships/hyperlink" Target="http://sitn.hms.harvard.edu/flash/2018/mucus-keeps-us-healthy/" TargetMode="Externa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handwashing/posters.html" TargetMode="External"/><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cdc.gov/healthywater/hygiene/etiquette/coughing_sneezing.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cdc.gov/coronavirus/2019-ncov/index.html" TargetMode="External"/><Relationship Id="rId3" Type="http://schemas.openxmlformats.org/officeDocument/2006/relationships/hyperlink" Target="https://adms.apps.lara.state.mi.us/File/ViewDmsDocument/13356" TargetMode="External"/><Relationship Id="rId7" Type="http://schemas.openxmlformats.org/officeDocument/2006/relationships/hyperlink" Target="https://www.osha.gov/Publications/OSHA3990.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COVID-19%20Information" TargetMode="External"/><Relationship Id="rId11" Type="http://schemas.openxmlformats.org/officeDocument/2006/relationships/hyperlink" Target="https://www.dllr.state.md.us/labor/mosh/moshfacemask.pdf" TargetMode="External"/><Relationship Id="rId5" Type="http://schemas.openxmlformats.org/officeDocument/2006/relationships/hyperlink" Target="https://www.michigan.gov/coronavirus/0,9753,7-406-98810---,00.html?page=1&amp;limit=25&amp;filterCategories=&amp;searchQuery=" TargetMode="External"/><Relationship Id="rId10" Type="http://schemas.openxmlformats.org/officeDocument/2006/relationships/hyperlink" Target="https://www.cdc.gov/coronavirus/2019-ncov/community/conserving-respirator-supply.html" TargetMode="External"/><Relationship Id="rId4" Type="http://schemas.openxmlformats.org/officeDocument/2006/relationships/hyperlink" Target="https://www.michigan.gov/coronavirus/" TargetMode="External"/><Relationship Id="rId9" Type="http://schemas.openxmlformats.org/officeDocument/2006/relationships/hyperlink" Target="https://www.cdc.gov/coronavirus/2019-ncov/community/guidance-business-response.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dms.apps.lara.state.mi.us/File/ViewDmsDocument/13356"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735B99E8-46F0-42FC-87FB-39D61AC14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985F8-D163-4638-BB52-192230C1D740}"/>
              </a:ext>
            </a:extLst>
          </p:cNvPr>
          <p:cNvSpPr>
            <a:spLocks noGrp="1"/>
          </p:cNvSpPr>
          <p:nvPr>
            <p:ph type="ctrTitle"/>
          </p:nvPr>
        </p:nvSpPr>
        <p:spPr>
          <a:xfrm>
            <a:off x="5289754" y="639097"/>
            <a:ext cx="6253317" cy="3686015"/>
          </a:xfrm>
        </p:spPr>
        <p:txBody>
          <a:bodyPr>
            <a:normAutofit/>
          </a:bodyPr>
          <a:lstStyle/>
          <a:p>
            <a:r>
              <a:rPr lang="en-US"/>
              <a:t>Returning Post COVID-19</a:t>
            </a:r>
          </a:p>
        </p:txBody>
      </p:sp>
      <p:sp>
        <p:nvSpPr>
          <p:cNvPr id="3" name="Subtitle 2">
            <a:extLst>
              <a:ext uri="{FF2B5EF4-FFF2-40B4-BE49-F238E27FC236}">
                <a16:creationId xmlns:a16="http://schemas.microsoft.com/office/drawing/2014/main" id="{F8E19484-7346-42AB-9638-3E2FEBCD9FA0}"/>
              </a:ext>
            </a:extLst>
          </p:cNvPr>
          <p:cNvSpPr>
            <a:spLocks noGrp="1"/>
          </p:cNvSpPr>
          <p:nvPr>
            <p:ph type="subTitle" idx="1"/>
          </p:nvPr>
        </p:nvSpPr>
        <p:spPr>
          <a:xfrm>
            <a:off x="5289753" y="4455621"/>
            <a:ext cx="6269347" cy="1238616"/>
          </a:xfrm>
        </p:spPr>
        <p:txBody>
          <a:bodyPr>
            <a:normAutofit/>
          </a:bodyPr>
          <a:lstStyle/>
          <a:p>
            <a:r>
              <a:rPr lang="en-US">
                <a:solidFill>
                  <a:schemeClr val="tx1">
                    <a:lumMod val="85000"/>
                    <a:lumOff val="15000"/>
                  </a:schemeClr>
                </a:solidFill>
              </a:rPr>
              <a:t>Employer’s Guide</a:t>
            </a:r>
          </a:p>
          <a:p>
            <a:r>
              <a:rPr lang="en-US">
                <a:solidFill>
                  <a:schemeClr val="tx1">
                    <a:lumMod val="85000"/>
                    <a:lumOff val="15000"/>
                  </a:schemeClr>
                </a:solidFill>
              </a:rPr>
              <a:t>Workplace Safety and Health</a:t>
            </a:r>
          </a:p>
        </p:txBody>
      </p:sp>
      <p:pic>
        <p:nvPicPr>
          <p:cNvPr id="11" name="Picture 10" descr="new MIOSHA logo">
            <a:extLst>
              <a:ext uri="{FF2B5EF4-FFF2-40B4-BE49-F238E27FC236}">
                <a16:creationId xmlns:a16="http://schemas.microsoft.com/office/drawing/2014/main" id="{8A61B003-AFF2-4E99-9822-56D566A956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04948" y="620720"/>
            <a:ext cx="2659417" cy="2466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D044A46-2753-4310-A583-B2DA053D8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64" y="3247593"/>
            <a:ext cx="4014250" cy="1906768"/>
          </a:xfrm>
          <a:prstGeom prst="rect">
            <a:avLst/>
          </a:prstGeom>
        </p:spPr>
      </p:pic>
      <p:cxnSp>
        <p:nvCxnSpPr>
          <p:cNvPr id="14" name="Straight Connector 17">
            <a:extLst>
              <a:ext uri="{FF2B5EF4-FFF2-40B4-BE49-F238E27FC236}">
                <a16:creationId xmlns:a16="http://schemas.microsoft.com/office/drawing/2014/main" id="{85F2093B-7124-4CB0-8F45-1B3204F6F6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19">
            <a:extLst>
              <a:ext uri="{FF2B5EF4-FFF2-40B4-BE49-F238E27FC236}">
                <a16:creationId xmlns:a16="http://schemas.microsoft.com/office/drawing/2014/main" id="{5A2A6149-408D-4E04-BFCF-3A17E51D6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21">
            <a:extLst>
              <a:ext uri="{FF2B5EF4-FFF2-40B4-BE49-F238E27FC236}">
                <a16:creationId xmlns:a16="http://schemas.microsoft.com/office/drawing/2014/main" id="{4E231B5F-92E2-464C-916D-67AB1CAE4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1957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A442-1B69-4B93-9156-CFE3378BEABA}"/>
              </a:ext>
            </a:extLst>
          </p:cNvPr>
          <p:cNvSpPr>
            <a:spLocks noGrp="1"/>
          </p:cNvSpPr>
          <p:nvPr>
            <p:ph type="title"/>
          </p:nvPr>
        </p:nvSpPr>
        <p:spPr/>
        <p:txBody>
          <a:bodyPr/>
          <a:lstStyle/>
          <a:p>
            <a:r>
              <a:rPr lang="en-US" dirty="0"/>
              <a:t>Hazard Assessment</a:t>
            </a:r>
          </a:p>
        </p:txBody>
      </p:sp>
      <p:sp>
        <p:nvSpPr>
          <p:cNvPr id="3" name="Content Placeholder 2">
            <a:extLst>
              <a:ext uri="{FF2B5EF4-FFF2-40B4-BE49-F238E27FC236}">
                <a16:creationId xmlns:a16="http://schemas.microsoft.com/office/drawing/2014/main" id="{A216C8D7-7899-496C-B349-F45D43292421}"/>
              </a:ext>
            </a:extLst>
          </p:cNvPr>
          <p:cNvSpPr>
            <a:spLocks noGrp="1"/>
          </p:cNvSpPr>
          <p:nvPr>
            <p:ph idx="1"/>
          </p:nvPr>
        </p:nvSpPr>
        <p:spPr>
          <a:xfrm>
            <a:off x="1264024" y="1845734"/>
            <a:ext cx="9891656" cy="4299572"/>
          </a:xfrm>
        </p:spPr>
        <p:txBody>
          <a:bodyPr>
            <a:normAutofit fontScale="92500" lnSpcReduction="10000"/>
          </a:bodyPr>
          <a:lstStyle/>
          <a:p>
            <a:r>
              <a:rPr lang="en-US" dirty="0"/>
              <a:t>Where/How/What sources of Exposure</a:t>
            </a:r>
          </a:p>
          <a:p>
            <a:pPr lvl="1"/>
            <a:r>
              <a:rPr lang="en-US" dirty="0"/>
              <a:t>General public</a:t>
            </a:r>
          </a:p>
          <a:p>
            <a:pPr lvl="1"/>
            <a:r>
              <a:rPr lang="en-US" dirty="0"/>
              <a:t>Customers/Visitors</a:t>
            </a:r>
          </a:p>
          <a:p>
            <a:pPr lvl="1"/>
            <a:r>
              <a:rPr lang="en-US" dirty="0"/>
              <a:t>Co-workers </a:t>
            </a:r>
          </a:p>
          <a:p>
            <a:r>
              <a:rPr lang="en-US" dirty="0"/>
              <a:t>Assess methods of social distancing</a:t>
            </a:r>
          </a:p>
          <a:p>
            <a:pPr lvl="1"/>
            <a:r>
              <a:rPr lang="en-US" dirty="0"/>
              <a:t>Staggered work shifts, lunch &amp; breaks</a:t>
            </a:r>
          </a:p>
          <a:p>
            <a:pPr lvl="1"/>
            <a:r>
              <a:rPr lang="en-US" dirty="0"/>
              <a:t>Downsizing operations</a:t>
            </a:r>
          </a:p>
          <a:p>
            <a:pPr lvl="1"/>
            <a:r>
              <a:rPr lang="en-US" dirty="0"/>
              <a:t>Teleworking from home</a:t>
            </a:r>
          </a:p>
          <a:p>
            <a:pPr lvl="1"/>
            <a:r>
              <a:rPr lang="en-US" dirty="0"/>
              <a:t>Cross train on-site workers to perform critical tasks</a:t>
            </a:r>
          </a:p>
          <a:p>
            <a:r>
              <a:rPr lang="en-US" dirty="0"/>
              <a:t>Assess job tasks with shared equipment &amp; workstations</a:t>
            </a:r>
          </a:p>
          <a:p>
            <a:r>
              <a:rPr lang="en-US" dirty="0"/>
              <a:t>Assess need for Basic Infection Prevention</a:t>
            </a:r>
          </a:p>
          <a:p>
            <a:pPr lvl="1"/>
            <a:r>
              <a:rPr lang="en-US" dirty="0"/>
              <a:t>Access to handwashing facilities &amp; hand sanitizer (≥60% alcohol)</a:t>
            </a:r>
          </a:p>
          <a:p>
            <a:pPr lvl="1"/>
            <a:r>
              <a:rPr lang="en-US" dirty="0"/>
              <a:t>Cleaning &amp; disinfection procedures &amp; materials for workstations</a:t>
            </a:r>
          </a:p>
        </p:txBody>
      </p:sp>
    </p:spTree>
    <p:extLst>
      <p:ext uri="{BB962C8B-B14F-4D97-AF65-F5344CB8AC3E}">
        <p14:creationId xmlns:p14="http://schemas.microsoft.com/office/powerpoint/2010/main" val="1744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779E1-3C16-41BB-85F9-28B15DAE6E76}"/>
              </a:ext>
            </a:extLst>
          </p:cNvPr>
          <p:cNvSpPr>
            <a:spLocks noGrp="1"/>
          </p:cNvSpPr>
          <p:nvPr>
            <p:ph type="ctrTitle"/>
          </p:nvPr>
        </p:nvSpPr>
        <p:spPr/>
        <p:txBody>
          <a:bodyPr>
            <a:normAutofit/>
          </a:bodyPr>
          <a:lstStyle/>
          <a:p>
            <a:r>
              <a:rPr lang="en-US" sz="5400" dirty="0"/>
              <a:t>Exposure Control</a:t>
            </a:r>
            <a:br>
              <a:rPr lang="en-US" dirty="0"/>
            </a:br>
            <a:endParaRPr lang="en-US" dirty="0"/>
          </a:p>
        </p:txBody>
      </p:sp>
      <p:sp>
        <p:nvSpPr>
          <p:cNvPr id="5" name="Subtitle 4">
            <a:extLst>
              <a:ext uri="{FF2B5EF4-FFF2-40B4-BE49-F238E27FC236}">
                <a16:creationId xmlns:a16="http://schemas.microsoft.com/office/drawing/2014/main" id="{1B3EC394-B275-4798-AC4F-147E843E84B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583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F049-2B04-4A42-9278-1E8D657DC4EB}"/>
              </a:ext>
            </a:extLst>
          </p:cNvPr>
          <p:cNvSpPr>
            <a:spLocks noGrp="1"/>
          </p:cNvSpPr>
          <p:nvPr>
            <p:ph type="title"/>
          </p:nvPr>
        </p:nvSpPr>
        <p:spPr>
          <a:xfrm>
            <a:off x="1097280" y="286603"/>
            <a:ext cx="10058400" cy="1450757"/>
          </a:xfrm>
        </p:spPr>
        <p:txBody>
          <a:bodyPr>
            <a:normAutofit/>
          </a:bodyPr>
          <a:lstStyle/>
          <a:p>
            <a:r>
              <a:rPr lang="en-US" dirty="0"/>
              <a:t>Workplace Controls</a:t>
            </a:r>
          </a:p>
        </p:txBody>
      </p:sp>
      <p:sp>
        <p:nvSpPr>
          <p:cNvPr id="3" name="Content Placeholder 2">
            <a:extLst>
              <a:ext uri="{FF2B5EF4-FFF2-40B4-BE49-F238E27FC236}">
                <a16:creationId xmlns:a16="http://schemas.microsoft.com/office/drawing/2014/main" id="{3A47713B-2554-4127-B79F-57A8CB2FD447}"/>
              </a:ext>
            </a:extLst>
          </p:cNvPr>
          <p:cNvSpPr>
            <a:spLocks noGrp="1"/>
          </p:cNvSpPr>
          <p:nvPr>
            <p:ph idx="1"/>
          </p:nvPr>
        </p:nvSpPr>
        <p:spPr>
          <a:xfrm>
            <a:off x="1097279" y="1845734"/>
            <a:ext cx="6454987" cy="4023360"/>
          </a:xfrm>
        </p:spPr>
        <p:txBody>
          <a:bodyPr>
            <a:normAutofit lnSpcReduction="10000"/>
          </a:bodyPr>
          <a:lstStyle/>
          <a:p>
            <a:pPr>
              <a:buFont typeface="Wingdings" panose="05000000000000000000" pitchFamily="2" charset="2"/>
              <a:buChar char="§"/>
            </a:pPr>
            <a:r>
              <a:rPr lang="en-US" sz="1700" dirty="0"/>
              <a:t>Engineering Controls</a:t>
            </a:r>
          </a:p>
          <a:p>
            <a:pPr lvl="1">
              <a:buFont typeface="Wingdings" panose="05000000000000000000" pitchFamily="2" charset="2"/>
              <a:buChar char="§"/>
            </a:pPr>
            <a:r>
              <a:rPr lang="en-US" sz="1700" dirty="0"/>
              <a:t>High-efficiency Air Filters</a:t>
            </a:r>
          </a:p>
          <a:p>
            <a:pPr lvl="1">
              <a:buFont typeface="Wingdings" panose="05000000000000000000" pitchFamily="2" charset="2"/>
              <a:buChar char="§"/>
            </a:pPr>
            <a:r>
              <a:rPr lang="en-US" sz="1700" dirty="0"/>
              <a:t>Increased Ventilation Rates</a:t>
            </a:r>
          </a:p>
          <a:p>
            <a:pPr lvl="1">
              <a:buFont typeface="Wingdings" panose="05000000000000000000" pitchFamily="2" charset="2"/>
              <a:buChar char="§"/>
            </a:pPr>
            <a:r>
              <a:rPr lang="en-US" sz="1700" dirty="0"/>
              <a:t>Physical Barriers – Clear plastic barriers, sneeze guard, plexiglass</a:t>
            </a:r>
          </a:p>
          <a:p>
            <a:pPr lvl="1">
              <a:buFont typeface="Wingdings" panose="05000000000000000000" pitchFamily="2" charset="2"/>
              <a:buChar char="§"/>
            </a:pPr>
            <a:r>
              <a:rPr lang="en-US" sz="1700" dirty="0"/>
              <a:t>Installing a drive-thru window </a:t>
            </a:r>
          </a:p>
          <a:p>
            <a:pPr>
              <a:buFont typeface="Wingdings" panose="05000000000000000000" pitchFamily="2" charset="2"/>
              <a:buChar char="§"/>
            </a:pPr>
            <a:r>
              <a:rPr lang="en-US" sz="1700" dirty="0"/>
              <a:t>Administrative Controls</a:t>
            </a:r>
          </a:p>
          <a:p>
            <a:pPr lvl="1">
              <a:buFont typeface="Wingdings" panose="05000000000000000000" pitchFamily="2" charset="2"/>
              <a:buChar char="§"/>
            </a:pPr>
            <a:r>
              <a:rPr lang="en-US" sz="1700" dirty="0"/>
              <a:t>Offer pick up options for customers to minimize contact between employees, clients, customers</a:t>
            </a:r>
          </a:p>
          <a:p>
            <a:pPr lvl="1">
              <a:buFont typeface="Wingdings" panose="05000000000000000000" pitchFamily="2" charset="2"/>
              <a:buChar char="§"/>
            </a:pPr>
            <a:r>
              <a:rPr lang="en-US" sz="1700" dirty="0"/>
              <a:t>Establish self-assessment for employees prior to entering workplace</a:t>
            </a:r>
          </a:p>
          <a:p>
            <a:pPr lvl="1">
              <a:buFont typeface="Wingdings" panose="05000000000000000000" pitchFamily="2" charset="2"/>
              <a:buChar char="§"/>
            </a:pPr>
            <a:r>
              <a:rPr lang="en-US" sz="1700" dirty="0"/>
              <a:t>Implement telework/work from home when feasible</a:t>
            </a:r>
          </a:p>
          <a:p>
            <a:pPr lvl="1">
              <a:buFont typeface="Wingdings" panose="05000000000000000000" pitchFamily="2" charset="2"/>
              <a:buChar char="§"/>
            </a:pPr>
            <a:r>
              <a:rPr lang="en-US" sz="1700" dirty="0"/>
              <a:t>Alternate or stagger work shifts to reduce number of employees in facility at a time</a:t>
            </a:r>
          </a:p>
          <a:p>
            <a:pPr lvl="1">
              <a:buFont typeface="Wingdings" panose="05000000000000000000" pitchFamily="2" charset="2"/>
              <a:buChar char="§"/>
            </a:pPr>
            <a:r>
              <a:rPr lang="en-US" sz="1700" dirty="0"/>
              <a:t>Train on good hand and respiratory hygiene and post signs to encourage behaviors</a:t>
            </a:r>
          </a:p>
        </p:txBody>
      </p:sp>
      <p:pic>
        <p:nvPicPr>
          <p:cNvPr id="5" name="Picture 4">
            <a:extLst>
              <a:ext uri="{FF2B5EF4-FFF2-40B4-BE49-F238E27FC236}">
                <a16:creationId xmlns:a16="http://schemas.microsoft.com/office/drawing/2014/main" id="{882F23A5-F69D-4FD1-BD53-BEA0FC0D6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266" y="2466403"/>
            <a:ext cx="4152272" cy="2782022"/>
          </a:xfrm>
          <a:prstGeom prst="rect">
            <a:avLst/>
          </a:prstGeom>
        </p:spPr>
      </p:pic>
    </p:spTree>
    <p:extLst>
      <p:ext uri="{BB962C8B-B14F-4D97-AF65-F5344CB8AC3E}">
        <p14:creationId xmlns:p14="http://schemas.microsoft.com/office/powerpoint/2010/main" val="423927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E279-56A0-41CE-BDBD-F0F3045D3D23}"/>
              </a:ext>
            </a:extLst>
          </p:cNvPr>
          <p:cNvSpPr>
            <a:spLocks noGrp="1"/>
          </p:cNvSpPr>
          <p:nvPr>
            <p:ph type="title"/>
          </p:nvPr>
        </p:nvSpPr>
        <p:spPr/>
        <p:txBody>
          <a:bodyPr/>
          <a:lstStyle/>
          <a:p>
            <a:r>
              <a:rPr lang="en-US" dirty="0"/>
              <a:t>Personal Protective Equipment (PPE)</a:t>
            </a:r>
          </a:p>
        </p:txBody>
      </p:sp>
      <p:sp>
        <p:nvSpPr>
          <p:cNvPr id="3" name="Content Placeholder 2">
            <a:extLst>
              <a:ext uri="{FF2B5EF4-FFF2-40B4-BE49-F238E27FC236}">
                <a16:creationId xmlns:a16="http://schemas.microsoft.com/office/drawing/2014/main" id="{1F7A5EC4-0961-48CD-87FF-14A661E8AA67}"/>
              </a:ext>
            </a:extLst>
          </p:cNvPr>
          <p:cNvSpPr>
            <a:spLocks noGrp="1"/>
          </p:cNvSpPr>
          <p:nvPr>
            <p:ph idx="1"/>
          </p:nvPr>
        </p:nvSpPr>
        <p:spPr>
          <a:xfrm>
            <a:off x="1066800" y="1845734"/>
            <a:ext cx="10058400" cy="4023360"/>
          </a:xfrm>
        </p:spPr>
        <p:txBody>
          <a:bodyPr/>
          <a:lstStyle/>
          <a:p>
            <a:pPr>
              <a:buFont typeface="Wingdings" panose="05000000000000000000" pitchFamily="2" charset="2"/>
              <a:buChar char="§"/>
            </a:pPr>
            <a:r>
              <a:rPr lang="en-US" dirty="0"/>
              <a:t>Very High Risk Exposure</a:t>
            </a:r>
          </a:p>
          <a:p>
            <a:pPr>
              <a:buFont typeface="Wingdings" panose="05000000000000000000" pitchFamily="2" charset="2"/>
              <a:buChar char="§"/>
            </a:pPr>
            <a:r>
              <a:rPr lang="en-US" dirty="0"/>
              <a:t>High Risk Exposure</a:t>
            </a:r>
          </a:p>
          <a:p>
            <a:pPr>
              <a:buFont typeface="Wingdings" panose="05000000000000000000" pitchFamily="2" charset="2"/>
              <a:buChar char="§"/>
            </a:pPr>
            <a:r>
              <a:rPr lang="en-US" dirty="0"/>
              <a:t>Medium Risk Exposure</a:t>
            </a:r>
          </a:p>
          <a:p>
            <a:pPr lvl="1">
              <a:buFont typeface="Wingdings" panose="05000000000000000000" pitchFamily="2" charset="2"/>
              <a:buChar char="§"/>
            </a:pPr>
            <a:endParaRPr lang="en-US" dirty="0"/>
          </a:p>
          <a:p>
            <a:pPr>
              <a:buFont typeface="Wingdings" panose="05000000000000000000" pitchFamily="2" charset="2"/>
              <a:buChar char="§"/>
            </a:pPr>
            <a:r>
              <a:rPr lang="en-US" dirty="0"/>
              <a:t>Low Risk Exposure</a:t>
            </a:r>
          </a:p>
          <a:p>
            <a:pPr lvl="1">
              <a:buFont typeface="Wingdings" panose="05000000000000000000" pitchFamily="2" charset="2"/>
              <a:buChar char="§"/>
            </a:pPr>
            <a:r>
              <a:rPr lang="en-US" dirty="0"/>
              <a:t>No need for additional PPE beyond what is typically used for job tasks</a:t>
            </a:r>
          </a:p>
          <a:p>
            <a:pPr lvl="1">
              <a:buFont typeface="Wingdings" panose="05000000000000000000" pitchFamily="2" charset="2"/>
              <a:buChar char="§"/>
            </a:pPr>
            <a:r>
              <a:rPr lang="en-US" dirty="0"/>
              <a:t>CDC recommends face coverings for the public</a:t>
            </a:r>
          </a:p>
        </p:txBody>
      </p:sp>
      <p:pic>
        <p:nvPicPr>
          <p:cNvPr id="4" name="Picture 3">
            <a:extLst>
              <a:ext uri="{FF2B5EF4-FFF2-40B4-BE49-F238E27FC236}">
                <a16:creationId xmlns:a16="http://schemas.microsoft.com/office/drawing/2014/main" id="{E8FFD7F5-B897-4444-8922-16A358CE59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53400" y="2438400"/>
            <a:ext cx="1927876" cy="3209593"/>
          </a:xfrm>
          <a:prstGeom prst="rect">
            <a:avLst/>
          </a:prstGeom>
          <a:ln w="6350">
            <a:solidFill>
              <a:schemeClr val="tx1"/>
            </a:solidFill>
          </a:ln>
        </p:spPr>
      </p:pic>
      <p:pic>
        <p:nvPicPr>
          <p:cNvPr id="5" name="Picture 4">
            <a:extLst>
              <a:ext uri="{FF2B5EF4-FFF2-40B4-BE49-F238E27FC236}">
                <a16:creationId xmlns:a16="http://schemas.microsoft.com/office/drawing/2014/main" id="{8A19B9D7-34AC-4658-B850-75002CD8AB9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10800" y="2438400"/>
            <a:ext cx="1703221" cy="1219200"/>
          </a:xfrm>
          <a:prstGeom prst="rect">
            <a:avLst/>
          </a:prstGeom>
          <a:ln w="6350">
            <a:solidFill>
              <a:schemeClr val="tx1"/>
            </a:solidFill>
          </a:ln>
        </p:spPr>
      </p:pic>
      <p:pic>
        <p:nvPicPr>
          <p:cNvPr id="6" name="Picture 5">
            <a:extLst>
              <a:ext uri="{FF2B5EF4-FFF2-40B4-BE49-F238E27FC236}">
                <a16:creationId xmlns:a16="http://schemas.microsoft.com/office/drawing/2014/main" id="{A926CCFA-58DC-4F3B-8774-F51835F60634}"/>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16150" r="23272" b="2729"/>
          <a:stretch/>
        </p:blipFill>
        <p:spPr>
          <a:xfrm>
            <a:off x="10210800" y="3844315"/>
            <a:ext cx="1503453" cy="1803678"/>
          </a:xfrm>
          <a:prstGeom prst="rect">
            <a:avLst/>
          </a:prstGeom>
          <a:ln w="6350">
            <a:solidFill>
              <a:schemeClr val="tx1"/>
            </a:solidFill>
          </a:ln>
        </p:spPr>
      </p:pic>
      <p:sp>
        <p:nvSpPr>
          <p:cNvPr id="7" name="TextBox 6">
            <a:extLst>
              <a:ext uri="{FF2B5EF4-FFF2-40B4-BE49-F238E27FC236}">
                <a16:creationId xmlns:a16="http://schemas.microsoft.com/office/drawing/2014/main" id="{A61BFE07-AEDA-4F88-A9AB-6A2BEBB5A524}"/>
              </a:ext>
            </a:extLst>
          </p:cNvPr>
          <p:cNvSpPr txBox="1"/>
          <p:nvPr/>
        </p:nvSpPr>
        <p:spPr>
          <a:xfrm>
            <a:off x="7792712" y="2038290"/>
            <a:ext cx="4121310" cy="400110"/>
          </a:xfrm>
          <a:prstGeom prst="rect">
            <a:avLst/>
          </a:prstGeom>
          <a:noFill/>
        </p:spPr>
        <p:txBody>
          <a:bodyPr wrap="square" lIns="0" rIns="0" rtlCol="0">
            <a:spAutoFit/>
          </a:bodyPr>
          <a:lstStyle/>
          <a:p>
            <a:pPr algn="r" defTabSz="914400" eaLnBrk="0" fontAlgn="base" hangingPunct="0">
              <a:spcBef>
                <a:spcPct val="0"/>
              </a:spcBef>
              <a:spcAft>
                <a:spcPct val="0"/>
              </a:spcAft>
              <a:defRPr/>
            </a:pPr>
            <a:r>
              <a:rPr lang="en-US" sz="1000" dirty="0">
                <a:solidFill>
                  <a:srgbClr val="000000"/>
                </a:solidFill>
                <a:latin typeface="Arial" charset="0"/>
                <a:ea typeface="ＭＳ Ｐゴシック" charset="0"/>
              </a:rPr>
              <a:t>Clockwise from L: public domain; WikimediaCommons;</a:t>
            </a:r>
            <a:br>
              <a:rPr lang="en-US" sz="1000" dirty="0">
                <a:solidFill>
                  <a:srgbClr val="000000"/>
                </a:solidFill>
                <a:latin typeface="Arial" charset="0"/>
                <a:ea typeface="ＭＳ Ｐゴシック" charset="0"/>
              </a:rPr>
            </a:br>
            <a:r>
              <a:rPr lang="en-US" sz="1000" dirty="0">
                <a:solidFill>
                  <a:srgbClr val="000000"/>
                </a:solidFill>
                <a:latin typeface="Arial" charset="0"/>
                <a:ea typeface="ＭＳ Ｐゴシック" charset="0"/>
              </a:rPr>
              <a:t>CDC/Kimberly Smith &amp; Christine Ford</a:t>
            </a:r>
          </a:p>
        </p:txBody>
      </p:sp>
    </p:spTree>
    <p:extLst>
      <p:ext uri="{BB962C8B-B14F-4D97-AF65-F5344CB8AC3E}">
        <p14:creationId xmlns:p14="http://schemas.microsoft.com/office/powerpoint/2010/main" val="402541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F049-2B04-4A42-9278-1E8D657DC4EB}"/>
              </a:ext>
            </a:extLst>
          </p:cNvPr>
          <p:cNvSpPr>
            <a:spLocks noGrp="1"/>
          </p:cNvSpPr>
          <p:nvPr>
            <p:ph type="title"/>
          </p:nvPr>
        </p:nvSpPr>
        <p:spPr/>
        <p:txBody>
          <a:bodyPr/>
          <a:lstStyle/>
          <a:p>
            <a:r>
              <a:rPr lang="en-US" dirty="0"/>
              <a:t>Workplace Controls</a:t>
            </a:r>
          </a:p>
        </p:txBody>
      </p:sp>
      <p:sp>
        <p:nvSpPr>
          <p:cNvPr id="3" name="Content Placeholder 2">
            <a:extLst>
              <a:ext uri="{FF2B5EF4-FFF2-40B4-BE49-F238E27FC236}">
                <a16:creationId xmlns:a16="http://schemas.microsoft.com/office/drawing/2014/main" id="{3A47713B-2554-4127-B79F-57A8CB2FD447}"/>
              </a:ext>
            </a:extLst>
          </p:cNvPr>
          <p:cNvSpPr>
            <a:spLocks noGrp="1"/>
          </p:cNvSpPr>
          <p:nvPr>
            <p:ph idx="1"/>
          </p:nvPr>
        </p:nvSpPr>
        <p:spPr/>
        <p:txBody>
          <a:bodyPr/>
          <a:lstStyle/>
          <a:p>
            <a:pPr>
              <a:buFont typeface="Wingdings" panose="05000000000000000000" pitchFamily="2" charset="2"/>
              <a:buChar char="§"/>
            </a:pPr>
            <a:r>
              <a:rPr lang="en-US" dirty="0"/>
              <a:t>Personal Protective Equipment – MIOSHA Part 33 PPE</a:t>
            </a:r>
          </a:p>
          <a:p>
            <a:pPr lvl="1">
              <a:buFont typeface="Wingdings" panose="05000000000000000000" pitchFamily="2" charset="2"/>
              <a:buChar char="§"/>
            </a:pPr>
            <a:r>
              <a:rPr lang="en-US" dirty="0"/>
              <a:t>Examples: Gloves, face shield, goggles, </a:t>
            </a:r>
          </a:p>
          <a:p>
            <a:pPr>
              <a:buFont typeface="Wingdings" panose="05000000000000000000" pitchFamily="2" charset="2"/>
              <a:buChar char="§"/>
            </a:pPr>
            <a:r>
              <a:rPr lang="en-US" dirty="0"/>
              <a:t>Respiratory Protection – MIOSHA Part 451</a:t>
            </a:r>
          </a:p>
          <a:p>
            <a:pPr lvl="1">
              <a:buFont typeface="Wingdings" panose="05000000000000000000" pitchFamily="2" charset="2"/>
              <a:buChar char="§"/>
            </a:pPr>
            <a:r>
              <a:rPr lang="en-US" dirty="0"/>
              <a:t>OSHA Enforcement Memos</a:t>
            </a:r>
          </a:p>
          <a:p>
            <a:pPr lvl="1">
              <a:buFont typeface="Wingdings" panose="05000000000000000000" pitchFamily="2" charset="2"/>
              <a:buChar char="§"/>
            </a:pPr>
            <a:r>
              <a:rPr lang="en-US" dirty="0"/>
              <a:t>Required vs Voluntary</a:t>
            </a:r>
          </a:p>
          <a:p>
            <a:pPr lvl="2">
              <a:buFont typeface="Wingdings" panose="05000000000000000000" pitchFamily="2" charset="2"/>
              <a:buChar char="§"/>
            </a:pPr>
            <a:r>
              <a:rPr lang="en-US" dirty="0"/>
              <a:t>Sample Written Program</a:t>
            </a:r>
          </a:p>
          <a:p>
            <a:pPr lvl="1">
              <a:buFont typeface="Wingdings" panose="05000000000000000000" pitchFamily="2" charset="2"/>
              <a:buChar char="§"/>
            </a:pPr>
            <a:r>
              <a:rPr lang="en-US" dirty="0"/>
              <a:t>NIOSH Certified vs “Face Masks”</a:t>
            </a:r>
          </a:p>
          <a:p>
            <a:pPr lvl="1">
              <a:buFont typeface="Wingdings" panose="05000000000000000000" pitchFamily="2" charset="2"/>
              <a:buChar char="§"/>
            </a:pPr>
            <a:r>
              <a:rPr lang="en-US" dirty="0"/>
              <a:t>Follow CDC guidance for face coverings (respirators vs surgical mask vs cloth/paper coverings) – </a:t>
            </a:r>
            <a:r>
              <a:rPr lang="en-US" dirty="0">
                <a:hlinkClick r:id="rId3"/>
              </a:rPr>
              <a:t>Maryland DOL Fact Sheet on Respirators</a:t>
            </a:r>
            <a:endParaRPr lang="en-US" dirty="0"/>
          </a:p>
          <a:p>
            <a:pPr lvl="2">
              <a:buFont typeface="Wingdings" panose="05000000000000000000" pitchFamily="2" charset="2"/>
              <a:buChar char="§"/>
            </a:pPr>
            <a:endParaRPr lang="en-US" dirty="0"/>
          </a:p>
        </p:txBody>
      </p:sp>
    </p:spTree>
    <p:extLst>
      <p:ext uri="{BB962C8B-B14F-4D97-AF65-F5344CB8AC3E}">
        <p14:creationId xmlns:p14="http://schemas.microsoft.com/office/powerpoint/2010/main" val="1264065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6D75EE5-57FF-4D1E-B105-A6036B0FE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C913828F-06C6-4172-B0DE-BAB012020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0CB2A3A6-962C-4D7A-8272-EDEDD881F0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21348D5E-A2F9-4457-85D6-EF33B01C1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34BDF-3C6E-4C2F-8207-DBF8BB37128F}"/>
              </a:ext>
            </a:extLst>
          </p:cNvPr>
          <p:cNvSpPr>
            <a:spLocks noGrp="1"/>
          </p:cNvSpPr>
          <p:nvPr>
            <p:ph type="title"/>
          </p:nvPr>
        </p:nvSpPr>
        <p:spPr>
          <a:xfrm>
            <a:off x="639890" y="5089942"/>
            <a:ext cx="10909073" cy="1057655"/>
          </a:xfrm>
        </p:spPr>
        <p:txBody>
          <a:bodyPr vert="horz" lIns="91440" tIns="45720" rIns="91440" bIns="45720" rtlCol="0" anchor="b">
            <a:normAutofit/>
          </a:bodyPr>
          <a:lstStyle/>
          <a:p>
            <a:r>
              <a:rPr lang="en-US" sz="6000" dirty="0">
                <a:solidFill>
                  <a:schemeClr val="tx1">
                    <a:lumMod val="85000"/>
                    <a:lumOff val="15000"/>
                  </a:schemeClr>
                </a:solidFill>
              </a:rPr>
              <a:t>PPE – Respirators vs Face Coverings</a:t>
            </a:r>
          </a:p>
        </p:txBody>
      </p:sp>
      <p:pic>
        <p:nvPicPr>
          <p:cNvPr id="5" name="Content Placeholder 4">
            <a:extLst>
              <a:ext uri="{FF2B5EF4-FFF2-40B4-BE49-F238E27FC236}">
                <a16:creationId xmlns:a16="http://schemas.microsoft.com/office/drawing/2014/main" id="{3D8DDEF9-9259-45F4-B54B-1DE6ED5191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74797"/>
            <a:ext cx="5904551" cy="3985571"/>
          </a:xfrm>
          <a:prstGeom prst="rect">
            <a:avLst/>
          </a:prstGeom>
        </p:spPr>
      </p:pic>
      <p:sp>
        <p:nvSpPr>
          <p:cNvPr id="39" name="Rectangle 38">
            <a:extLst>
              <a:ext uri="{FF2B5EF4-FFF2-40B4-BE49-F238E27FC236}">
                <a16:creationId xmlns:a16="http://schemas.microsoft.com/office/drawing/2014/main" id="{62E5679E-AF9A-4675-8EB9-82F877C47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3BC3441-3B32-4A2D-9CC3-787B6D696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449" y="640079"/>
            <a:ext cx="5711276" cy="4055006"/>
          </a:xfrm>
          <a:prstGeom prst="rect">
            <a:avLst/>
          </a:prstGeom>
        </p:spPr>
      </p:pic>
      <p:cxnSp>
        <p:nvCxnSpPr>
          <p:cNvPr id="41" name="Straight Connector 40">
            <a:extLst>
              <a:ext uri="{FF2B5EF4-FFF2-40B4-BE49-F238E27FC236}">
                <a16:creationId xmlns:a16="http://schemas.microsoft.com/office/drawing/2014/main" id="{A4193D27-0DF9-4485-90D7-D8E69A3F44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EF5A4DD-17B0-415A-8F3A-0DEE3FF8F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4AA73B4A-2570-4D18-9566-12E68828C4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374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191680-9E38-4E56-873C-EB815729AAFC}"/>
              </a:ext>
            </a:extLst>
          </p:cNvPr>
          <p:cNvSpPr>
            <a:spLocks noGrp="1"/>
          </p:cNvSpPr>
          <p:nvPr>
            <p:ph type="ctrTitle"/>
          </p:nvPr>
        </p:nvSpPr>
        <p:spPr/>
        <p:txBody>
          <a:bodyPr/>
          <a:lstStyle/>
          <a:p>
            <a:r>
              <a:rPr lang="en-US" sz="6600" dirty="0"/>
              <a:t>Establish Workplace Procedures </a:t>
            </a:r>
            <a:br>
              <a:rPr lang="en-US" dirty="0"/>
            </a:br>
            <a:endParaRPr lang="en-US" dirty="0"/>
          </a:p>
        </p:txBody>
      </p:sp>
      <p:sp>
        <p:nvSpPr>
          <p:cNvPr id="5" name="Subtitle 4">
            <a:extLst>
              <a:ext uri="{FF2B5EF4-FFF2-40B4-BE49-F238E27FC236}">
                <a16:creationId xmlns:a16="http://schemas.microsoft.com/office/drawing/2014/main" id="{B4E97B85-01CF-4525-820A-7CFAF622F6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545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9609-33B7-49B6-AFCE-A2AA7CC6B25F}"/>
              </a:ext>
            </a:extLst>
          </p:cNvPr>
          <p:cNvSpPr>
            <a:spLocks noGrp="1"/>
          </p:cNvSpPr>
          <p:nvPr>
            <p:ph type="title"/>
          </p:nvPr>
        </p:nvSpPr>
        <p:spPr/>
        <p:txBody>
          <a:bodyPr/>
          <a:lstStyle/>
          <a:p>
            <a:r>
              <a:rPr lang="en-US" dirty="0"/>
              <a:t>Existing MIOSHA Standards</a:t>
            </a:r>
          </a:p>
        </p:txBody>
      </p:sp>
      <p:sp>
        <p:nvSpPr>
          <p:cNvPr id="3" name="Content Placeholder 2">
            <a:extLst>
              <a:ext uri="{FF2B5EF4-FFF2-40B4-BE49-F238E27FC236}">
                <a16:creationId xmlns:a16="http://schemas.microsoft.com/office/drawing/2014/main" id="{86A38E5D-902C-43F1-B0D6-EB678DBCE025}"/>
              </a:ext>
            </a:extLst>
          </p:cNvPr>
          <p:cNvSpPr>
            <a:spLocks noGrp="1"/>
          </p:cNvSpPr>
          <p:nvPr>
            <p:ph sz="half" idx="1"/>
          </p:nvPr>
        </p:nvSpPr>
        <p:spPr/>
        <p:txBody>
          <a:bodyPr>
            <a:normAutofit fontScale="92500" lnSpcReduction="10000"/>
          </a:bodyPr>
          <a:lstStyle/>
          <a:p>
            <a:pPr>
              <a:spcAft>
                <a:spcPts val="1800"/>
              </a:spcAft>
              <a:buClr>
                <a:srgbClr val="0070C0"/>
              </a:buClr>
              <a:buSzPct val="110000"/>
              <a:buFont typeface="Wingdings" panose="05000000000000000000" pitchFamily="2" charset="2"/>
              <a:buChar char="§"/>
            </a:pPr>
            <a:r>
              <a:rPr lang="en-US" altLang="en-US" dirty="0">
                <a:latin typeface="Calibri" panose="020F0502020204030204" pitchFamily="34" charset="0"/>
              </a:rPr>
              <a:t>Follow existing MIOSHA standards to help protect workers from exposure to SARS-CoV-2 and infection with COVID-19.</a:t>
            </a:r>
          </a:p>
          <a:p>
            <a:pPr>
              <a:spcAft>
                <a:spcPts val="1800"/>
              </a:spcAft>
              <a:buClr>
                <a:srgbClr val="0070C0"/>
              </a:buClr>
              <a:buSzPct val="110000"/>
              <a:buFont typeface="Wingdings" panose="05000000000000000000" pitchFamily="2" charset="2"/>
              <a:buChar char="§"/>
            </a:pPr>
            <a:r>
              <a:rPr lang="en-US" altLang="en-US" dirty="0">
                <a:latin typeface="Calibri" panose="020F0502020204030204" pitchFamily="34" charset="0"/>
              </a:rPr>
              <a:t>Employers should remember that MIOSHA can use the General Duty Clause, MIOSHA Act 154 408.1011 Sec 11 (a) Duties of Employer, to ensure that workers are protection from recognized safety and health hazards that may cause serious harm</a:t>
            </a:r>
          </a:p>
          <a:p>
            <a:pPr>
              <a:spcAft>
                <a:spcPts val="1800"/>
              </a:spcAft>
              <a:buClr>
                <a:srgbClr val="0070C0"/>
              </a:buClr>
              <a:buSzPct val="110000"/>
              <a:buFont typeface="Wingdings" panose="05000000000000000000" pitchFamily="2" charset="2"/>
              <a:buChar char="§"/>
            </a:pPr>
            <a:r>
              <a:rPr lang="en-US" dirty="0"/>
              <a:t>MIOSHA Enforcement Guidance - </a:t>
            </a:r>
            <a:r>
              <a:rPr lang="en-US" dirty="0">
                <a:hlinkClick r:id="rId3"/>
              </a:rPr>
              <a:t>COVID19 Interim Enforcement Plan</a:t>
            </a:r>
            <a:endParaRPr lang="en-US" dirty="0"/>
          </a:p>
          <a:p>
            <a:pPr>
              <a:spcAft>
                <a:spcPts val="1800"/>
              </a:spcAft>
              <a:buClr>
                <a:srgbClr val="0070C0"/>
              </a:buClr>
              <a:buSzPct val="110000"/>
              <a:buFont typeface="Wingdings" panose="05000000000000000000" pitchFamily="2" charset="2"/>
              <a:buChar char="§"/>
            </a:pPr>
            <a:endParaRPr lang="en-US" altLang="en-US" dirty="0">
              <a:latin typeface="Calibri" panose="020F0502020204030204" pitchFamily="34" charset="0"/>
            </a:endParaRPr>
          </a:p>
        </p:txBody>
      </p:sp>
      <p:sp>
        <p:nvSpPr>
          <p:cNvPr id="4" name="Content Placeholder 3">
            <a:extLst>
              <a:ext uri="{FF2B5EF4-FFF2-40B4-BE49-F238E27FC236}">
                <a16:creationId xmlns:a16="http://schemas.microsoft.com/office/drawing/2014/main" id="{29DA6E7B-F3AE-48AF-B344-183CD3C5536D}"/>
              </a:ext>
            </a:extLst>
          </p:cNvPr>
          <p:cNvSpPr>
            <a:spLocks noGrp="1"/>
          </p:cNvSpPr>
          <p:nvPr>
            <p:ph sz="half" idx="2"/>
          </p:nvPr>
        </p:nvSpPr>
        <p:spPr>
          <a:ln w="15875">
            <a:solidFill>
              <a:schemeClr val="accent1"/>
            </a:solidFill>
          </a:ln>
        </p:spPr>
        <p:txBody>
          <a:bodyPr>
            <a:normAutofit fontScale="92500" lnSpcReduction="10000"/>
          </a:bodyPr>
          <a:lstStyle/>
          <a:p>
            <a:pPr algn="ctr"/>
            <a:r>
              <a:rPr lang="en-US" b="1" u="sng" dirty="0"/>
              <a:t>Relevant MIOSHA Standards</a:t>
            </a:r>
          </a:p>
          <a:p>
            <a:pPr>
              <a:buFont typeface="Wingdings" panose="05000000000000000000" pitchFamily="2" charset="2"/>
              <a:buChar char="§"/>
            </a:pPr>
            <a:r>
              <a:rPr lang="en-US" dirty="0"/>
              <a:t>MIOSHA Emergency Rules for COVID-19</a:t>
            </a:r>
          </a:p>
          <a:p>
            <a:pPr>
              <a:buFont typeface="Wingdings" panose="05000000000000000000" pitchFamily="2" charset="2"/>
              <a:buChar char="§"/>
            </a:pPr>
            <a:r>
              <a:rPr lang="en-US" dirty="0"/>
              <a:t>Personal Protective Equipment Part 33 (OSHA 1910 Subpart I)</a:t>
            </a:r>
          </a:p>
          <a:p>
            <a:pPr>
              <a:buFont typeface="Wingdings" panose="05000000000000000000" pitchFamily="2" charset="2"/>
              <a:buChar char="§"/>
            </a:pPr>
            <a:r>
              <a:rPr lang="en-US" dirty="0"/>
              <a:t>Hazard Communication Part 430 (OSHA 1910.1200)</a:t>
            </a:r>
          </a:p>
          <a:p>
            <a:pPr>
              <a:buFont typeface="Wingdings" panose="05000000000000000000" pitchFamily="2" charset="2"/>
              <a:buChar char="§"/>
            </a:pPr>
            <a:r>
              <a:rPr lang="en-US" dirty="0"/>
              <a:t>Respiratory Protection Part 451 (OSHA 1910.134)</a:t>
            </a:r>
          </a:p>
          <a:p>
            <a:pPr>
              <a:buFont typeface="Wingdings" panose="05000000000000000000" pitchFamily="2" charset="2"/>
              <a:buChar char="§"/>
            </a:pPr>
            <a:r>
              <a:rPr lang="en-US" dirty="0"/>
              <a:t>Recordkeeping Part 11 (29 CFR 1904)</a:t>
            </a:r>
          </a:p>
          <a:p>
            <a:pPr>
              <a:buFont typeface="Wingdings" panose="05000000000000000000" pitchFamily="2" charset="2"/>
              <a:buChar char="§"/>
            </a:pPr>
            <a:r>
              <a:rPr lang="en-US" dirty="0"/>
              <a:t>Sanitation Part 474 (OSHA 1910.141)</a:t>
            </a:r>
          </a:p>
          <a:p>
            <a:pPr>
              <a:buFont typeface="Wingdings" panose="05000000000000000000" pitchFamily="2" charset="2"/>
              <a:buChar char="§"/>
            </a:pPr>
            <a:r>
              <a:rPr lang="en-US" dirty="0"/>
              <a:t>General Duty MIOSHA Act 154 Section 11(a) (</a:t>
            </a:r>
            <a:r>
              <a:rPr lang="en-US" dirty="0" err="1"/>
              <a:t>OSHAct</a:t>
            </a:r>
            <a:r>
              <a:rPr lang="en-US" dirty="0"/>
              <a:t> Sec 5(a)(1))</a:t>
            </a:r>
          </a:p>
        </p:txBody>
      </p:sp>
    </p:spTree>
    <p:extLst>
      <p:ext uri="{BB962C8B-B14F-4D97-AF65-F5344CB8AC3E}">
        <p14:creationId xmlns:p14="http://schemas.microsoft.com/office/powerpoint/2010/main" val="1263968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D75EE5-57FF-4D1E-B105-A6036B0FE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913828F-06C6-4172-B0DE-BAB012020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0CB2A3A6-962C-4D7A-8272-EDEDD881F0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21348D5E-A2F9-4457-85D6-EF33B01C1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8D117-2487-4A8A-B29B-0561A11B86CD}"/>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Establish Workplace Procedures </a:t>
            </a:r>
          </a:p>
        </p:txBody>
      </p:sp>
      <p:sp>
        <p:nvSpPr>
          <p:cNvPr id="3" name="Content Placeholder 2">
            <a:extLst>
              <a:ext uri="{FF2B5EF4-FFF2-40B4-BE49-F238E27FC236}">
                <a16:creationId xmlns:a16="http://schemas.microsoft.com/office/drawing/2014/main" id="{7AB21F92-7B0E-4BCA-B8E8-62558DAA60FD}"/>
              </a:ext>
            </a:extLst>
          </p:cNvPr>
          <p:cNvSpPr>
            <a:spLocks noGrp="1"/>
          </p:cNvSpPr>
          <p:nvPr>
            <p:ph idx="1"/>
          </p:nvPr>
        </p:nvSpPr>
        <p:spPr>
          <a:xfrm>
            <a:off x="633999" y="5727515"/>
            <a:ext cx="10925101" cy="515477"/>
          </a:xfrm>
        </p:spPr>
        <p:txBody>
          <a:bodyPr vert="horz" lIns="91440" tIns="45720" rIns="91440" bIns="45720" rtlCol="0">
            <a:normAutofit/>
          </a:bodyPr>
          <a:lstStyle/>
          <a:p>
            <a:pPr marL="0" lvl="1" indent="0">
              <a:spcBef>
                <a:spcPts val="1200"/>
              </a:spcBef>
              <a:spcAft>
                <a:spcPts val="200"/>
              </a:spcAft>
              <a:buSzPct val="100000"/>
              <a:buNone/>
            </a:pPr>
            <a:r>
              <a:rPr lang="en-US" sz="2000" cap="all" spc="200">
                <a:solidFill>
                  <a:schemeClr val="tx1">
                    <a:lumMod val="85000"/>
                    <a:lumOff val="15000"/>
                  </a:schemeClr>
                </a:solidFill>
                <a:latin typeface="+mj-lt"/>
              </a:rPr>
              <a:t>CDC Resource – Prepare your business for the effects of COVID-19</a:t>
            </a:r>
          </a:p>
        </p:txBody>
      </p:sp>
      <p:pic>
        <p:nvPicPr>
          <p:cNvPr id="7" name="Picture 6">
            <a:hlinkClick r:id="rId3"/>
            <a:extLst>
              <a:ext uri="{FF2B5EF4-FFF2-40B4-BE49-F238E27FC236}">
                <a16:creationId xmlns:a16="http://schemas.microsoft.com/office/drawing/2014/main" id="{D99CB5F9-EFA9-4170-BE0C-D2192C0D6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57" y="799319"/>
            <a:ext cx="5131653" cy="3284257"/>
          </a:xfrm>
          <a:prstGeom prst="rect">
            <a:avLst/>
          </a:prstGeom>
        </p:spPr>
      </p:pic>
      <p:sp>
        <p:nvSpPr>
          <p:cNvPr id="20" name="Rectangle 19">
            <a:extLst>
              <a:ext uri="{FF2B5EF4-FFF2-40B4-BE49-F238E27FC236}">
                <a16:creationId xmlns:a16="http://schemas.microsoft.com/office/drawing/2014/main" id="{62E5679E-AF9A-4675-8EB9-82F877C47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5"/>
            <a:extLst>
              <a:ext uri="{FF2B5EF4-FFF2-40B4-BE49-F238E27FC236}">
                <a16:creationId xmlns:a16="http://schemas.microsoft.com/office/drawing/2014/main" id="{BA60EEED-2F17-4412-8AB1-E893273BC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650085"/>
            <a:ext cx="5118182" cy="3582726"/>
          </a:xfrm>
          <a:prstGeom prst="rect">
            <a:avLst/>
          </a:prstGeom>
        </p:spPr>
      </p:pic>
      <p:cxnSp>
        <p:nvCxnSpPr>
          <p:cNvPr id="22" name="Straight Connector 21">
            <a:extLst>
              <a:ext uri="{FF2B5EF4-FFF2-40B4-BE49-F238E27FC236}">
                <a16:creationId xmlns:a16="http://schemas.microsoft.com/office/drawing/2014/main" id="{A4193D27-0DF9-4485-90D7-D8E69A3F44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EF5A4DD-17B0-415A-8F3A-0DEE3FF8F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4AA73B4A-2570-4D18-9566-12E68828C4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875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B774B55-DEEF-410A-9F9B-E3F6C9F7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8D117-2487-4A8A-B29B-0561A11B86CD}"/>
              </a:ext>
            </a:extLst>
          </p:cNvPr>
          <p:cNvSpPr>
            <a:spLocks noGrp="1"/>
          </p:cNvSpPr>
          <p:nvPr>
            <p:ph type="title"/>
          </p:nvPr>
        </p:nvSpPr>
        <p:spPr>
          <a:xfrm>
            <a:off x="690881" y="4527873"/>
            <a:ext cx="10909073" cy="1057655"/>
          </a:xfrm>
        </p:spPr>
        <p:txBody>
          <a:bodyPr vert="horz" lIns="91440" tIns="45720" rIns="91440" bIns="45720" rtlCol="0" anchor="b">
            <a:normAutofit/>
          </a:bodyPr>
          <a:lstStyle/>
          <a:p>
            <a:r>
              <a:rPr lang="en-US" sz="3300" dirty="0">
                <a:solidFill>
                  <a:srgbClr val="0070C0"/>
                </a:solidFill>
                <a:hlinkClick r:id="rId3">
                  <a:extLst>
                    <a:ext uri="{A12FA001-AC4F-418D-AE19-62706E023703}">
                      <ahyp:hlinkClr xmlns:ahyp="http://schemas.microsoft.com/office/drawing/2018/hyperlinkcolor" val="tx"/>
                    </a:ext>
                  </a:extLst>
                </a:hlinkClick>
              </a:rPr>
              <a:t>List of EPA Disinfectants for Coronavirus</a:t>
            </a:r>
            <a:endParaRPr lang="en-US" sz="3300" dirty="0">
              <a:solidFill>
                <a:srgbClr val="0070C0"/>
              </a:solidFill>
            </a:endParaRPr>
          </a:p>
        </p:txBody>
      </p:sp>
      <p:pic>
        <p:nvPicPr>
          <p:cNvPr id="5" name="Content Placeholder 4">
            <a:hlinkClick r:id="rId4"/>
            <a:extLst>
              <a:ext uri="{FF2B5EF4-FFF2-40B4-BE49-F238E27FC236}">
                <a16:creationId xmlns:a16="http://schemas.microsoft.com/office/drawing/2014/main" id="{9687C0E0-6A24-4F0A-93E8-D8A2F675188A}"/>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r="2329" b="1778"/>
          <a:stretch/>
        </p:blipFill>
        <p:spPr>
          <a:xfrm>
            <a:off x="635458" y="640080"/>
            <a:ext cx="11396708" cy="3538713"/>
          </a:xfrm>
          <a:prstGeom prst="rect">
            <a:avLst/>
          </a:prstGeom>
        </p:spPr>
      </p:pic>
      <p:cxnSp>
        <p:nvCxnSpPr>
          <p:cNvPr id="33" name="Straight Connector 32">
            <a:extLst>
              <a:ext uri="{FF2B5EF4-FFF2-40B4-BE49-F238E27FC236}">
                <a16:creationId xmlns:a16="http://schemas.microsoft.com/office/drawing/2014/main" id="{E86F63E5-80CB-48C0-8847-43E22C5378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7318D88-D9BB-4846-BF7B-49CBE4094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178E6CEE-A5A7-4FF2-A9BA-8E59C72B3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108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7DE0-AE5E-491A-94E4-EBAB3F040D2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CAEA4B56-4FB7-4A29-89CA-F4B10DA8EE00}"/>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en-US" dirty="0"/>
              <a:t>COVID-19 Overview </a:t>
            </a:r>
          </a:p>
          <a:p>
            <a:pPr>
              <a:buFont typeface="Wingdings" panose="05000000000000000000" pitchFamily="2" charset="2"/>
              <a:buChar char="§"/>
            </a:pPr>
            <a:r>
              <a:rPr lang="en-US" dirty="0"/>
              <a:t>Emergency Rules COVID-19</a:t>
            </a:r>
          </a:p>
          <a:p>
            <a:pPr>
              <a:buFont typeface="Wingdings" panose="05000000000000000000" pitchFamily="2" charset="2"/>
              <a:buChar char="§"/>
            </a:pPr>
            <a:r>
              <a:rPr lang="en-US" dirty="0"/>
              <a:t>Hazard Assessment</a:t>
            </a:r>
          </a:p>
          <a:p>
            <a:pPr>
              <a:buFont typeface="Wingdings" panose="05000000000000000000" pitchFamily="2" charset="2"/>
              <a:buChar char="§"/>
            </a:pPr>
            <a:r>
              <a:rPr lang="en-US" dirty="0"/>
              <a:t>Exposure Control</a:t>
            </a:r>
          </a:p>
          <a:p>
            <a:pPr>
              <a:buFont typeface="Wingdings" panose="05000000000000000000" pitchFamily="2" charset="2"/>
              <a:buChar char="§"/>
            </a:pPr>
            <a:r>
              <a:rPr lang="en-US" dirty="0"/>
              <a:t>Establish Workplace Procedures </a:t>
            </a:r>
          </a:p>
          <a:p>
            <a:pPr lvl="1">
              <a:buFont typeface="Wingdings" panose="05000000000000000000" pitchFamily="2" charset="2"/>
              <a:buChar char="§"/>
            </a:pPr>
            <a:r>
              <a:rPr lang="en-US" dirty="0"/>
              <a:t> Applicable MIOSHA Rules (PPE, Sanitation, General Duty Obligations)	</a:t>
            </a:r>
          </a:p>
          <a:p>
            <a:pPr lvl="1">
              <a:buFont typeface="Wingdings" panose="05000000000000000000" pitchFamily="2" charset="2"/>
              <a:buChar char="§"/>
            </a:pPr>
            <a:r>
              <a:rPr lang="en-US" dirty="0"/>
              <a:t> Disinfection Methods</a:t>
            </a:r>
          </a:p>
          <a:p>
            <a:pPr lvl="1">
              <a:buFont typeface="Wingdings" panose="05000000000000000000" pitchFamily="2" charset="2"/>
              <a:buChar char="§"/>
            </a:pPr>
            <a:r>
              <a:rPr lang="en-US" dirty="0"/>
              <a:t>What to do if employees have symptoms</a:t>
            </a:r>
          </a:p>
          <a:p>
            <a:pPr>
              <a:buFont typeface="Wingdings" panose="05000000000000000000" pitchFamily="2" charset="2"/>
              <a:buChar char="§"/>
            </a:pPr>
            <a:r>
              <a:rPr lang="en-US" dirty="0"/>
              <a:t>Provide Employee Training</a:t>
            </a:r>
          </a:p>
          <a:p>
            <a:pPr>
              <a:buFont typeface="Wingdings" panose="05000000000000000000" pitchFamily="2" charset="2"/>
              <a:buChar char="§"/>
            </a:pPr>
            <a:r>
              <a:rPr lang="en-US" dirty="0"/>
              <a:t>Temporary Workforce Concerns</a:t>
            </a:r>
          </a:p>
          <a:p>
            <a:pPr>
              <a:buFont typeface="Wingdings" panose="05000000000000000000" pitchFamily="2" charset="2"/>
              <a:buChar char="§"/>
            </a:pPr>
            <a:r>
              <a:rPr lang="en-US" dirty="0"/>
              <a:t>Resources</a:t>
            </a:r>
          </a:p>
        </p:txBody>
      </p:sp>
    </p:spTree>
    <p:extLst>
      <p:ext uri="{BB962C8B-B14F-4D97-AF65-F5344CB8AC3E}">
        <p14:creationId xmlns:p14="http://schemas.microsoft.com/office/powerpoint/2010/main" val="196694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F7D4-B5B7-4E68-915C-8C89219A7508}"/>
              </a:ext>
            </a:extLst>
          </p:cNvPr>
          <p:cNvSpPr>
            <a:spLocks noGrp="1"/>
          </p:cNvSpPr>
          <p:nvPr>
            <p:ph type="title"/>
          </p:nvPr>
        </p:nvSpPr>
        <p:spPr/>
        <p:txBody>
          <a:bodyPr/>
          <a:lstStyle/>
          <a:p>
            <a:r>
              <a:rPr lang="en-US" dirty="0"/>
              <a:t>Workplace Procedures – Key Elements</a:t>
            </a:r>
          </a:p>
        </p:txBody>
      </p:sp>
      <p:sp>
        <p:nvSpPr>
          <p:cNvPr id="3" name="Content Placeholder 2">
            <a:extLst>
              <a:ext uri="{FF2B5EF4-FFF2-40B4-BE49-F238E27FC236}">
                <a16:creationId xmlns:a16="http://schemas.microsoft.com/office/drawing/2014/main" id="{4BFAAC30-0F04-4F2E-B432-9CFF35D2C313}"/>
              </a:ext>
            </a:extLst>
          </p:cNvPr>
          <p:cNvSpPr>
            <a:spLocks noGrp="1"/>
          </p:cNvSpPr>
          <p:nvPr>
            <p:ph idx="1"/>
          </p:nvPr>
        </p:nvSpPr>
        <p:spPr/>
        <p:txBody>
          <a:bodyPr>
            <a:normAutofit/>
          </a:bodyPr>
          <a:lstStyle/>
          <a:p>
            <a:pPr>
              <a:buFont typeface="Wingdings" panose="05000000000000000000" pitchFamily="2" charset="2"/>
              <a:buChar char="§"/>
            </a:pPr>
            <a:r>
              <a:rPr lang="en-US" dirty="0"/>
              <a:t>Development an Infectious Disease Preparedness and Response Plan</a:t>
            </a:r>
          </a:p>
          <a:p>
            <a:pPr lvl="1">
              <a:buFont typeface="Wingdings" panose="05000000000000000000" pitchFamily="2" charset="2"/>
              <a:buChar char="§"/>
            </a:pPr>
            <a:r>
              <a:rPr lang="en-US" dirty="0"/>
              <a:t>Develop an Exposure Control Plan</a:t>
            </a:r>
          </a:p>
          <a:p>
            <a:pPr lvl="1">
              <a:buFont typeface="Wingdings" panose="05000000000000000000" pitchFamily="2" charset="2"/>
              <a:buChar char="§"/>
            </a:pPr>
            <a:r>
              <a:rPr lang="en-US" dirty="0"/>
              <a:t>Identify Workplace COVID-19 Coordinator</a:t>
            </a:r>
          </a:p>
          <a:p>
            <a:pPr lvl="1">
              <a:buFont typeface="Wingdings" panose="05000000000000000000" pitchFamily="2" charset="2"/>
              <a:buChar char="§"/>
            </a:pPr>
            <a:r>
              <a:rPr lang="en-US" dirty="0"/>
              <a:t>Examine &amp; Update Policies</a:t>
            </a:r>
          </a:p>
          <a:p>
            <a:pPr lvl="2">
              <a:buFont typeface="Wingdings" panose="05000000000000000000" pitchFamily="2" charset="2"/>
              <a:buChar char="§"/>
            </a:pPr>
            <a:r>
              <a:rPr lang="en-US" dirty="0"/>
              <a:t>Telework</a:t>
            </a:r>
          </a:p>
          <a:p>
            <a:pPr lvl="2">
              <a:buFont typeface="Wingdings" panose="05000000000000000000" pitchFamily="2" charset="2"/>
              <a:buChar char="§"/>
            </a:pPr>
            <a:r>
              <a:rPr lang="en-US" dirty="0"/>
              <a:t>Leave</a:t>
            </a:r>
          </a:p>
          <a:p>
            <a:pPr lvl="2">
              <a:buFont typeface="Wingdings" panose="05000000000000000000" pitchFamily="2" charset="2"/>
              <a:buChar char="§"/>
            </a:pPr>
            <a:r>
              <a:rPr lang="en-US" dirty="0"/>
              <a:t>Employee Compensation</a:t>
            </a:r>
          </a:p>
          <a:p>
            <a:pPr lvl="1">
              <a:buFont typeface="Wingdings" panose="05000000000000000000" pitchFamily="2" charset="2"/>
              <a:buChar char="§"/>
            </a:pPr>
            <a:r>
              <a:rPr lang="en-US" dirty="0"/>
              <a:t>Identify Essential Employees &amp; Business Functions</a:t>
            </a:r>
          </a:p>
          <a:p>
            <a:pPr lvl="1">
              <a:buFont typeface="Wingdings" panose="05000000000000000000" pitchFamily="2" charset="2"/>
              <a:buChar char="§"/>
            </a:pPr>
            <a:r>
              <a:rPr lang="en-US" dirty="0"/>
              <a:t>Establish Chain of Communication</a:t>
            </a:r>
          </a:p>
          <a:p>
            <a:pPr lvl="1">
              <a:buFont typeface="Wingdings" panose="05000000000000000000" pitchFamily="2" charset="2"/>
              <a:buChar char="§"/>
            </a:pPr>
            <a:r>
              <a:rPr lang="en-US" dirty="0"/>
              <a:t>Train Employees of new procedures and policies</a:t>
            </a:r>
          </a:p>
          <a:p>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675257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7B44B-80EE-4BAA-B40B-82A8A4055E70}"/>
              </a:ext>
            </a:extLst>
          </p:cNvPr>
          <p:cNvSpPr>
            <a:spLocks noGrp="1"/>
          </p:cNvSpPr>
          <p:nvPr>
            <p:ph type="title"/>
          </p:nvPr>
        </p:nvSpPr>
        <p:spPr/>
        <p:txBody>
          <a:bodyPr/>
          <a:lstStyle/>
          <a:p>
            <a:r>
              <a:rPr lang="en-US" dirty="0"/>
              <a:t>Workplace Procedures – Key Elements	</a:t>
            </a:r>
          </a:p>
        </p:txBody>
      </p:sp>
      <p:sp>
        <p:nvSpPr>
          <p:cNvPr id="3" name="Content Placeholder 2">
            <a:extLst>
              <a:ext uri="{FF2B5EF4-FFF2-40B4-BE49-F238E27FC236}">
                <a16:creationId xmlns:a16="http://schemas.microsoft.com/office/drawing/2014/main" id="{16EB2C80-AC8D-49F6-A821-FBA95F60873C}"/>
              </a:ext>
            </a:extLst>
          </p:cNvPr>
          <p:cNvSpPr>
            <a:spLocks noGrp="1"/>
          </p:cNvSpPr>
          <p:nvPr>
            <p:ph idx="1"/>
          </p:nvPr>
        </p:nvSpPr>
        <p:spPr/>
        <p:txBody>
          <a:bodyPr/>
          <a:lstStyle/>
          <a:p>
            <a:pPr>
              <a:buFont typeface="Wingdings" panose="05000000000000000000" pitchFamily="2" charset="2"/>
              <a:buChar char="§"/>
            </a:pPr>
            <a:r>
              <a:rPr lang="en-US" dirty="0"/>
              <a:t>Facility Preparation</a:t>
            </a:r>
          </a:p>
          <a:p>
            <a:pPr lvl="1">
              <a:buFont typeface="Wingdings" panose="05000000000000000000" pitchFamily="2" charset="2"/>
              <a:buChar char="§"/>
            </a:pPr>
            <a:r>
              <a:rPr lang="en-US" dirty="0"/>
              <a:t>HVAC function</a:t>
            </a:r>
          </a:p>
          <a:p>
            <a:pPr lvl="1">
              <a:buFont typeface="Wingdings" panose="05000000000000000000" pitchFamily="2" charset="2"/>
              <a:buChar char="§"/>
            </a:pPr>
            <a:r>
              <a:rPr lang="en-US" dirty="0"/>
              <a:t>Cooling Towers</a:t>
            </a:r>
          </a:p>
          <a:p>
            <a:pPr lvl="1">
              <a:buFont typeface="Wingdings" panose="05000000000000000000" pitchFamily="2" charset="2"/>
              <a:buChar char="§"/>
            </a:pPr>
            <a:r>
              <a:rPr lang="en-US" dirty="0"/>
              <a:t>Emergency Exits</a:t>
            </a:r>
          </a:p>
          <a:p>
            <a:pPr lvl="1">
              <a:buFont typeface="Wingdings" panose="05000000000000000000" pitchFamily="2" charset="2"/>
              <a:buChar char="§"/>
            </a:pPr>
            <a:r>
              <a:rPr lang="en-US" dirty="0"/>
              <a:t>General Housekeeping</a:t>
            </a:r>
          </a:p>
          <a:p>
            <a:pPr lvl="1">
              <a:buFont typeface="Wingdings" panose="05000000000000000000" pitchFamily="2" charset="2"/>
              <a:buChar char="§"/>
            </a:pPr>
            <a:r>
              <a:rPr lang="en-US" dirty="0"/>
              <a:t>Clean &amp; Disinfect Frequently Used Surfaces</a:t>
            </a:r>
          </a:p>
          <a:p>
            <a:pPr lvl="2">
              <a:buFont typeface="Wingdings" panose="05000000000000000000" pitchFamily="2" charset="2"/>
              <a:buChar char="§"/>
            </a:pPr>
            <a:r>
              <a:rPr lang="en-US" dirty="0"/>
              <a:t>Door handles, countertop, handrails, workstations</a:t>
            </a:r>
          </a:p>
          <a:p>
            <a:pPr>
              <a:buFont typeface="Wingdings" panose="05000000000000000000" pitchFamily="2" charset="2"/>
              <a:buChar char="§"/>
            </a:pPr>
            <a:r>
              <a:rPr lang="en-US" dirty="0"/>
              <a:t>AIHA Guidance for Facility Managers (HVAC &amp; Cooling Towers)</a:t>
            </a:r>
          </a:p>
          <a:p>
            <a:pPr lvl="1">
              <a:buFont typeface="Wingdings" panose="05000000000000000000" pitchFamily="2" charset="2"/>
              <a:buChar char="§"/>
            </a:pPr>
            <a:r>
              <a:rPr lang="en-US" dirty="0">
                <a:hlinkClick r:id="rId3"/>
              </a:rPr>
              <a:t>Recovering from COVID-19 Building Closures </a:t>
            </a: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683413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F7D4-B5B7-4E68-915C-8C89219A7508}"/>
              </a:ext>
            </a:extLst>
          </p:cNvPr>
          <p:cNvSpPr>
            <a:spLocks noGrp="1"/>
          </p:cNvSpPr>
          <p:nvPr>
            <p:ph type="title"/>
          </p:nvPr>
        </p:nvSpPr>
        <p:spPr/>
        <p:txBody>
          <a:bodyPr/>
          <a:lstStyle/>
          <a:p>
            <a:r>
              <a:rPr lang="en-US" dirty="0"/>
              <a:t>Workplace Procedures – Key Elements</a:t>
            </a:r>
          </a:p>
        </p:txBody>
      </p:sp>
      <p:sp>
        <p:nvSpPr>
          <p:cNvPr id="3" name="Content Placeholder 2">
            <a:extLst>
              <a:ext uri="{FF2B5EF4-FFF2-40B4-BE49-F238E27FC236}">
                <a16:creationId xmlns:a16="http://schemas.microsoft.com/office/drawing/2014/main" id="{4BFAAC30-0F04-4F2E-B432-9CFF35D2C313}"/>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dirty="0"/>
              <a:t>Self-screening of employees prior to work</a:t>
            </a:r>
          </a:p>
          <a:p>
            <a:pPr lvl="1">
              <a:buFont typeface="Wingdings" panose="05000000000000000000" pitchFamily="2" charset="2"/>
              <a:buChar char="§"/>
            </a:pPr>
            <a:r>
              <a:rPr lang="en-US" dirty="0"/>
              <a:t>Temperature, self monitoring symptoms (Cough, fever, shortness of breath)</a:t>
            </a:r>
          </a:p>
          <a:p>
            <a:pPr>
              <a:buFont typeface="Wingdings" panose="05000000000000000000" pitchFamily="2" charset="2"/>
              <a:buChar char="§"/>
            </a:pPr>
            <a:r>
              <a:rPr lang="en-US" dirty="0"/>
              <a:t>Require employees to report symptoms and self-isolate</a:t>
            </a:r>
          </a:p>
          <a:p>
            <a:pPr lvl="1">
              <a:buFont typeface="Wingdings" panose="05000000000000000000" pitchFamily="2" charset="2"/>
              <a:buChar char="§"/>
            </a:pPr>
            <a:r>
              <a:rPr lang="en-US" dirty="0"/>
              <a:t>Notify supervisors and stay home</a:t>
            </a:r>
          </a:p>
          <a:p>
            <a:pPr lvl="1">
              <a:buFont typeface="Wingdings" panose="05000000000000000000" pitchFamily="2" charset="2"/>
              <a:buChar char="§"/>
            </a:pPr>
            <a:r>
              <a:rPr lang="en-US" dirty="0"/>
              <a:t>Don’t allow employees to return until home isolation criteria is met (Follow CDC Guidance)</a:t>
            </a:r>
          </a:p>
          <a:p>
            <a:pPr lvl="1">
              <a:buFont typeface="Wingdings" panose="05000000000000000000" pitchFamily="2" charset="2"/>
              <a:buChar char="§"/>
            </a:pPr>
            <a:r>
              <a:rPr lang="en-US" dirty="0"/>
              <a:t>Inform other employees of possible workplace exposure (ADA &amp; HIPAA compliant – keep confidentiality)</a:t>
            </a:r>
          </a:p>
          <a:p>
            <a:pPr>
              <a:buFont typeface="Wingdings" panose="05000000000000000000" pitchFamily="2" charset="2"/>
              <a:buChar char="§"/>
            </a:pPr>
            <a:r>
              <a:rPr lang="en-US" dirty="0"/>
              <a:t>Encourage sick employees to stay home</a:t>
            </a:r>
          </a:p>
          <a:p>
            <a:pPr lvl="1">
              <a:buFont typeface="Wingdings" panose="05000000000000000000" pitchFamily="2" charset="2"/>
              <a:buChar char="§"/>
            </a:pPr>
            <a:r>
              <a:rPr lang="en-US" dirty="0"/>
              <a:t>Update sick leave policies to public health guidance </a:t>
            </a:r>
          </a:p>
          <a:p>
            <a:pPr lvl="1">
              <a:buFont typeface="Wingdings" panose="05000000000000000000" pitchFamily="2" charset="2"/>
              <a:buChar char="§"/>
            </a:pPr>
            <a:r>
              <a:rPr lang="en-US" dirty="0"/>
              <a:t>Training employees on policies for having symptoms and sick leave policies</a:t>
            </a:r>
          </a:p>
          <a:p>
            <a:pPr>
              <a:buFont typeface="Wingdings" panose="05000000000000000000" pitchFamily="2" charset="2"/>
              <a:buChar char="§"/>
            </a:pPr>
            <a:r>
              <a:rPr lang="en-US" dirty="0"/>
              <a:t>Social Distancing – min 6ft</a:t>
            </a:r>
          </a:p>
          <a:p>
            <a:pPr lvl="1">
              <a:buFont typeface="Wingdings" panose="05000000000000000000" pitchFamily="2" charset="2"/>
              <a:buChar char="§"/>
            </a:pPr>
            <a:r>
              <a:rPr lang="en-US" dirty="0"/>
              <a:t>Provide lines of demarcation</a:t>
            </a:r>
          </a:p>
          <a:p>
            <a:pPr>
              <a:buFont typeface="Wingdings" panose="05000000000000000000" pitchFamily="2" charset="2"/>
              <a:buChar char="§"/>
            </a:pPr>
            <a:r>
              <a:rPr lang="en-US" dirty="0"/>
              <a:t>Install physical barriers between customers and/or employees</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2696487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3F9ED0-8CB9-4A70-A549-67B4543832E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848" r="11232" b="2"/>
          <a:stretch/>
        </p:blipFill>
        <p:spPr>
          <a:xfrm>
            <a:off x="20" y="10"/>
            <a:ext cx="4578952" cy="6857990"/>
          </a:xfrm>
          <a:prstGeom prst="rect">
            <a:avLst/>
          </a:prstGeom>
        </p:spPr>
      </p:pic>
      <p:sp>
        <p:nvSpPr>
          <p:cNvPr id="17" name="Rectangle 10">
            <a:extLst>
              <a:ext uri="{FF2B5EF4-FFF2-40B4-BE49-F238E27FC236}">
                <a16:creationId xmlns:a16="http://schemas.microsoft.com/office/drawing/2014/main" id="{4AAB5859-0C3B-4536-9743-0CAF111ED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03F7D4-B5B7-4E68-915C-8C89219A7508}"/>
              </a:ext>
            </a:extLst>
          </p:cNvPr>
          <p:cNvSpPr>
            <a:spLocks noGrp="1"/>
          </p:cNvSpPr>
          <p:nvPr>
            <p:ph type="title"/>
          </p:nvPr>
        </p:nvSpPr>
        <p:spPr>
          <a:xfrm>
            <a:off x="5124206" y="516835"/>
            <a:ext cx="6339840" cy="1666501"/>
          </a:xfrm>
        </p:spPr>
        <p:txBody>
          <a:bodyPr>
            <a:normAutofit/>
          </a:bodyPr>
          <a:lstStyle/>
          <a:p>
            <a:r>
              <a:rPr lang="en-US" sz="4000">
                <a:solidFill>
                  <a:srgbClr val="FFFFFF"/>
                </a:solidFill>
              </a:rPr>
              <a:t>Workplace Procedures – Key Elements</a:t>
            </a:r>
          </a:p>
        </p:txBody>
      </p:sp>
      <p:sp>
        <p:nvSpPr>
          <p:cNvPr id="18" name="Rectangle 12">
            <a:extLst>
              <a:ext uri="{FF2B5EF4-FFF2-40B4-BE49-F238E27FC236}">
                <a16:creationId xmlns:a16="http://schemas.microsoft.com/office/drawing/2014/main" id="{81A51F47-81C5-43A3-98C0-DB7B15721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BFAAC30-0F04-4F2E-B432-9CFF35D2C313}"/>
              </a:ext>
            </a:extLst>
          </p:cNvPr>
          <p:cNvSpPr>
            <a:spLocks noGrp="1"/>
          </p:cNvSpPr>
          <p:nvPr>
            <p:ph idx="1"/>
          </p:nvPr>
        </p:nvSpPr>
        <p:spPr>
          <a:xfrm>
            <a:off x="5124206" y="2236304"/>
            <a:ext cx="6339840" cy="3652667"/>
          </a:xfrm>
        </p:spPr>
        <p:txBody>
          <a:bodyPr>
            <a:normAutofit/>
          </a:bodyPr>
          <a:lstStyle/>
          <a:p>
            <a:pPr>
              <a:buFont typeface="Wingdings" panose="05000000000000000000" pitchFamily="2" charset="2"/>
              <a:buChar char="§"/>
            </a:pPr>
            <a:r>
              <a:rPr lang="en-US" sz="1800" dirty="0">
                <a:solidFill>
                  <a:srgbClr val="FFFFFF"/>
                </a:solidFill>
              </a:rPr>
              <a:t>Cleaning Procedures</a:t>
            </a:r>
          </a:p>
          <a:p>
            <a:pPr lvl="1">
              <a:buFont typeface="Wingdings" panose="05000000000000000000" pitchFamily="2" charset="2"/>
              <a:buChar char="§"/>
            </a:pPr>
            <a:r>
              <a:rPr lang="en-US" dirty="0">
                <a:solidFill>
                  <a:srgbClr val="FFFFFF"/>
                </a:solidFill>
              </a:rPr>
              <a:t>The employer should routinely clean and disinfect all areas such as offices, bathrooms, common areas, and shared electronic equipment</a:t>
            </a:r>
          </a:p>
          <a:p>
            <a:pPr lvl="1">
              <a:buFont typeface="Wingdings" panose="05000000000000000000" pitchFamily="2" charset="2"/>
              <a:buChar char="§"/>
            </a:pPr>
            <a:r>
              <a:rPr lang="en-US" dirty="0">
                <a:solidFill>
                  <a:srgbClr val="FFFFFF"/>
                </a:solidFill>
              </a:rPr>
              <a:t>If a sick employee is suspected or confirmed to have COVID-19, perform enhanced cleaning and disinfection of all frequently touched surfaces in the workplace</a:t>
            </a:r>
          </a:p>
          <a:p>
            <a:pPr lvl="1">
              <a:buFont typeface="Wingdings" panose="05000000000000000000" pitchFamily="2" charset="2"/>
              <a:buChar char="§"/>
            </a:pPr>
            <a:r>
              <a:rPr lang="en-US" dirty="0">
                <a:solidFill>
                  <a:srgbClr val="FFFFFF"/>
                </a:solidFill>
              </a:rPr>
              <a:t>Follow the manufacturer’s instructions for all cleaning and disinfection products (e.g., required PPE, concentration, application method and contact time). </a:t>
            </a:r>
          </a:p>
          <a:p>
            <a:pPr lvl="1">
              <a:buFont typeface="Wingdings" panose="05000000000000000000" pitchFamily="2" charset="2"/>
              <a:buChar char="§"/>
            </a:pPr>
            <a:r>
              <a:rPr lang="en-US" dirty="0">
                <a:solidFill>
                  <a:srgbClr val="FFFFFF"/>
                </a:solidFill>
              </a:rPr>
              <a:t>Evaluate procedures to ensure no new hazards are created (e.g. dermatitis from new disinfectant)</a:t>
            </a:r>
          </a:p>
        </p:txBody>
      </p:sp>
      <p:sp>
        <p:nvSpPr>
          <p:cNvPr id="6" name="TextBox 5">
            <a:extLst>
              <a:ext uri="{FF2B5EF4-FFF2-40B4-BE49-F238E27FC236}">
                <a16:creationId xmlns:a16="http://schemas.microsoft.com/office/drawing/2014/main" id="{77725EDC-924E-464A-A15B-6D13D1EDC12B}"/>
              </a:ext>
            </a:extLst>
          </p:cNvPr>
          <p:cNvSpPr txBox="1"/>
          <p:nvPr/>
        </p:nvSpPr>
        <p:spPr>
          <a:xfrm>
            <a:off x="2271930"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3stylelife.com/house-clean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0615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B87AD4E-553E-42EF-9237-297BD81F3F4E}"/>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Workplace Procedures – Cleaning &amp; Disinfecting	</a:t>
            </a:r>
          </a:p>
        </p:txBody>
      </p:sp>
      <p:sp>
        <p:nvSpPr>
          <p:cNvPr id="26"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Content Placeholder 2">
            <a:extLst>
              <a:ext uri="{FF2B5EF4-FFF2-40B4-BE49-F238E27FC236}">
                <a16:creationId xmlns:a16="http://schemas.microsoft.com/office/drawing/2014/main" id="{6F5F1D1D-F10E-448D-A89A-D9EA86637FAC}"/>
              </a:ext>
            </a:extLst>
          </p:cNvPr>
          <p:cNvSpPr>
            <a:spLocks noGrp="1"/>
          </p:cNvSpPr>
          <p:nvPr>
            <p:ph idx="1"/>
          </p:nvPr>
        </p:nvSpPr>
        <p:spPr>
          <a:xfrm>
            <a:off x="4139033" y="78058"/>
            <a:ext cx="7905784" cy="6701883"/>
          </a:xfrm>
        </p:spPr>
        <p:txBody>
          <a:bodyPr anchor="ctr">
            <a:normAutofit/>
          </a:bodyPr>
          <a:lstStyle/>
          <a:p>
            <a:pPr>
              <a:buFont typeface="Wingdings" panose="05000000000000000000" pitchFamily="2" charset="2"/>
              <a:buChar char="§"/>
            </a:pPr>
            <a:r>
              <a:rPr lang="en-US" sz="2400" dirty="0"/>
              <a:t>Cleaning</a:t>
            </a:r>
          </a:p>
          <a:p>
            <a:pPr lvl="1">
              <a:buFont typeface="Wingdings" panose="05000000000000000000" pitchFamily="2" charset="2"/>
              <a:buChar char="§"/>
            </a:pPr>
            <a:r>
              <a:rPr lang="en-US" sz="2000" dirty="0"/>
              <a:t>Refers to the removal of germs, dirt, and impurities from surfaces. It does not kill germs, but by removing them</a:t>
            </a:r>
          </a:p>
          <a:p>
            <a:pPr lvl="1">
              <a:buFont typeface="Wingdings" panose="05000000000000000000" pitchFamily="2" charset="2"/>
              <a:buChar char="§"/>
            </a:pPr>
            <a:r>
              <a:rPr lang="en-US" sz="2000" dirty="0"/>
              <a:t>Use soap and water</a:t>
            </a:r>
          </a:p>
          <a:p>
            <a:pPr>
              <a:buFont typeface="Wingdings" panose="05000000000000000000" pitchFamily="2" charset="2"/>
              <a:buChar char="§"/>
            </a:pPr>
            <a:r>
              <a:rPr lang="en-US" sz="2400" dirty="0"/>
              <a:t>Disinfecting</a:t>
            </a:r>
          </a:p>
          <a:p>
            <a:pPr lvl="1">
              <a:buFont typeface="Wingdings" panose="05000000000000000000" pitchFamily="2" charset="2"/>
              <a:buChar char="§"/>
            </a:pPr>
            <a:r>
              <a:rPr lang="en-US" sz="2000" dirty="0"/>
              <a:t>Refers to using chemicals to kill germs on surfaces. This process does not necessarily clean dirty surfaces or remove germs, but by killing germs on a surface </a:t>
            </a:r>
            <a:r>
              <a:rPr lang="en-US" sz="2000" i="1" dirty="0"/>
              <a:t>after </a:t>
            </a:r>
            <a:r>
              <a:rPr lang="en-US" sz="2000" dirty="0"/>
              <a:t>cleaning</a:t>
            </a:r>
          </a:p>
          <a:p>
            <a:pPr>
              <a:buFont typeface="Wingdings" panose="05000000000000000000" pitchFamily="2" charset="2"/>
              <a:buChar char="§"/>
            </a:pPr>
            <a:r>
              <a:rPr lang="en-US" sz="2200" dirty="0"/>
              <a:t>Common Disinfectants</a:t>
            </a:r>
          </a:p>
          <a:p>
            <a:pPr lvl="1">
              <a:buFont typeface="Wingdings" panose="05000000000000000000" pitchFamily="2" charset="2"/>
              <a:buChar char="§"/>
            </a:pPr>
            <a:r>
              <a:rPr lang="en-US" sz="2000" dirty="0"/>
              <a:t>Bleach Solution - </a:t>
            </a:r>
            <a:r>
              <a:rPr lang="en-US" sz="1600" dirty="0"/>
              <a:t>⅓ cup bleach per gallon water or 4 teaspoons bleach per quart water</a:t>
            </a:r>
          </a:p>
          <a:p>
            <a:pPr lvl="1">
              <a:buFont typeface="Wingdings" panose="05000000000000000000" pitchFamily="2" charset="2"/>
              <a:buChar char="§"/>
            </a:pPr>
            <a:r>
              <a:rPr lang="en-US" sz="2000" dirty="0"/>
              <a:t>70% alcohol solutions may also be used </a:t>
            </a:r>
            <a:r>
              <a:rPr lang="en-US" sz="1600" dirty="0"/>
              <a:t>–</a:t>
            </a:r>
            <a:r>
              <a:rPr lang="en-US" sz="2000" dirty="0"/>
              <a:t> </a:t>
            </a:r>
            <a:r>
              <a:rPr lang="en-US" sz="1600" dirty="0"/>
              <a:t>wipes or liquid</a:t>
            </a:r>
          </a:p>
          <a:p>
            <a:pPr lvl="1">
              <a:buFont typeface="Wingdings" panose="05000000000000000000" pitchFamily="2" charset="2"/>
              <a:buChar char="§"/>
            </a:pPr>
            <a:r>
              <a:rPr lang="en-US" sz="2000" dirty="0"/>
              <a:t>Common Products - </a:t>
            </a:r>
            <a:r>
              <a:rPr lang="en-US" sz="1600" dirty="0"/>
              <a:t>not inclusive</a:t>
            </a:r>
          </a:p>
          <a:p>
            <a:pPr lvl="2">
              <a:buFont typeface="Wingdings" panose="05000000000000000000" pitchFamily="2" charset="2"/>
              <a:buChar char="§"/>
            </a:pPr>
            <a:r>
              <a:rPr lang="en-US" sz="1600" dirty="0"/>
              <a:t>Windex Disinfectant Cleaner, Comet Disinfecting Bathroom Cleaner, Scrubbing Bubbles Restroom Cleaner II, Lysol Bathroom Cleaner</a:t>
            </a:r>
          </a:p>
        </p:txBody>
      </p:sp>
    </p:spTree>
    <p:extLst>
      <p:ext uri="{BB962C8B-B14F-4D97-AF65-F5344CB8AC3E}">
        <p14:creationId xmlns:p14="http://schemas.microsoft.com/office/powerpoint/2010/main" val="3561778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F5C5-F1E9-4840-AC50-6D60A9511EC6}"/>
              </a:ext>
            </a:extLst>
          </p:cNvPr>
          <p:cNvSpPr>
            <a:spLocks noGrp="1"/>
          </p:cNvSpPr>
          <p:nvPr>
            <p:ph type="title"/>
          </p:nvPr>
        </p:nvSpPr>
        <p:spPr/>
        <p:txBody>
          <a:bodyPr/>
          <a:lstStyle/>
          <a:p>
            <a:r>
              <a:rPr lang="en-US" dirty="0"/>
              <a:t>Workplace Procedures – Sick Employees</a:t>
            </a:r>
          </a:p>
        </p:txBody>
      </p:sp>
      <p:sp>
        <p:nvSpPr>
          <p:cNvPr id="3" name="Content Placeholder 2">
            <a:extLst>
              <a:ext uri="{FF2B5EF4-FFF2-40B4-BE49-F238E27FC236}">
                <a16:creationId xmlns:a16="http://schemas.microsoft.com/office/drawing/2014/main" id="{728BA3FF-0BD4-4DF2-A653-598A571B4D97}"/>
              </a:ext>
            </a:extLst>
          </p:cNvPr>
          <p:cNvSpPr>
            <a:spLocks noGrp="1"/>
          </p:cNvSpPr>
          <p:nvPr>
            <p:ph idx="1"/>
          </p:nvPr>
        </p:nvSpPr>
        <p:spPr>
          <a:xfrm>
            <a:off x="829733" y="1981200"/>
            <a:ext cx="10325947" cy="4182532"/>
          </a:xfrm>
        </p:spPr>
        <p:txBody>
          <a:bodyPr/>
          <a:lstStyle/>
          <a:p>
            <a:pPr>
              <a:buFont typeface="Wingdings" panose="05000000000000000000" pitchFamily="2" charset="2"/>
              <a:buChar char="§"/>
            </a:pPr>
            <a:r>
              <a:rPr lang="en-US" b="1" dirty="0"/>
              <a:t> </a:t>
            </a:r>
            <a:r>
              <a:rPr lang="en-US" dirty="0"/>
              <a:t>Employer reporting procedures</a:t>
            </a:r>
          </a:p>
          <a:p>
            <a:pPr lvl="1">
              <a:buFont typeface="Wingdings" panose="05000000000000000000" pitchFamily="2" charset="2"/>
              <a:buChar char="§"/>
            </a:pPr>
            <a:r>
              <a:rPr lang="en-US" dirty="0"/>
              <a:t>Require employees to report when they are sick or experiencing symptoms of COVID-19</a:t>
            </a:r>
          </a:p>
          <a:p>
            <a:pPr lvl="1">
              <a:buFont typeface="Wingdings" panose="05000000000000000000" pitchFamily="2" charset="2"/>
              <a:buChar char="§"/>
            </a:pPr>
            <a:r>
              <a:rPr lang="en-US" dirty="0"/>
              <a:t>Contact local or state health department immediately when a worker may have COVID-19</a:t>
            </a:r>
          </a:p>
          <a:p>
            <a:pPr lvl="1">
              <a:buFont typeface="Wingdings" panose="05000000000000000000" pitchFamily="2" charset="2"/>
              <a:buChar char="§"/>
            </a:pPr>
            <a:endParaRPr lang="en-US" dirty="0"/>
          </a:p>
          <a:p>
            <a:pPr>
              <a:buFont typeface="Wingdings" panose="05000000000000000000" pitchFamily="2" charset="2"/>
              <a:buChar char="§"/>
            </a:pPr>
            <a:r>
              <a:rPr lang="en-US" dirty="0"/>
              <a:t>Recording COVID-19 Illnesses on MIOSHA 300 Log  </a:t>
            </a:r>
          </a:p>
          <a:p>
            <a:pPr lvl="1">
              <a:buFont typeface="Wingdings" panose="05000000000000000000" pitchFamily="2" charset="2"/>
              <a:buChar char="§"/>
            </a:pPr>
            <a:r>
              <a:rPr lang="en-US" dirty="0"/>
              <a:t>Healthcare industries, emergency response organizations, and correctional institutions must continue to determine work-relatedness based on the standard</a:t>
            </a:r>
          </a:p>
          <a:p>
            <a:pPr lvl="1">
              <a:buFont typeface="Wingdings" panose="05000000000000000000" pitchFamily="2" charset="2"/>
              <a:buChar char="§"/>
            </a:pPr>
            <a:r>
              <a:rPr lang="en-US" dirty="0"/>
              <a:t>Other employers are to make work-related determinations based on reasonably available objective evidence that the illness is work-related</a:t>
            </a:r>
          </a:p>
          <a:p>
            <a:pPr lvl="1">
              <a:buFont typeface="Wingdings" panose="05000000000000000000" pitchFamily="2" charset="2"/>
              <a:buChar char="§"/>
            </a:pPr>
            <a:r>
              <a:rPr lang="en-US" dirty="0">
                <a:hlinkClick r:id="rId3"/>
              </a:rPr>
              <a:t>OSHA Enforcement Memo for Recoding COVID-19 Cases</a:t>
            </a:r>
            <a:endParaRPr lang="en-US" dirty="0"/>
          </a:p>
          <a:p>
            <a:endParaRPr lang="en-US" dirty="0"/>
          </a:p>
        </p:txBody>
      </p:sp>
    </p:spTree>
    <p:extLst>
      <p:ext uri="{BB962C8B-B14F-4D97-AF65-F5344CB8AC3E}">
        <p14:creationId xmlns:p14="http://schemas.microsoft.com/office/powerpoint/2010/main" val="3812199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5511-B8C4-4BE3-B727-675D0D3C670B}"/>
              </a:ext>
            </a:extLst>
          </p:cNvPr>
          <p:cNvSpPr>
            <a:spLocks noGrp="1"/>
          </p:cNvSpPr>
          <p:nvPr>
            <p:ph type="title"/>
          </p:nvPr>
        </p:nvSpPr>
        <p:spPr>
          <a:xfrm>
            <a:off x="1097280" y="286603"/>
            <a:ext cx="10058400" cy="1450757"/>
          </a:xfrm>
        </p:spPr>
        <p:txBody>
          <a:bodyPr>
            <a:normAutofit/>
          </a:bodyPr>
          <a:lstStyle/>
          <a:p>
            <a:r>
              <a:rPr lang="en-US" dirty="0"/>
              <a:t>Workplace Procedures – Sick Employees</a:t>
            </a:r>
          </a:p>
        </p:txBody>
      </p:sp>
      <p:pic>
        <p:nvPicPr>
          <p:cNvPr id="5" name="Picture 4">
            <a:extLst>
              <a:ext uri="{FF2B5EF4-FFF2-40B4-BE49-F238E27FC236}">
                <a16:creationId xmlns:a16="http://schemas.microsoft.com/office/drawing/2014/main" id="{48089D90-E43F-4256-B0CD-A799D5A2B4B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111" r="26526" b="2"/>
          <a:stretch/>
        </p:blipFill>
        <p:spPr>
          <a:xfrm>
            <a:off x="1183017" y="1916318"/>
            <a:ext cx="2376058" cy="3471012"/>
          </a:xfrm>
          <a:prstGeom prst="rect">
            <a:avLst/>
          </a:prstGeom>
        </p:spPr>
      </p:pic>
      <p:pic>
        <p:nvPicPr>
          <p:cNvPr id="8" name="Picture 7">
            <a:extLst>
              <a:ext uri="{FF2B5EF4-FFF2-40B4-BE49-F238E27FC236}">
                <a16:creationId xmlns:a16="http://schemas.microsoft.com/office/drawing/2014/main" id="{35B617A4-613B-49FF-8FDC-002BFBCCFD9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6104" r="32995"/>
          <a:stretch/>
        </p:blipFill>
        <p:spPr>
          <a:xfrm>
            <a:off x="3719942" y="1916318"/>
            <a:ext cx="2376057" cy="3471012"/>
          </a:xfrm>
          <a:prstGeom prst="rect">
            <a:avLst/>
          </a:prstGeom>
        </p:spPr>
      </p:pic>
      <p:sp>
        <p:nvSpPr>
          <p:cNvPr id="3" name="Content Placeholder 2">
            <a:extLst>
              <a:ext uri="{FF2B5EF4-FFF2-40B4-BE49-F238E27FC236}">
                <a16:creationId xmlns:a16="http://schemas.microsoft.com/office/drawing/2014/main" id="{7C78473A-465E-4458-9CF1-C7B1079A1AA1}"/>
              </a:ext>
            </a:extLst>
          </p:cNvPr>
          <p:cNvSpPr>
            <a:spLocks noGrp="1"/>
          </p:cNvSpPr>
          <p:nvPr>
            <p:ph idx="1"/>
          </p:nvPr>
        </p:nvSpPr>
        <p:spPr>
          <a:xfrm>
            <a:off x="6351639" y="1845734"/>
            <a:ext cx="4804041" cy="4023360"/>
          </a:xfrm>
        </p:spPr>
        <p:txBody>
          <a:bodyPr>
            <a:normAutofit/>
          </a:bodyPr>
          <a:lstStyle/>
          <a:p>
            <a:r>
              <a:rPr lang="en-US" dirty="0"/>
              <a:t>Returning to Work After COVID-19 Guidelines (Non-healthcare settings)</a:t>
            </a:r>
          </a:p>
          <a:p>
            <a:pPr lvl="1"/>
            <a:r>
              <a:rPr lang="en-US" dirty="0"/>
              <a:t>At least 3 days without fever (without use of fever-reducing medications)</a:t>
            </a:r>
          </a:p>
          <a:p>
            <a:pPr marL="201168" lvl="1" indent="0">
              <a:buNone/>
            </a:pPr>
            <a:r>
              <a:rPr lang="en-US" b="1" dirty="0"/>
              <a:t>AND</a:t>
            </a:r>
          </a:p>
          <a:p>
            <a:pPr lvl="1"/>
            <a:r>
              <a:rPr lang="en-US" dirty="0"/>
              <a:t>Improvement in Respiratory Symptoms (cough/shortness of breath)</a:t>
            </a:r>
          </a:p>
          <a:p>
            <a:pPr marL="201168" lvl="1" indent="0">
              <a:buNone/>
            </a:pPr>
            <a:r>
              <a:rPr lang="en-US" b="1" dirty="0"/>
              <a:t>AND</a:t>
            </a:r>
          </a:p>
          <a:p>
            <a:pPr lvl="1"/>
            <a:r>
              <a:rPr lang="en-US" dirty="0"/>
              <a:t>At least 7 days have passed since symptoms first appeared</a:t>
            </a:r>
          </a:p>
          <a:p>
            <a:pPr lvl="1"/>
            <a:endParaRPr lang="en-US" dirty="0"/>
          </a:p>
          <a:p>
            <a:pPr lvl="1"/>
            <a:r>
              <a:rPr lang="en-US" dirty="0"/>
              <a:t>Current CDC </a:t>
            </a:r>
            <a:r>
              <a:rPr lang="en-US" dirty="0">
                <a:hlinkClick r:id="rId6"/>
              </a:rPr>
              <a:t>Guidelines for Discontinuation of Isolation </a:t>
            </a:r>
            <a:endParaRPr lang="en-US" dirty="0"/>
          </a:p>
        </p:txBody>
      </p:sp>
      <p:sp>
        <p:nvSpPr>
          <p:cNvPr id="6" name="TextBox 5">
            <a:extLst>
              <a:ext uri="{FF2B5EF4-FFF2-40B4-BE49-F238E27FC236}">
                <a16:creationId xmlns:a16="http://schemas.microsoft.com/office/drawing/2014/main" id="{059CF4A1-97AA-41A7-99F5-7E9947F8CDC1}"/>
              </a:ext>
            </a:extLst>
          </p:cNvPr>
          <p:cNvSpPr txBox="1"/>
          <p:nvPr/>
        </p:nvSpPr>
        <p:spPr>
          <a:xfrm>
            <a:off x="1232797" y="518727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lawyersandsettlements.com/articles/lisinopril-liver-damage/lisinopril-side-effects-lawsuit-2-17164.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9" name="TextBox 8">
            <a:extLst>
              <a:ext uri="{FF2B5EF4-FFF2-40B4-BE49-F238E27FC236}">
                <a16:creationId xmlns:a16="http://schemas.microsoft.com/office/drawing/2014/main" id="{9A614674-AB03-4FE0-8A6C-D23F5426F6C4}"/>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itn.hms.harvard.edu/flash/2018/mucus-keeps-us-health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557971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CFEA-CD42-4420-AB17-DEDFEF86F970}"/>
              </a:ext>
            </a:extLst>
          </p:cNvPr>
          <p:cNvSpPr>
            <a:spLocks noGrp="1"/>
          </p:cNvSpPr>
          <p:nvPr>
            <p:ph type="ctrTitle"/>
          </p:nvPr>
        </p:nvSpPr>
        <p:spPr/>
        <p:txBody>
          <a:bodyPr/>
          <a:lstStyle/>
          <a:p>
            <a:r>
              <a:rPr lang="en-US" dirty="0"/>
              <a:t>Provide Employee Training</a:t>
            </a:r>
            <a:br>
              <a:rPr lang="en-US" dirty="0"/>
            </a:br>
            <a:endParaRPr lang="en-US" dirty="0"/>
          </a:p>
        </p:txBody>
      </p:sp>
      <p:sp>
        <p:nvSpPr>
          <p:cNvPr id="4" name="Subtitle 3">
            <a:extLst>
              <a:ext uri="{FF2B5EF4-FFF2-40B4-BE49-F238E27FC236}">
                <a16:creationId xmlns:a16="http://schemas.microsoft.com/office/drawing/2014/main" id="{CEA5C5D1-BEC7-4296-9BBE-BADA16CD05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5328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F412-1C54-4432-BC75-C513DC7429CA}"/>
              </a:ext>
            </a:extLst>
          </p:cNvPr>
          <p:cNvSpPr>
            <a:spLocks noGrp="1"/>
          </p:cNvSpPr>
          <p:nvPr>
            <p:ph type="title"/>
          </p:nvPr>
        </p:nvSpPr>
        <p:spPr>
          <a:xfrm>
            <a:off x="1097280" y="286603"/>
            <a:ext cx="10058400" cy="1450757"/>
          </a:xfrm>
        </p:spPr>
        <p:txBody>
          <a:bodyPr>
            <a:normAutofit/>
          </a:bodyPr>
          <a:lstStyle/>
          <a:p>
            <a:r>
              <a:rPr lang="en-US" dirty="0"/>
              <a:t>Employee Training – Hygiene Etiquette</a:t>
            </a:r>
          </a:p>
        </p:txBody>
      </p:sp>
      <p:sp>
        <p:nvSpPr>
          <p:cNvPr id="3" name="Content Placeholder 2">
            <a:extLst>
              <a:ext uri="{FF2B5EF4-FFF2-40B4-BE49-F238E27FC236}">
                <a16:creationId xmlns:a16="http://schemas.microsoft.com/office/drawing/2014/main" id="{0965A9ED-F2E1-4424-B854-89B6933960A2}"/>
              </a:ext>
            </a:extLst>
          </p:cNvPr>
          <p:cNvSpPr>
            <a:spLocks noGrp="1"/>
          </p:cNvSpPr>
          <p:nvPr>
            <p:ph idx="1"/>
          </p:nvPr>
        </p:nvSpPr>
        <p:spPr>
          <a:xfrm>
            <a:off x="1097279" y="1845734"/>
            <a:ext cx="6923291" cy="4326466"/>
          </a:xfrm>
        </p:spPr>
        <p:txBody>
          <a:bodyPr>
            <a:normAutofit/>
          </a:bodyPr>
          <a:lstStyle/>
          <a:p>
            <a:pPr>
              <a:buFont typeface="Wingdings" panose="05000000000000000000" pitchFamily="2" charset="2"/>
              <a:buChar char="§"/>
            </a:pPr>
            <a:r>
              <a:rPr lang="en-US" sz="1800" dirty="0"/>
              <a:t>Handwashing</a:t>
            </a:r>
          </a:p>
          <a:p>
            <a:pPr lvl="1">
              <a:buFont typeface="Wingdings" panose="05000000000000000000" pitchFamily="2" charset="2"/>
              <a:buChar char="§"/>
            </a:pPr>
            <a:r>
              <a:rPr lang="en-US" dirty="0"/>
              <a:t>Use soap and water</a:t>
            </a:r>
          </a:p>
          <a:p>
            <a:pPr lvl="1">
              <a:buFont typeface="Wingdings" panose="05000000000000000000" pitchFamily="2" charset="2"/>
              <a:buChar char="§"/>
            </a:pPr>
            <a:r>
              <a:rPr lang="en-US" dirty="0"/>
              <a:t>Wash for 20 seconds</a:t>
            </a:r>
          </a:p>
          <a:p>
            <a:pPr lvl="1">
              <a:buFont typeface="Wingdings" panose="05000000000000000000" pitchFamily="2" charset="2"/>
              <a:buChar char="§"/>
            </a:pPr>
            <a:r>
              <a:rPr lang="en-US" dirty="0"/>
              <a:t>Scrub all surface of hand – between fingers, backs of hand, fingernails</a:t>
            </a:r>
          </a:p>
          <a:p>
            <a:pPr>
              <a:buFont typeface="Wingdings" panose="05000000000000000000" pitchFamily="2" charset="2"/>
              <a:buChar char="§"/>
            </a:pPr>
            <a:r>
              <a:rPr lang="en-US" sz="1800" dirty="0"/>
              <a:t>Hand Sanitizer</a:t>
            </a:r>
          </a:p>
          <a:p>
            <a:pPr lvl="1">
              <a:buFont typeface="Wingdings" panose="05000000000000000000" pitchFamily="2" charset="2"/>
              <a:buChar char="§"/>
            </a:pPr>
            <a:r>
              <a:rPr lang="en-US" dirty="0"/>
              <a:t>Use when soap and water are unavailable</a:t>
            </a:r>
          </a:p>
          <a:p>
            <a:pPr lvl="1">
              <a:buFont typeface="Wingdings" panose="05000000000000000000" pitchFamily="2" charset="2"/>
              <a:buChar char="§"/>
            </a:pPr>
            <a:r>
              <a:rPr lang="en-US" dirty="0"/>
              <a:t>Sanitizer should be ≥60% alcohol</a:t>
            </a:r>
          </a:p>
          <a:p>
            <a:pPr>
              <a:buFont typeface="Wingdings" panose="05000000000000000000" pitchFamily="2" charset="2"/>
              <a:buChar char="§"/>
            </a:pPr>
            <a:r>
              <a:rPr lang="en-US" sz="1800" dirty="0"/>
              <a:t>Coughing &amp; Sneezing</a:t>
            </a:r>
          </a:p>
          <a:p>
            <a:pPr lvl="1">
              <a:buFont typeface="Wingdings" panose="05000000000000000000" pitchFamily="2" charset="2"/>
              <a:buChar char="§"/>
            </a:pPr>
            <a:r>
              <a:rPr lang="en-US" dirty="0"/>
              <a:t>Cover your mouth and nose with tissue</a:t>
            </a:r>
          </a:p>
          <a:p>
            <a:pPr lvl="1">
              <a:buFont typeface="Wingdings" panose="05000000000000000000" pitchFamily="2" charset="2"/>
              <a:buChar char="§"/>
            </a:pPr>
            <a:r>
              <a:rPr lang="en-US" dirty="0"/>
              <a:t>If you don’t have a tissue use your upper sleeve NOT YOUR HANDS</a:t>
            </a:r>
          </a:p>
          <a:p>
            <a:pPr lvl="1">
              <a:buFont typeface="Wingdings" panose="05000000000000000000" pitchFamily="2" charset="2"/>
              <a:buChar char="§"/>
            </a:pPr>
            <a:r>
              <a:rPr lang="en-US" dirty="0"/>
              <a:t>Remember to wash your hands after</a:t>
            </a:r>
          </a:p>
          <a:p>
            <a:pPr>
              <a:buFont typeface="Wingdings" panose="05000000000000000000" pitchFamily="2" charset="2"/>
              <a:buChar char="§"/>
            </a:pPr>
            <a:r>
              <a:rPr lang="en-US" sz="1800" dirty="0"/>
              <a:t>Avoid touching eyes, nose, or mouth with unwashed hands</a:t>
            </a:r>
          </a:p>
          <a:p>
            <a:pPr>
              <a:buFont typeface="Wingdings" panose="05000000000000000000" pitchFamily="2" charset="2"/>
              <a:buChar char="§"/>
            </a:pPr>
            <a:endParaRPr lang="en-US" sz="1500" dirty="0"/>
          </a:p>
        </p:txBody>
      </p:sp>
      <p:pic>
        <p:nvPicPr>
          <p:cNvPr id="4" name="Picture 3">
            <a:extLst>
              <a:ext uri="{FF2B5EF4-FFF2-40B4-BE49-F238E27FC236}">
                <a16:creationId xmlns:a16="http://schemas.microsoft.com/office/drawing/2014/main" id="{E33E292D-A1B1-4AC1-B111-619F473DD783}"/>
              </a:ext>
            </a:extLst>
          </p:cNvPr>
          <p:cNvPicPr>
            <a:picLocks noChangeAspect="1"/>
          </p:cNvPicPr>
          <p:nvPr/>
        </p:nvPicPr>
        <p:blipFill rotWithShape="1">
          <a:blip r:embed="rId2"/>
          <a:srcRect l="30230" r="16028" b="-1"/>
          <a:stretch/>
        </p:blipFill>
        <p:spPr>
          <a:xfrm>
            <a:off x="8020570" y="1916318"/>
            <a:ext cx="3135109" cy="3471012"/>
          </a:xfrm>
          <a:prstGeom prst="rect">
            <a:avLst/>
          </a:prstGeom>
        </p:spPr>
      </p:pic>
      <p:sp>
        <p:nvSpPr>
          <p:cNvPr id="5" name="TextBox 4">
            <a:extLst>
              <a:ext uri="{FF2B5EF4-FFF2-40B4-BE49-F238E27FC236}">
                <a16:creationId xmlns:a16="http://schemas.microsoft.com/office/drawing/2014/main" id="{5EDC71DC-3C16-4C93-9A0B-5A0791283C16}"/>
              </a:ext>
            </a:extLst>
          </p:cNvPr>
          <p:cNvSpPr txBox="1"/>
          <p:nvPr/>
        </p:nvSpPr>
        <p:spPr>
          <a:xfrm>
            <a:off x="6756390" y="5495704"/>
            <a:ext cx="4399289" cy="246221"/>
          </a:xfrm>
          <a:prstGeom prst="rect">
            <a:avLst/>
          </a:prstGeom>
          <a:noFill/>
        </p:spPr>
        <p:txBody>
          <a:bodyPr wrap="square" rtlCol="0">
            <a:spAutoFit/>
          </a:bodyPr>
          <a:lstStyle/>
          <a:p>
            <a:pPr algn="r" defTabSz="914400" eaLnBrk="0" fontAlgn="base" hangingPunct="0">
              <a:spcBef>
                <a:spcPct val="0"/>
              </a:spcBef>
              <a:spcAft>
                <a:spcPct val="0"/>
              </a:spcAft>
              <a:defRPr/>
            </a:pPr>
            <a:r>
              <a:rPr lang="en-US" sz="1000" dirty="0">
                <a:solidFill>
                  <a:srgbClr val="000000"/>
                </a:solidFill>
                <a:latin typeface="Arial" charset="0"/>
                <a:ea typeface="ＭＳ Ｐゴシック" charset="0"/>
              </a:rPr>
              <a:t>Photo: U.S. Department of Defense</a:t>
            </a:r>
          </a:p>
        </p:txBody>
      </p:sp>
    </p:spTree>
    <p:extLst>
      <p:ext uri="{BB962C8B-B14F-4D97-AF65-F5344CB8AC3E}">
        <p14:creationId xmlns:p14="http://schemas.microsoft.com/office/powerpoint/2010/main" val="625875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8CA78E7-359D-40DC-AFAB-8287268FC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8ECA9D09-8011-4ADA-AC83-425AD46E8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12A25E9B-15F8-4123-8275-812AD89E2F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1F9037C3-85A3-4BCB-88A2-ADB8F64D2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31EF7B-E35F-4044-929B-82D18B2EB466}"/>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5600" dirty="0">
                <a:solidFill>
                  <a:schemeClr val="tx1">
                    <a:lumMod val="85000"/>
                    <a:lumOff val="15000"/>
                  </a:schemeClr>
                </a:solidFill>
              </a:rPr>
              <a:t>Employee Training – Hygiene Posters</a:t>
            </a:r>
          </a:p>
        </p:txBody>
      </p:sp>
      <p:sp>
        <p:nvSpPr>
          <p:cNvPr id="3" name="Content Placeholder 2">
            <a:extLst>
              <a:ext uri="{FF2B5EF4-FFF2-40B4-BE49-F238E27FC236}">
                <a16:creationId xmlns:a16="http://schemas.microsoft.com/office/drawing/2014/main" id="{ED1218DF-4913-438E-A174-9A9DBADA416E}"/>
              </a:ext>
            </a:extLst>
          </p:cNvPr>
          <p:cNvSpPr>
            <a:spLocks noGrp="1"/>
          </p:cNvSpPr>
          <p:nvPr>
            <p:ph idx="1"/>
          </p:nvPr>
        </p:nvSpPr>
        <p:spPr>
          <a:xfrm>
            <a:off x="633999" y="5727515"/>
            <a:ext cx="10925101" cy="515477"/>
          </a:xfrm>
        </p:spPr>
        <p:txBody>
          <a:bodyPr vert="horz" lIns="91440" tIns="45720" rIns="91440" bIns="45720" rtlCol="0">
            <a:normAutofit fontScale="55000" lnSpcReduction="20000"/>
          </a:bodyPr>
          <a:lstStyle/>
          <a:p>
            <a:pPr marL="0" indent="0">
              <a:buNone/>
            </a:pPr>
            <a:r>
              <a:rPr lang="en-US" cap="all" spc="200" dirty="0">
                <a:solidFill>
                  <a:schemeClr val="tx1">
                    <a:lumMod val="85000"/>
                    <a:lumOff val="15000"/>
                  </a:schemeClr>
                </a:solidFill>
                <a:latin typeface="+mj-lt"/>
                <a:hlinkClick r:id="rId3"/>
              </a:rPr>
              <a:t>CDC Handwashing posters</a:t>
            </a:r>
            <a:endParaRPr lang="en-US" cap="all" spc="200" dirty="0">
              <a:solidFill>
                <a:schemeClr val="tx1">
                  <a:lumMod val="85000"/>
                  <a:lumOff val="15000"/>
                </a:schemeClr>
              </a:solidFill>
              <a:latin typeface="+mj-lt"/>
            </a:endParaRPr>
          </a:p>
          <a:p>
            <a:pPr marL="0" indent="0">
              <a:buNone/>
            </a:pPr>
            <a:r>
              <a:rPr lang="en-US" cap="all" spc="200" dirty="0">
                <a:solidFill>
                  <a:schemeClr val="tx1">
                    <a:lumMod val="85000"/>
                    <a:lumOff val="15000"/>
                  </a:schemeClr>
                </a:solidFill>
                <a:latin typeface="+mj-lt"/>
                <a:hlinkClick r:id="rId4"/>
              </a:rPr>
              <a:t>CDC Information on Coughing &amp; Sneezing</a:t>
            </a:r>
            <a:endParaRPr lang="en-US" cap="all" spc="200" dirty="0">
              <a:solidFill>
                <a:schemeClr val="tx1">
                  <a:lumMod val="85000"/>
                  <a:lumOff val="15000"/>
                </a:schemeClr>
              </a:solidFill>
              <a:latin typeface="+mj-lt"/>
            </a:endParaRPr>
          </a:p>
        </p:txBody>
      </p:sp>
      <p:pic>
        <p:nvPicPr>
          <p:cNvPr id="7" name="Picture 6">
            <a:extLst>
              <a:ext uri="{FF2B5EF4-FFF2-40B4-BE49-F238E27FC236}">
                <a16:creationId xmlns:a16="http://schemas.microsoft.com/office/drawing/2014/main" id="{18AC391A-F03E-499D-BC96-5FE2E4D33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61" y="640080"/>
            <a:ext cx="2341778" cy="3602736"/>
          </a:xfrm>
          <a:prstGeom prst="rect">
            <a:avLst/>
          </a:prstGeom>
        </p:spPr>
      </p:pic>
      <p:sp>
        <p:nvSpPr>
          <p:cNvPr id="39" name="Rectangle 38">
            <a:extLst>
              <a:ext uri="{FF2B5EF4-FFF2-40B4-BE49-F238E27FC236}">
                <a16:creationId xmlns:a16="http://schemas.microsoft.com/office/drawing/2014/main" id="{B69980A3-C206-42F5-BF92-5E9FB6E9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54395D5-DEBE-4051-8469-187967E6CF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9596" y="956718"/>
            <a:ext cx="3312785" cy="2989788"/>
          </a:xfrm>
          <a:prstGeom prst="rect">
            <a:avLst/>
          </a:prstGeom>
        </p:spPr>
      </p:pic>
      <p:sp>
        <p:nvSpPr>
          <p:cNvPr id="41" name="Rectangle 40">
            <a:extLst>
              <a:ext uri="{FF2B5EF4-FFF2-40B4-BE49-F238E27FC236}">
                <a16:creationId xmlns:a16="http://schemas.microsoft.com/office/drawing/2014/main" id="{0B1AC6D6-1B75-4EA6-B60E-DBD2E3F4F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436278-B4CF-4558-BC63-5A97E89D37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9358" y="640080"/>
            <a:ext cx="2792120" cy="3602736"/>
          </a:xfrm>
          <a:prstGeom prst="rect">
            <a:avLst/>
          </a:prstGeom>
        </p:spPr>
      </p:pic>
      <p:cxnSp>
        <p:nvCxnSpPr>
          <p:cNvPr id="43" name="Straight Connector 42">
            <a:extLst>
              <a:ext uri="{FF2B5EF4-FFF2-40B4-BE49-F238E27FC236}">
                <a16:creationId xmlns:a16="http://schemas.microsoft.com/office/drawing/2014/main" id="{0A9E7251-BA01-4FA8-B283-706FBA6CE2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8224CB75-6074-47E8-ABC3-6651B39FC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317E8644-19CA-4B48-8CF2-BE1FF144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437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 Coronavirus</a:t>
            </a:r>
          </a:p>
        </p:txBody>
      </p:sp>
      <p:sp>
        <p:nvSpPr>
          <p:cNvPr id="9" name="TextBox 2"/>
          <p:cNvSpPr txBox="1">
            <a:spLocks noChangeArrowheads="1"/>
          </p:cNvSpPr>
          <p:nvPr/>
        </p:nvSpPr>
        <p:spPr bwMode="auto">
          <a:xfrm>
            <a:off x="1097280" y="1992630"/>
            <a:ext cx="6477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200" dirty="0">
                <a:latin typeface="Calibri" panose="020F0502020204030204" pitchFamily="34" charset="0"/>
                <a:cs typeface="Calibri" panose="020F0502020204030204" pitchFamily="34" charset="0"/>
              </a:rPr>
              <a:t>Coronaviruses are a family of viruses that can cause illness in people. Coronaviruses circulate among animals, including camels, cattle, and cats.</a:t>
            </a:r>
          </a:p>
          <a:p>
            <a:pPr eaLnBrk="1" hangingPunct="1">
              <a:spcAft>
                <a:spcPts val="1800"/>
              </a:spcAft>
              <a:buClr>
                <a:srgbClr val="0070C0"/>
              </a:buClr>
              <a:buSzPct val="110000"/>
              <a:buFont typeface="Wingdings" panose="05000000000000000000" pitchFamily="2" charset="2"/>
              <a:buChar char="§"/>
            </a:pPr>
            <a:r>
              <a:rPr lang="en-US" altLang="en-US" sz="2200" dirty="0">
                <a:solidFill>
                  <a:srgbClr val="FF0000"/>
                </a:solidFill>
                <a:latin typeface="Calibri" panose="020F0502020204030204" pitchFamily="34" charset="0"/>
              </a:rPr>
              <a:t>SARS-CoV-2</a:t>
            </a:r>
            <a:r>
              <a:rPr lang="en-US" altLang="en-US" sz="2200" dirty="0">
                <a:latin typeface="Calibri" panose="020F0502020204030204" pitchFamily="34" charset="0"/>
              </a:rPr>
              <a:t>, the seventh known human coronavirus and the virus that causes </a:t>
            </a:r>
            <a:r>
              <a:rPr lang="en-US" altLang="en-US" sz="2200" dirty="0">
                <a:solidFill>
                  <a:srgbClr val="FF0000"/>
                </a:solidFill>
                <a:latin typeface="Calibri" panose="020F0502020204030204" pitchFamily="34" charset="0"/>
              </a:rPr>
              <a:t>COVID-19</a:t>
            </a:r>
            <a:r>
              <a:rPr lang="en-US" altLang="en-US" sz="2200" dirty="0">
                <a:latin typeface="Calibri" panose="020F0502020204030204" pitchFamily="34" charset="0"/>
              </a:rPr>
              <a:t>, is thought to have jumped species from animals to begin infecting humans.</a:t>
            </a:r>
          </a:p>
          <a:p>
            <a:pPr eaLnBrk="1" hangingPunct="1">
              <a:spcAft>
                <a:spcPts val="1800"/>
              </a:spcAft>
              <a:buClr>
                <a:srgbClr val="0070C0"/>
              </a:buClr>
              <a:buSzPct val="110000"/>
              <a:buFont typeface="Wingdings" panose="05000000000000000000" pitchFamily="2" charset="2"/>
              <a:buChar char="§"/>
            </a:pPr>
            <a:r>
              <a:rPr lang="en-US" altLang="en-US" sz="2200" dirty="0">
                <a:latin typeface="Calibri" panose="020F0502020204030204" pitchFamily="34" charset="0"/>
              </a:rPr>
              <a:t>Other coronaviruses have cause other outbreaks – Severe Acute Respiratory Syndrome (SARS) &amp; Middle East Respiratory Syndrome (MERS)</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43800" y="2076793"/>
            <a:ext cx="4019550" cy="3824315"/>
          </a:xfrm>
          <a:prstGeom prst="rect">
            <a:avLst/>
          </a:prstGeom>
        </p:spPr>
      </p:pic>
      <p:sp>
        <p:nvSpPr>
          <p:cNvPr id="4" name="TextBox 3"/>
          <p:cNvSpPr txBox="1"/>
          <p:nvPr/>
        </p:nvSpPr>
        <p:spPr>
          <a:xfrm rot="5400000">
            <a:off x="10460995" y="3839290"/>
            <a:ext cx="3200399" cy="246221"/>
          </a:xfrm>
          <a:prstGeom prst="rect">
            <a:avLst/>
          </a:prstGeom>
          <a:noFill/>
        </p:spPr>
        <p:txBody>
          <a:bodyPr wrap="square" rtlCol="0">
            <a:spAutoFit/>
          </a:bodyPr>
          <a:lstStyle/>
          <a:p>
            <a:pPr algn="ctr"/>
            <a:r>
              <a:rPr lang="en-US" sz="1000" dirty="0"/>
              <a:t>Illustration: CDC / Alissa Eckert &amp; Dan Higgins</a:t>
            </a:r>
          </a:p>
        </p:txBody>
      </p:sp>
    </p:spTree>
    <p:extLst>
      <p:ext uri="{BB962C8B-B14F-4D97-AF65-F5344CB8AC3E}">
        <p14:creationId xmlns:p14="http://schemas.microsoft.com/office/powerpoint/2010/main" val="133491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3EDA-59F0-4D46-A235-F0CFE9044D5B}"/>
              </a:ext>
            </a:extLst>
          </p:cNvPr>
          <p:cNvSpPr>
            <a:spLocks noGrp="1"/>
          </p:cNvSpPr>
          <p:nvPr>
            <p:ph type="title"/>
          </p:nvPr>
        </p:nvSpPr>
        <p:spPr/>
        <p:txBody>
          <a:bodyPr/>
          <a:lstStyle/>
          <a:p>
            <a:r>
              <a:rPr lang="en-US" dirty="0"/>
              <a:t>Employee Training 	</a:t>
            </a:r>
          </a:p>
        </p:txBody>
      </p:sp>
      <p:sp>
        <p:nvSpPr>
          <p:cNvPr id="3" name="Content Placeholder 2">
            <a:extLst>
              <a:ext uri="{FF2B5EF4-FFF2-40B4-BE49-F238E27FC236}">
                <a16:creationId xmlns:a16="http://schemas.microsoft.com/office/drawing/2014/main" id="{C544AE83-7A4C-42B7-B0A5-843866D1FFB7}"/>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Train new policies and procedures</a:t>
            </a:r>
          </a:p>
          <a:p>
            <a:pPr lvl="1">
              <a:buFont typeface="Wingdings" panose="05000000000000000000" pitchFamily="2" charset="2"/>
              <a:buChar char="§"/>
            </a:pPr>
            <a:r>
              <a:rPr lang="en-US" dirty="0"/>
              <a:t>Self Screening Procedure</a:t>
            </a:r>
          </a:p>
          <a:p>
            <a:pPr lvl="1">
              <a:buFont typeface="Wingdings" panose="05000000000000000000" pitchFamily="2" charset="2"/>
              <a:buChar char="§"/>
            </a:pPr>
            <a:r>
              <a:rPr lang="en-US" dirty="0"/>
              <a:t>Telework Duties</a:t>
            </a:r>
          </a:p>
          <a:p>
            <a:pPr lvl="1">
              <a:buFont typeface="Wingdings" panose="05000000000000000000" pitchFamily="2" charset="2"/>
              <a:buChar char="§"/>
            </a:pPr>
            <a:r>
              <a:rPr lang="en-US" dirty="0"/>
              <a:t>Employee Sick Policy</a:t>
            </a:r>
          </a:p>
          <a:p>
            <a:pPr lvl="1">
              <a:buFont typeface="Wingdings" panose="05000000000000000000" pitchFamily="2" charset="2"/>
              <a:buChar char="§"/>
            </a:pPr>
            <a:r>
              <a:rPr lang="en-US" dirty="0"/>
              <a:t>Employee Leave Policy</a:t>
            </a:r>
          </a:p>
          <a:p>
            <a:pPr>
              <a:buFont typeface="Wingdings" panose="05000000000000000000" pitchFamily="2" charset="2"/>
              <a:buChar char="§"/>
            </a:pPr>
            <a:r>
              <a:rPr lang="en-US" dirty="0"/>
              <a:t>New Controls</a:t>
            </a:r>
          </a:p>
          <a:p>
            <a:pPr lvl="1">
              <a:buFont typeface="Wingdings" panose="05000000000000000000" pitchFamily="2" charset="2"/>
              <a:buChar char="§"/>
            </a:pPr>
            <a:r>
              <a:rPr lang="en-US" dirty="0"/>
              <a:t>Barriers, Drive-Thru/Pick-up Policies,</a:t>
            </a:r>
          </a:p>
          <a:p>
            <a:pPr lvl="1">
              <a:buFont typeface="Wingdings" panose="05000000000000000000" pitchFamily="2" charset="2"/>
              <a:buChar char="§"/>
            </a:pPr>
            <a:r>
              <a:rPr lang="en-US" dirty="0"/>
              <a:t>Cleaning of workspace </a:t>
            </a:r>
          </a:p>
          <a:p>
            <a:pPr lvl="1">
              <a:buFont typeface="Wingdings" panose="05000000000000000000" pitchFamily="2" charset="2"/>
              <a:buChar char="§"/>
            </a:pPr>
            <a:r>
              <a:rPr lang="en-US" dirty="0"/>
              <a:t>PPE Requirements</a:t>
            </a:r>
          </a:p>
          <a:p>
            <a:pPr lvl="1">
              <a:buFont typeface="Wingdings" panose="05000000000000000000" pitchFamily="2" charset="2"/>
              <a:buChar char="§"/>
            </a:pPr>
            <a:r>
              <a:rPr lang="en-US" dirty="0"/>
              <a:t>Training on new disinfectant chemicals</a:t>
            </a:r>
          </a:p>
          <a:p>
            <a:pPr lvl="1">
              <a:buFont typeface="Wingdings" panose="05000000000000000000" pitchFamily="2" charset="2"/>
              <a:buChar char="§"/>
            </a:pPr>
            <a:r>
              <a:rPr lang="en-US" dirty="0"/>
              <a:t>Changes in shift schedules</a:t>
            </a:r>
          </a:p>
          <a:p>
            <a:pPr>
              <a:buFont typeface="Wingdings" panose="05000000000000000000" pitchFamily="2" charset="2"/>
              <a:buChar char="§"/>
            </a:pPr>
            <a:r>
              <a:rPr lang="en-US" dirty="0"/>
              <a:t>Training</a:t>
            </a:r>
          </a:p>
        </p:txBody>
      </p:sp>
    </p:spTree>
    <p:extLst>
      <p:ext uri="{BB962C8B-B14F-4D97-AF65-F5344CB8AC3E}">
        <p14:creationId xmlns:p14="http://schemas.microsoft.com/office/powerpoint/2010/main" val="2128886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8844" y="1421476"/>
            <a:ext cx="9190491" cy="4389389"/>
          </a:xfrm>
        </p:spPr>
        <p:txBody>
          <a:bodyPr vert="horz" lIns="91440" tIns="45720" rIns="91440" bIns="45720" rtlCol="0" anchor="t" anchorCtr="0">
            <a:normAutofit/>
          </a:bodyPr>
          <a:lstStyle/>
          <a:p>
            <a:r>
              <a:rPr lang="en-US" dirty="0">
                <a:solidFill>
                  <a:schemeClr val="tx2"/>
                </a:solidFill>
              </a:rPr>
              <a:t>JOINT EMPLOYMENT STRUCTURE</a:t>
            </a:r>
          </a:p>
        </p:txBody>
      </p:sp>
      <p:sp>
        <p:nvSpPr>
          <p:cNvPr id="4" name="Text Placeholder 3"/>
          <p:cNvSpPr>
            <a:spLocks noGrp="1"/>
          </p:cNvSpPr>
          <p:nvPr>
            <p:ph type="body" idx="1"/>
          </p:nvPr>
        </p:nvSpPr>
        <p:spPr>
          <a:xfrm>
            <a:off x="2100200" y="1009397"/>
            <a:ext cx="2308756" cy="4801468"/>
          </a:xfrm>
        </p:spPr>
        <p:txBody>
          <a:bodyPr vert="horz" lIns="91440" tIns="45720" rIns="91440" bIns="45720" rtlCol="0" anchor="ctr" anchorCtr="0">
            <a:normAutofit/>
          </a:bodyPr>
          <a:lstStyle/>
          <a:p>
            <a:pPr algn="ctr"/>
            <a:r>
              <a:rPr lang="en-US" sz="2100">
                <a:solidFill>
                  <a:srgbClr val="FFFFFF"/>
                </a:solidFill>
              </a:rPr>
              <a:t>A SharED responsibility</a:t>
            </a:r>
          </a:p>
        </p:txBody>
      </p:sp>
      <p:sp>
        <p:nvSpPr>
          <p:cNvPr id="2" name="Slide Number Placeholder 1"/>
          <p:cNvSpPr>
            <a:spLocks noGrp="1"/>
          </p:cNvSpPr>
          <p:nvPr>
            <p:ph type="sldNum" sz="quarter" idx="12"/>
          </p:nvPr>
        </p:nvSpPr>
        <p:spPr>
          <a:xfrm>
            <a:off x="9442725" y="5956138"/>
            <a:ext cx="762330" cy="365125"/>
          </a:xfrm>
        </p:spPr>
        <p:txBody>
          <a:bodyPr vert="horz" lIns="91440" tIns="45720" rIns="91440" bIns="45720" rtlCol="0" anchor="ctr">
            <a:normAutofit/>
          </a:bodyPr>
          <a:lstStyle/>
          <a:p>
            <a:pPr>
              <a:spcAft>
                <a:spcPts val="600"/>
              </a:spcAft>
            </a:pPr>
            <a:fld id="{5EEE0500-9A10-47C6-864E-716430EA5262}" type="slidenum">
              <a:rPr lang="en-US">
                <a:solidFill>
                  <a:schemeClr val="tx2"/>
                </a:solidFill>
              </a:rPr>
              <a:pPr>
                <a:spcAft>
                  <a:spcPts val="600"/>
                </a:spcAft>
              </a:pPr>
              <a:t>31</a:t>
            </a:fld>
            <a:endParaRPr lang="en-US">
              <a:solidFill>
                <a:schemeClr val="tx2"/>
              </a:solidFill>
            </a:endParaRPr>
          </a:p>
        </p:txBody>
      </p:sp>
    </p:spTree>
    <p:extLst>
      <p:ext uri="{BB962C8B-B14F-4D97-AF65-F5344CB8AC3E}">
        <p14:creationId xmlns:p14="http://schemas.microsoft.com/office/powerpoint/2010/main" val="4062159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dirty="0"/>
              <a:t>Joint Employment Structure</a:t>
            </a:r>
          </a:p>
        </p:txBody>
      </p:sp>
      <p:sp>
        <p:nvSpPr>
          <p:cNvPr id="39938" name="Content Placeholder 2"/>
          <p:cNvSpPr>
            <a:spLocks noGrp="1"/>
          </p:cNvSpPr>
          <p:nvPr>
            <p:ph idx="1"/>
          </p:nvPr>
        </p:nvSpPr>
        <p:spPr>
          <a:xfrm>
            <a:off x="1981200" y="1796258"/>
            <a:ext cx="8229600" cy="4680743"/>
          </a:xfrm>
        </p:spPr>
        <p:txBody>
          <a:bodyPr/>
          <a:lstStyle/>
          <a:p>
            <a:pPr>
              <a:buClr>
                <a:schemeClr val="tx2"/>
              </a:buClr>
              <a:buFont typeface="Arial" panose="020B0604020202020204" pitchFamily="34" charset="0"/>
              <a:buChar char="•"/>
            </a:pPr>
            <a:r>
              <a:rPr lang="en-US" sz="2400" dirty="0"/>
              <a:t>Both the host employer and the staffing agency are employers of the temporary worker.</a:t>
            </a:r>
          </a:p>
          <a:p>
            <a:pPr>
              <a:buClr>
                <a:schemeClr val="tx2"/>
              </a:buClr>
              <a:buFont typeface="Arial" panose="020B0604020202020204" pitchFamily="34" charset="0"/>
              <a:buChar char="•"/>
            </a:pPr>
            <a:r>
              <a:rPr lang="en-US" sz="2400" dirty="0"/>
              <a:t>Share responsibility and control over the employee</a:t>
            </a:r>
          </a:p>
          <a:p>
            <a:pPr algn="ctr" eaLnBrk="1" hangingPunct="1">
              <a:buClr>
                <a:schemeClr val="tx2"/>
              </a:buClr>
            </a:pPr>
            <a:endParaRPr lang="en-US" sz="2400" dirty="0">
              <a:solidFill>
                <a:schemeClr val="tx1">
                  <a:lumMod val="65000"/>
                  <a:lumOff val="35000"/>
                </a:schemeClr>
              </a:solidFill>
            </a:endParaRPr>
          </a:p>
          <a:p>
            <a:pPr algn="ctr" eaLnBrk="1" hangingPunct="1">
              <a:buClr>
                <a:schemeClr val="tx2"/>
              </a:buClr>
            </a:pPr>
            <a:endParaRPr lang="en-US" sz="2400" dirty="0">
              <a:solidFill>
                <a:schemeClr val="tx1">
                  <a:lumMod val="65000"/>
                  <a:lumOff val="35000"/>
                </a:schemeClr>
              </a:solidFill>
            </a:endParaRPr>
          </a:p>
          <a:p>
            <a:pPr algn="ctr" eaLnBrk="1" hangingPunct="1">
              <a:buClr>
                <a:schemeClr val="tx2"/>
              </a:buClr>
            </a:pPr>
            <a:endParaRPr lang="en-US" sz="2400" dirty="0">
              <a:solidFill>
                <a:schemeClr val="tx1">
                  <a:lumMod val="65000"/>
                  <a:lumOff val="35000"/>
                </a:schemeClr>
              </a:solidFill>
            </a:endParaRPr>
          </a:p>
          <a:p>
            <a:pPr algn="ctr" eaLnBrk="1" hangingPunct="1">
              <a:buClr>
                <a:schemeClr val="tx2"/>
              </a:buClr>
            </a:pPr>
            <a:endParaRPr lang="en-US" dirty="0">
              <a:solidFill>
                <a:schemeClr val="tx1">
                  <a:lumMod val="65000"/>
                  <a:lumOff val="35000"/>
                </a:schemeClr>
              </a:solidFill>
            </a:endParaRPr>
          </a:p>
          <a:p>
            <a:pPr lvl="1" eaLnBrk="1" hangingPunct="1"/>
            <a:endParaRPr lang="en-US" sz="2000" dirty="0"/>
          </a:p>
        </p:txBody>
      </p:sp>
      <p:sp>
        <p:nvSpPr>
          <p:cNvPr id="3" name="Slide Number Placeholder 2"/>
          <p:cNvSpPr>
            <a:spLocks noGrp="1"/>
          </p:cNvSpPr>
          <p:nvPr>
            <p:ph type="sldNum" sz="quarter" idx="12"/>
          </p:nvPr>
        </p:nvSpPr>
        <p:spPr/>
        <p:txBody>
          <a:bodyPr/>
          <a:lstStyle/>
          <a:p>
            <a:fld id="{5EEE0500-9A10-47C6-864E-716430EA5262}" type="slidenum">
              <a:rPr lang="en-US" smtClean="0"/>
              <a:t>32</a:t>
            </a:fld>
            <a:endParaRPr lang="en-US" dirty="0"/>
          </a:p>
        </p:txBody>
      </p:sp>
      <p:grpSp>
        <p:nvGrpSpPr>
          <p:cNvPr id="2" name="Group 1"/>
          <p:cNvGrpSpPr/>
          <p:nvPr/>
        </p:nvGrpSpPr>
        <p:grpSpPr>
          <a:xfrm>
            <a:off x="2410693" y="3582784"/>
            <a:ext cx="7348449" cy="2464156"/>
            <a:chOff x="1265172" y="3919027"/>
            <a:chExt cx="6672650" cy="2059614"/>
          </a:xfrm>
        </p:grpSpPr>
        <p:sp>
          <p:nvSpPr>
            <p:cNvPr id="20" name="TextBox 23"/>
            <p:cNvSpPr txBox="1">
              <a:spLocks noChangeArrowheads="1"/>
            </p:cNvSpPr>
            <p:nvPr/>
          </p:nvSpPr>
          <p:spPr bwMode="auto">
            <a:xfrm>
              <a:off x="3346772" y="5608753"/>
              <a:ext cx="2514600" cy="369888"/>
            </a:xfrm>
            <a:prstGeom prst="rect">
              <a:avLst/>
            </a:prstGeom>
            <a:noFill/>
            <a:ln w="9525">
              <a:noFill/>
              <a:miter lim="800000"/>
              <a:headEnd/>
              <a:tailEnd/>
            </a:ln>
          </p:spPr>
          <p:txBody>
            <a:bodyPr>
              <a:spAutoFit/>
            </a:bodyPr>
            <a:lstStyle/>
            <a:p>
              <a:r>
                <a:rPr lang="en-US" b="1" dirty="0"/>
                <a:t>Temporary Worker</a:t>
              </a:r>
            </a:p>
          </p:txBody>
        </p:sp>
        <p:sp>
          <p:nvSpPr>
            <p:cNvPr id="21" name="Oval 20"/>
            <p:cNvSpPr/>
            <p:nvPr/>
          </p:nvSpPr>
          <p:spPr>
            <a:xfrm>
              <a:off x="2184722" y="4433985"/>
              <a:ext cx="2895600" cy="1143000"/>
            </a:xfrm>
            <a:prstGeom prst="ellipse">
              <a:avLst/>
            </a:prstGeom>
            <a:solidFill>
              <a:schemeClr val="accent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784922" y="4433985"/>
              <a:ext cx="2895600" cy="1143000"/>
            </a:xfrm>
            <a:prstGeom prst="ellipse">
              <a:avLst/>
            </a:prstGeom>
            <a:solidFill>
              <a:schemeClr val="accent3">
                <a:alpha val="69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Elbow Connector 22"/>
            <p:cNvCxnSpPr/>
            <p:nvPr/>
          </p:nvCxnSpPr>
          <p:spPr>
            <a:xfrm rot="16200000" flipV="1">
              <a:off x="3185730" y="3849177"/>
              <a:ext cx="322085" cy="8763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flipH="1" flipV="1">
              <a:off x="5509829" y="3849178"/>
              <a:ext cx="322085" cy="8763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2"/>
            <p:cNvSpPr txBox="1">
              <a:spLocks noChangeArrowheads="1"/>
            </p:cNvSpPr>
            <p:nvPr/>
          </p:nvSpPr>
          <p:spPr bwMode="auto">
            <a:xfrm>
              <a:off x="6109022" y="3919027"/>
              <a:ext cx="1828800" cy="308699"/>
            </a:xfrm>
            <a:prstGeom prst="rect">
              <a:avLst/>
            </a:prstGeom>
            <a:noFill/>
            <a:ln w="9525">
              <a:noFill/>
              <a:miter lim="800000"/>
              <a:headEnd/>
              <a:tailEnd/>
            </a:ln>
          </p:spPr>
          <p:txBody>
            <a:bodyPr>
              <a:spAutoFit/>
            </a:bodyPr>
            <a:lstStyle/>
            <a:p>
              <a:r>
                <a:rPr lang="en-US" dirty="0">
                  <a:solidFill>
                    <a:schemeClr val="accent1"/>
                  </a:solidFill>
                </a:rPr>
                <a:t>Staffing Agency</a:t>
              </a:r>
            </a:p>
          </p:txBody>
        </p:sp>
        <p:sp>
          <p:nvSpPr>
            <p:cNvPr id="28" name="TextBox 21"/>
            <p:cNvSpPr txBox="1">
              <a:spLocks noChangeArrowheads="1"/>
            </p:cNvSpPr>
            <p:nvPr/>
          </p:nvSpPr>
          <p:spPr bwMode="auto">
            <a:xfrm>
              <a:off x="1265172" y="3939127"/>
              <a:ext cx="1981200" cy="308699"/>
            </a:xfrm>
            <a:prstGeom prst="rect">
              <a:avLst/>
            </a:prstGeom>
            <a:noFill/>
            <a:ln w="9525">
              <a:noFill/>
              <a:miter lim="800000"/>
              <a:headEnd/>
              <a:tailEnd/>
            </a:ln>
          </p:spPr>
          <p:txBody>
            <a:bodyPr>
              <a:spAutoFit/>
            </a:bodyPr>
            <a:lstStyle/>
            <a:p>
              <a:r>
                <a:rPr lang="en-US" dirty="0">
                  <a:solidFill>
                    <a:schemeClr val="accent2"/>
                  </a:solidFill>
                </a:rPr>
                <a:t>Host Employer</a:t>
              </a:r>
            </a:p>
          </p:txBody>
        </p:sp>
        <p:sp>
          <p:nvSpPr>
            <p:cNvPr id="30" name="TextBox 23"/>
            <p:cNvSpPr txBox="1">
              <a:spLocks noChangeArrowheads="1"/>
            </p:cNvSpPr>
            <p:nvPr/>
          </p:nvSpPr>
          <p:spPr bwMode="auto">
            <a:xfrm>
              <a:off x="2848110" y="4820541"/>
              <a:ext cx="1066802" cy="369888"/>
            </a:xfrm>
            <a:prstGeom prst="rect">
              <a:avLst/>
            </a:prstGeom>
            <a:noFill/>
            <a:ln w="9525">
              <a:noFill/>
              <a:miter lim="800000"/>
              <a:headEnd/>
              <a:tailEnd/>
            </a:ln>
          </p:spPr>
          <p:txBody>
            <a:bodyPr wrap="square">
              <a:spAutoFit/>
            </a:bodyPr>
            <a:lstStyle/>
            <a:p>
              <a:r>
                <a:rPr lang="en-US" b="1" dirty="0"/>
                <a:t>Shared</a:t>
              </a:r>
            </a:p>
          </p:txBody>
        </p:sp>
        <p:sp>
          <p:nvSpPr>
            <p:cNvPr id="31" name="TextBox 23"/>
            <p:cNvSpPr txBox="1">
              <a:spLocks noChangeArrowheads="1"/>
            </p:cNvSpPr>
            <p:nvPr/>
          </p:nvSpPr>
          <p:spPr bwMode="auto">
            <a:xfrm>
              <a:off x="4419600" y="4820541"/>
              <a:ext cx="1905000" cy="369332"/>
            </a:xfrm>
            <a:prstGeom prst="rect">
              <a:avLst/>
            </a:prstGeom>
            <a:noFill/>
            <a:ln w="9525">
              <a:noFill/>
              <a:miter lim="800000"/>
              <a:headEnd/>
              <a:tailEnd/>
            </a:ln>
          </p:spPr>
          <p:txBody>
            <a:bodyPr wrap="square">
              <a:spAutoFit/>
            </a:bodyPr>
            <a:lstStyle/>
            <a:p>
              <a:r>
                <a:rPr lang="en-US" b="1" dirty="0"/>
                <a:t>Responsibility</a:t>
              </a:r>
            </a:p>
          </p:txBody>
        </p:sp>
      </p:grpSp>
    </p:spTree>
    <p:extLst>
      <p:ext uri="{BB962C8B-B14F-4D97-AF65-F5344CB8AC3E}">
        <p14:creationId xmlns:p14="http://schemas.microsoft.com/office/powerpoint/2010/main" val="1362523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535" y="687475"/>
            <a:ext cx="8831409" cy="912726"/>
          </a:xfrm>
        </p:spPr>
        <p:txBody>
          <a:bodyPr/>
          <a:lstStyle/>
          <a:p>
            <a:r>
              <a:rPr lang="en-US" dirty="0"/>
              <a:t>Shared Responsibility</a:t>
            </a:r>
          </a:p>
        </p:txBody>
      </p:sp>
      <p:sp>
        <p:nvSpPr>
          <p:cNvPr id="4" name="Content Placeholder 3"/>
          <p:cNvSpPr>
            <a:spLocks noGrp="1"/>
          </p:cNvSpPr>
          <p:nvPr>
            <p:ph sz="half" idx="2"/>
          </p:nvPr>
        </p:nvSpPr>
        <p:spPr>
          <a:xfrm>
            <a:off x="1263535" y="1778925"/>
            <a:ext cx="4832465" cy="4698076"/>
          </a:xfrm>
        </p:spPr>
        <p:txBody>
          <a:bodyPr>
            <a:noAutofit/>
          </a:bodyPr>
          <a:lstStyle/>
          <a:p>
            <a:pPr marL="0" indent="0">
              <a:buClr>
                <a:schemeClr val="tx2"/>
              </a:buClr>
              <a:buNone/>
            </a:pPr>
            <a:r>
              <a:rPr lang="en-US" sz="2400" dirty="0">
                <a:solidFill>
                  <a:schemeClr val="accent2"/>
                </a:solidFill>
              </a:rPr>
              <a:t>Temporary Staffing Agency</a:t>
            </a:r>
          </a:p>
          <a:p>
            <a:pPr marL="0" indent="0">
              <a:buClr>
                <a:schemeClr val="tx2"/>
              </a:buClr>
              <a:buNone/>
            </a:pPr>
            <a:r>
              <a:rPr lang="en-US" sz="2400" dirty="0">
                <a:solidFill>
                  <a:schemeClr val="accent1"/>
                </a:solidFill>
              </a:rPr>
              <a:t>Emergency Action Plans</a:t>
            </a:r>
          </a:p>
          <a:p>
            <a:pPr marL="324000" lvl="1" indent="0">
              <a:buClr>
                <a:schemeClr val="tx2"/>
              </a:buClr>
              <a:buNone/>
            </a:pPr>
            <a:r>
              <a:rPr lang="en-US" sz="2000" dirty="0"/>
              <a:t>Staffing agency trains on generic program elements (ex. means of reporting emergencies and alarm system requirements)   </a:t>
            </a:r>
          </a:p>
          <a:p>
            <a:pPr marL="114300" indent="0">
              <a:buClr>
                <a:schemeClr val="tx2"/>
              </a:buClr>
              <a:buNone/>
            </a:pPr>
            <a:endParaRPr lang="en-US" sz="1000" dirty="0"/>
          </a:p>
          <a:p>
            <a:pPr marL="0" indent="0">
              <a:buClr>
                <a:schemeClr val="tx2"/>
              </a:buClr>
              <a:buNone/>
            </a:pPr>
            <a:r>
              <a:rPr lang="en-US" sz="2400" dirty="0">
                <a:solidFill>
                  <a:schemeClr val="accent1"/>
                </a:solidFill>
              </a:rPr>
              <a:t>Recording and Reporting of Occupational  I &amp; I</a:t>
            </a:r>
          </a:p>
          <a:p>
            <a:pPr marL="324000" lvl="1" indent="0">
              <a:buClr>
                <a:schemeClr val="tx2"/>
              </a:buClr>
              <a:buNone/>
            </a:pPr>
            <a:r>
              <a:rPr lang="en-US" sz="2000" dirty="0"/>
              <a:t>Staffing Agency: may provide procedures for obtaining treatment for on- the job injuries and illnesses: What, when to report</a:t>
            </a:r>
          </a:p>
          <a:p>
            <a:pPr lvl="1"/>
            <a:endParaRPr lang="en-US" sz="2000" dirty="0"/>
          </a:p>
          <a:p>
            <a:endParaRPr lang="en-US" sz="2400" dirty="0"/>
          </a:p>
        </p:txBody>
      </p:sp>
      <p:sp>
        <p:nvSpPr>
          <p:cNvPr id="7" name="Slide Number Placeholder 6"/>
          <p:cNvSpPr>
            <a:spLocks noGrp="1"/>
          </p:cNvSpPr>
          <p:nvPr>
            <p:ph type="sldNum" sz="quarter" idx="12"/>
          </p:nvPr>
        </p:nvSpPr>
        <p:spPr/>
        <p:txBody>
          <a:bodyPr/>
          <a:lstStyle/>
          <a:p>
            <a:fld id="{5EEE0500-9A10-47C6-864E-716430EA5262}" type="slidenum">
              <a:rPr lang="en-US" smtClean="0"/>
              <a:t>33</a:t>
            </a:fld>
            <a:endParaRPr lang="en-US" dirty="0"/>
          </a:p>
        </p:txBody>
      </p:sp>
      <p:sp>
        <p:nvSpPr>
          <p:cNvPr id="12" name="Content Placeholder 3">
            <a:extLst>
              <a:ext uri="{FF2B5EF4-FFF2-40B4-BE49-F238E27FC236}">
                <a16:creationId xmlns:a16="http://schemas.microsoft.com/office/drawing/2014/main" id="{38C6CEEA-3A8A-462B-A7A9-1C6CFFB213BF}"/>
              </a:ext>
            </a:extLst>
          </p:cNvPr>
          <p:cNvSpPr txBox="1">
            <a:spLocks/>
          </p:cNvSpPr>
          <p:nvPr/>
        </p:nvSpPr>
        <p:spPr>
          <a:xfrm>
            <a:off x="6324599" y="1712423"/>
            <a:ext cx="4887883" cy="4764578"/>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chemeClr val="tx2"/>
              </a:buClr>
              <a:buNone/>
            </a:pPr>
            <a:r>
              <a:rPr lang="en-US" sz="2400" dirty="0">
                <a:solidFill>
                  <a:schemeClr val="accent2"/>
                </a:solidFill>
              </a:rPr>
              <a:t>Host Employer</a:t>
            </a:r>
          </a:p>
          <a:p>
            <a:pPr marL="0" indent="0">
              <a:buClr>
                <a:schemeClr val="tx2"/>
              </a:buClr>
              <a:buNone/>
            </a:pPr>
            <a:r>
              <a:rPr lang="en-US" sz="2400" dirty="0">
                <a:solidFill>
                  <a:schemeClr val="accent1"/>
                </a:solidFill>
              </a:rPr>
              <a:t>Emergency Action Plans</a:t>
            </a:r>
          </a:p>
          <a:p>
            <a:pPr marL="324000" lvl="1" indent="0">
              <a:buClr>
                <a:schemeClr val="tx2"/>
              </a:buClr>
              <a:buNone/>
            </a:pPr>
            <a:r>
              <a:rPr lang="en-US" sz="2000" dirty="0"/>
              <a:t>Host provides site specific routes of exit, muster locations, local emergency contact numbers and alarm notifications.     </a:t>
            </a:r>
          </a:p>
          <a:p>
            <a:pPr marL="114300" indent="0">
              <a:buClr>
                <a:schemeClr val="tx2"/>
              </a:buClr>
              <a:buNone/>
            </a:pPr>
            <a:endParaRPr lang="en-US" sz="1000" dirty="0"/>
          </a:p>
          <a:p>
            <a:pPr marL="0" indent="0">
              <a:buClr>
                <a:schemeClr val="tx2"/>
              </a:buClr>
              <a:buNone/>
            </a:pPr>
            <a:r>
              <a:rPr lang="en-US" sz="2400" dirty="0">
                <a:solidFill>
                  <a:schemeClr val="accent1"/>
                </a:solidFill>
              </a:rPr>
              <a:t>Recording and Reporting of Occupational  I &amp; I </a:t>
            </a:r>
          </a:p>
          <a:p>
            <a:pPr marL="324000" lvl="1" indent="0">
              <a:buClr>
                <a:schemeClr val="tx2"/>
              </a:buClr>
              <a:buNone/>
            </a:pPr>
            <a:r>
              <a:rPr lang="en-US" sz="2000" dirty="0"/>
              <a:t>Host Company records injuries/illnesses for directly supervised temporary workers.  </a:t>
            </a:r>
          </a:p>
          <a:p>
            <a:pPr lvl="1"/>
            <a:endParaRPr lang="en-US" sz="2000" dirty="0"/>
          </a:p>
          <a:p>
            <a:endParaRPr lang="en-US" sz="2400" dirty="0"/>
          </a:p>
        </p:txBody>
      </p:sp>
    </p:spTree>
    <p:extLst>
      <p:ext uri="{BB962C8B-B14F-4D97-AF65-F5344CB8AC3E}">
        <p14:creationId xmlns:p14="http://schemas.microsoft.com/office/powerpoint/2010/main" val="4074132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894" y="702156"/>
            <a:ext cx="8272212" cy="1013800"/>
          </a:xfrm>
        </p:spPr>
        <p:txBody>
          <a:bodyPr>
            <a:normAutofit/>
          </a:bodyPr>
          <a:lstStyle/>
          <a:p>
            <a:r>
              <a:rPr lang="en-US" dirty="0">
                <a:solidFill>
                  <a:schemeClr val="tx1"/>
                </a:solidFill>
              </a:rPr>
              <a:t>Protecting temporary employees    </a:t>
            </a:r>
          </a:p>
        </p:txBody>
      </p:sp>
      <p:sp>
        <p:nvSpPr>
          <p:cNvPr id="4" name="Slide Number Placeholder 3"/>
          <p:cNvSpPr>
            <a:spLocks noGrp="1"/>
          </p:cNvSpPr>
          <p:nvPr>
            <p:ph type="sldNum" sz="quarter" idx="12"/>
          </p:nvPr>
        </p:nvSpPr>
        <p:spPr>
          <a:xfrm>
            <a:off x="9442726" y="5956138"/>
            <a:ext cx="789381" cy="365125"/>
          </a:xfrm>
        </p:spPr>
        <p:txBody>
          <a:bodyPr>
            <a:normAutofit/>
          </a:bodyPr>
          <a:lstStyle/>
          <a:p>
            <a:pPr>
              <a:spcAft>
                <a:spcPts val="600"/>
              </a:spcAft>
            </a:pPr>
            <a:fld id="{5EEE0500-9A10-47C6-864E-716430EA5262}" type="slidenum">
              <a:rPr lang="en-US"/>
              <a:pPr>
                <a:spcAft>
                  <a:spcPts val="600"/>
                </a:spcAft>
              </a:pPr>
              <a:t>34</a:t>
            </a:fld>
            <a:endParaRPr lang="en-US"/>
          </a:p>
        </p:txBody>
      </p:sp>
      <p:graphicFrame>
        <p:nvGraphicFramePr>
          <p:cNvPr id="23" name="Content Placeholder 2">
            <a:extLst>
              <a:ext uri="{FF2B5EF4-FFF2-40B4-BE49-F238E27FC236}">
                <a16:creationId xmlns:a16="http://schemas.microsoft.com/office/drawing/2014/main" id="{CE8C0D9D-023C-48FB-9128-849531A8B1D7}"/>
              </a:ext>
            </a:extLst>
          </p:cNvPr>
          <p:cNvGraphicFramePr/>
          <p:nvPr/>
        </p:nvGraphicFramePr>
        <p:xfrm>
          <a:off x="1959769"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3589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535" y="702156"/>
            <a:ext cx="8968571" cy="1013800"/>
          </a:xfrm>
        </p:spPr>
        <p:txBody>
          <a:bodyPr>
            <a:normAutofit/>
          </a:bodyPr>
          <a:lstStyle/>
          <a:p>
            <a:r>
              <a:rPr lang="en-US" dirty="0">
                <a:solidFill>
                  <a:schemeClr val="tx1"/>
                </a:solidFill>
              </a:rPr>
              <a:t>PROTECTING TEMPORARY WORKERS</a:t>
            </a:r>
          </a:p>
        </p:txBody>
      </p:sp>
      <p:pic>
        <p:nvPicPr>
          <p:cNvPr id="8" name="Graphic 7" descr="Recruitment Management">
            <a:extLst>
              <a:ext uri="{FF2B5EF4-FFF2-40B4-BE49-F238E27FC236}">
                <a16:creationId xmlns:a16="http://schemas.microsoft.com/office/drawing/2014/main" id="{28A2BE63-6BD1-4085-956E-4BBD073A1D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6918" y="2946224"/>
            <a:ext cx="2478882" cy="2478882"/>
          </a:xfrm>
          <a:prstGeom prst="rect">
            <a:avLst/>
          </a:prstGeom>
        </p:spPr>
      </p:pic>
      <p:sp>
        <p:nvSpPr>
          <p:cNvPr id="3" name="Content Placeholder 2"/>
          <p:cNvSpPr>
            <a:spLocks noGrp="1"/>
          </p:cNvSpPr>
          <p:nvPr>
            <p:ph idx="1"/>
          </p:nvPr>
        </p:nvSpPr>
        <p:spPr>
          <a:xfrm>
            <a:off x="4796445" y="1903615"/>
            <a:ext cx="5531402" cy="4322565"/>
          </a:xfrm>
        </p:spPr>
        <p:txBody>
          <a:bodyPr>
            <a:normAutofit/>
          </a:bodyPr>
          <a:lstStyle/>
          <a:p>
            <a:pPr>
              <a:buClr>
                <a:schemeClr val="tx2"/>
              </a:buClr>
            </a:pPr>
            <a:r>
              <a:rPr lang="en-US" sz="2400" dirty="0"/>
              <a:t>Whether temporary or permanent, all workers </a:t>
            </a:r>
            <a:r>
              <a:rPr lang="en-US" sz="2400" b="1" dirty="0"/>
              <a:t>always have the right to a safe and healthy work workplace</a:t>
            </a:r>
            <a:r>
              <a:rPr lang="en-US" sz="2400" dirty="0"/>
              <a:t>.  The staffing agency and the host employer are joint employers of temporary workers and therefore, both are responsible for providing and maintaining a safe work environment for those workers.  The staffing agency and the host employer </a:t>
            </a:r>
            <a:r>
              <a:rPr lang="en-US" sz="2400" b="1" dirty="0"/>
              <a:t>must work together </a:t>
            </a:r>
            <a:r>
              <a:rPr lang="en-US" sz="2400" dirty="0"/>
              <a:t>to ensure that the Michigan Occupational Safety and Health (MIOSHA Act 154) requirements are fully met.         </a:t>
            </a:r>
          </a:p>
        </p:txBody>
      </p:sp>
      <p:sp>
        <p:nvSpPr>
          <p:cNvPr id="4" name="Slide Number Placeholder 3"/>
          <p:cNvSpPr>
            <a:spLocks noGrp="1"/>
          </p:cNvSpPr>
          <p:nvPr>
            <p:ph type="sldNum" sz="quarter" idx="12"/>
          </p:nvPr>
        </p:nvSpPr>
        <p:spPr>
          <a:xfrm>
            <a:off x="9442726" y="6400801"/>
            <a:ext cx="789381" cy="365125"/>
          </a:xfrm>
        </p:spPr>
        <p:txBody>
          <a:bodyPr>
            <a:normAutofit/>
          </a:bodyPr>
          <a:lstStyle/>
          <a:p>
            <a:pPr>
              <a:spcAft>
                <a:spcPts val="600"/>
              </a:spcAft>
            </a:pPr>
            <a:fld id="{5EEE0500-9A10-47C6-864E-716430EA5262}" type="slidenum">
              <a:rPr lang="en-US" smtClean="0"/>
              <a:pPr>
                <a:spcAft>
                  <a:spcPts val="600"/>
                </a:spcAft>
              </a:pPr>
              <a:t>35</a:t>
            </a:fld>
            <a:endParaRPr lang="en-US"/>
          </a:p>
        </p:txBody>
      </p:sp>
    </p:spTree>
    <p:extLst>
      <p:ext uri="{BB962C8B-B14F-4D97-AF65-F5344CB8AC3E}">
        <p14:creationId xmlns:p14="http://schemas.microsoft.com/office/powerpoint/2010/main" val="2663142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37F7-9732-4779-A8BA-5741103F8BFC}"/>
              </a:ext>
            </a:extLst>
          </p:cNvPr>
          <p:cNvSpPr>
            <a:spLocks noGrp="1"/>
          </p:cNvSpPr>
          <p:nvPr>
            <p:ph type="title"/>
          </p:nvPr>
        </p:nvSpPr>
        <p:spPr/>
        <p:txBody>
          <a:bodyPr/>
          <a:lstStyle/>
          <a:p>
            <a:r>
              <a:rPr lang="en-US" dirty="0"/>
              <a:t>MIOSHA Resources</a:t>
            </a:r>
          </a:p>
        </p:txBody>
      </p:sp>
      <p:sp>
        <p:nvSpPr>
          <p:cNvPr id="3" name="Content Placeholder 2">
            <a:extLst>
              <a:ext uri="{FF2B5EF4-FFF2-40B4-BE49-F238E27FC236}">
                <a16:creationId xmlns:a16="http://schemas.microsoft.com/office/drawing/2014/main" id="{C77957E2-6E42-4C5D-BDAA-C5AF305D9E5F}"/>
              </a:ext>
            </a:extLst>
          </p:cNvPr>
          <p:cNvSpPr>
            <a:spLocks noGrp="1"/>
          </p:cNvSpPr>
          <p:nvPr>
            <p:ph idx="1"/>
          </p:nvPr>
        </p:nvSpPr>
        <p:spPr/>
        <p:txBody>
          <a:bodyPr/>
          <a:lstStyle/>
          <a:p>
            <a:r>
              <a:rPr lang="en-US" dirty="0"/>
              <a:t>CET</a:t>
            </a:r>
          </a:p>
          <a:p>
            <a:r>
              <a:rPr lang="en-US" dirty="0"/>
              <a:t>MTI</a:t>
            </a:r>
          </a:p>
          <a:p>
            <a:r>
              <a:rPr lang="en-US" dirty="0"/>
              <a:t>Sample Programs (Link on this page)</a:t>
            </a:r>
          </a:p>
          <a:p>
            <a:r>
              <a:rPr lang="en-US" dirty="0"/>
              <a:t>RCA Form</a:t>
            </a:r>
          </a:p>
          <a:p>
            <a:endParaRPr lang="en-US" dirty="0"/>
          </a:p>
        </p:txBody>
      </p:sp>
    </p:spTree>
    <p:extLst>
      <p:ext uri="{BB962C8B-B14F-4D97-AF65-F5344CB8AC3E}">
        <p14:creationId xmlns:p14="http://schemas.microsoft.com/office/powerpoint/2010/main" val="1476468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2B4A-AA99-43E7-9A31-9655EDD9BBD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92FEBBC-005F-4003-BC5C-98D0EFDE53D4}"/>
              </a:ext>
            </a:extLst>
          </p:cNvPr>
          <p:cNvSpPr>
            <a:spLocks noGrp="1"/>
          </p:cNvSpPr>
          <p:nvPr>
            <p:ph idx="1"/>
          </p:nvPr>
        </p:nvSpPr>
        <p:spPr>
          <a:xfrm>
            <a:off x="1097280" y="1856885"/>
            <a:ext cx="10058400" cy="4023360"/>
          </a:xfrm>
        </p:spPr>
        <p:txBody>
          <a:bodyPr/>
          <a:lstStyle/>
          <a:p>
            <a:r>
              <a:rPr lang="en-US" dirty="0"/>
              <a:t>MIOSHA Enforcement Guidance - </a:t>
            </a:r>
            <a:r>
              <a:rPr lang="en-US" dirty="0">
                <a:hlinkClick r:id="rId3"/>
              </a:rPr>
              <a:t>COVID19 Interim Enforcement Plan</a:t>
            </a:r>
            <a:endParaRPr lang="en-US" dirty="0"/>
          </a:p>
          <a:p>
            <a:r>
              <a:rPr lang="en-US" dirty="0"/>
              <a:t>State of Michigan – </a:t>
            </a:r>
            <a:r>
              <a:rPr lang="en-US" dirty="0">
                <a:hlinkClick r:id="rId4"/>
              </a:rPr>
              <a:t>Coronavirus</a:t>
            </a:r>
            <a:r>
              <a:rPr lang="en-US" dirty="0"/>
              <a:t> &amp; </a:t>
            </a:r>
            <a:r>
              <a:rPr lang="en-US" dirty="0">
                <a:hlinkClick r:id="rId5"/>
              </a:rPr>
              <a:t>Frequently Asked Questions</a:t>
            </a:r>
            <a:endParaRPr lang="en-US" dirty="0"/>
          </a:p>
          <a:p>
            <a:r>
              <a:rPr lang="en-US" dirty="0"/>
              <a:t>OSHA – </a:t>
            </a:r>
            <a:r>
              <a:rPr lang="en-US" u="sng" dirty="0">
                <a:hlinkClick r:id="rId6"/>
              </a:rPr>
              <a:t>COVID-19 Information</a:t>
            </a:r>
            <a:endParaRPr lang="en-US" u="sng" dirty="0"/>
          </a:p>
          <a:p>
            <a:r>
              <a:rPr lang="en-US" dirty="0"/>
              <a:t>OSHA Publication - </a:t>
            </a:r>
            <a:r>
              <a:rPr lang="en-US" dirty="0">
                <a:hlinkClick r:id="rId7"/>
              </a:rPr>
              <a:t>Guidance on Preparing Workplaces for COVID-19</a:t>
            </a:r>
            <a:endParaRPr lang="en-US" dirty="0"/>
          </a:p>
          <a:p>
            <a:pPr lvl="0"/>
            <a:r>
              <a:rPr lang="en-US" dirty="0"/>
              <a:t>CDC – </a:t>
            </a:r>
            <a:r>
              <a:rPr lang="en-US" u="sng" dirty="0">
                <a:hlinkClick r:id="rId8"/>
              </a:rPr>
              <a:t>Coronavirus Disease (COVID-19)</a:t>
            </a:r>
            <a:endParaRPr lang="en-US" dirty="0"/>
          </a:p>
          <a:p>
            <a:r>
              <a:rPr lang="en-US" dirty="0"/>
              <a:t>CDC – </a:t>
            </a:r>
            <a:r>
              <a:rPr lang="en-US" dirty="0">
                <a:hlinkClick r:id="rId9"/>
              </a:rPr>
              <a:t>Interim Guidance for Businesses to Plan and Respond to COVID-19</a:t>
            </a:r>
            <a:endParaRPr lang="en-US" dirty="0"/>
          </a:p>
          <a:p>
            <a:r>
              <a:rPr lang="en-US" dirty="0"/>
              <a:t>CDC – </a:t>
            </a:r>
            <a:r>
              <a:rPr lang="en-US" dirty="0">
                <a:hlinkClick r:id="rId10"/>
              </a:rPr>
              <a:t>Interim Guidance for Conserving and Extending Respirator Supply (non-healthcare)</a:t>
            </a:r>
            <a:endParaRPr lang="en-US" dirty="0"/>
          </a:p>
          <a:p>
            <a:r>
              <a:rPr lang="en-US" dirty="0"/>
              <a:t>Maryland Dept of Labor –  </a:t>
            </a:r>
            <a:r>
              <a:rPr lang="en-US" dirty="0">
                <a:hlinkClick r:id="rId11"/>
              </a:rPr>
              <a:t>Factsheet on Respirators and Face Coverings</a:t>
            </a:r>
            <a:endParaRPr lang="en-US" dirty="0"/>
          </a:p>
        </p:txBody>
      </p:sp>
    </p:spTree>
    <p:extLst>
      <p:ext uri="{BB962C8B-B14F-4D97-AF65-F5344CB8AC3E}">
        <p14:creationId xmlns:p14="http://schemas.microsoft.com/office/powerpoint/2010/main" val="1769082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1D4AA8-F3D0-48BB-B689-0FBA770B0DBF}"/>
              </a:ext>
            </a:extLst>
          </p:cNvPr>
          <p:cNvSpPr>
            <a:spLocks noGrp="1"/>
          </p:cNvSpPr>
          <p:nvPr>
            <p:ph type="title"/>
          </p:nvPr>
        </p:nvSpPr>
        <p:spPr/>
        <p:txBody>
          <a:bodyPr/>
          <a:lstStyle/>
          <a:p>
            <a:pPr algn="ctr"/>
            <a:r>
              <a:rPr lang="en-US" dirty="0"/>
              <a:t>MIOSHA Contact Information </a:t>
            </a:r>
          </a:p>
        </p:txBody>
      </p:sp>
      <p:sp>
        <p:nvSpPr>
          <p:cNvPr id="7" name="Content Placeholder 6">
            <a:extLst>
              <a:ext uri="{FF2B5EF4-FFF2-40B4-BE49-F238E27FC236}">
                <a16:creationId xmlns:a16="http://schemas.microsoft.com/office/drawing/2014/main" id="{80413D2E-FC54-493C-BE67-C4E090F075AC}"/>
              </a:ext>
            </a:extLst>
          </p:cNvPr>
          <p:cNvSpPr>
            <a:spLocks noGrp="1"/>
          </p:cNvSpPr>
          <p:nvPr>
            <p:ph idx="1"/>
          </p:nvPr>
        </p:nvSpPr>
        <p:spPr/>
        <p:txBody>
          <a:bodyPr>
            <a:normAutofit fontScale="92500" lnSpcReduction="20000"/>
          </a:bodyPr>
          <a:lstStyle/>
          <a:p>
            <a:pPr algn="ctr">
              <a:defRPr/>
            </a:pPr>
            <a:r>
              <a:rPr lang="en-US" dirty="0">
                <a:latin typeface="Times New Roman" pitchFamily="18" charset="0"/>
                <a:cs typeface="Times New Roman" pitchFamily="18" charset="0"/>
              </a:rPr>
              <a:t> </a:t>
            </a:r>
            <a:r>
              <a:rPr lang="en-US" dirty="0">
                <a:cs typeface="Times New Roman" pitchFamily="18" charset="0"/>
              </a:rPr>
              <a:t>Michigan Occupational Safety and Health Administration</a:t>
            </a:r>
          </a:p>
          <a:p>
            <a:pPr algn="ctr">
              <a:defRPr/>
            </a:pPr>
            <a:r>
              <a:rPr lang="en-US" dirty="0">
                <a:cs typeface="Times New Roman" pitchFamily="18" charset="0"/>
              </a:rPr>
              <a:t>Consultation Education and Training Division</a:t>
            </a:r>
          </a:p>
          <a:p>
            <a:pPr algn="ctr">
              <a:defRPr/>
            </a:pPr>
            <a:r>
              <a:rPr lang="en-US" dirty="0">
                <a:cs typeface="Times New Roman" pitchFamily="18" charset="0"/>
              </a:rPr>
              <a:t>525 W. Allegan, P.O. Box 30643</a:t>
            </a:r>
          </a:p>
          <a:p>
            <a:pPr algn="ctr">
              <a:defRPr/>
            </a:pPr>
            <a:r>
              <a:rPr lang="en-US" dirty="0">
                <a:cs typeface="Times New Roman" pitchFamily="18" charset="0"/>
              </a:rPr>
              <a:t>Lansing, Michigan 48909-8143</a:t>
            </a:r>
          </a:p>
          <a:p>
            <a:pPr algn="ctr">
              <a:defRPr/>
            </a:pPr>
            <a:r>
              <a:rPr lang="en-US" dirty="0">
                <a:cs typeface="Times New Roman" pitchFamily="18" charset="0"/>
              </a:rPr>
              <a:t> </a:t>
            </a:r>
          </a:p>
          <a:p>
            <a:pPr algn="ctr">
              <a:defRPr/>
            </a:pPr>
            <a:r>
              <a:rPr lang="en-US" dirty="0">
                <a:cs typeface="Times New Roman" pitchFamily="18" charset="0"/>
              </a:rPr>
              <a:t>For further information or to request consultation, education </a:t>
            </a:r>
          </a:p>
          <a:p>
            <a:pPr algn="ctr">
              <a:defRPr/>
            </a:pPr>
            <a:r>
              <a:rPr lang="en-US" dirty="0">
                <a:cs typeface="Times New Roman" pitchFamily="18" charset="0"/>
              </a:rPr>
              <a:t>and training services, call 517-284-7720</a:t>
            </a:r>
          </a:p>
          <a:p>
            <a:pPr algn="ctr">
              <a:defRPr/>
            </a:pPr>
            <a:r>
              <a:rPr lang="en-US" dirty="0">
                <a:cs typeface="Times New Roman" pitchFamily="18" charset="0"/>
              </a:rPr>
              <a:t>or</a:t>
            </a:r>
          </a:p>
          <a:p>
            <a:pPr algn="ctr">
              <a:defRPr/>
            </a:pPr>
            <a:r>
              <a:rPr lang="en-US" dirty="0">
                <a:cs typeface="Times New Roman" pitchFamily="18" charset="0"/>
              </a:rPr>
              <a:t>visit our website at </a:t>
            </a:r>
          </a:p>
          <a:p>
            <a:pPr algn="ctr">
              <a:defRPr/>
            </a:pPr>
            <a:r>
              <a:rPr lang="en-US" dirty="0">
                <a:cs typeface="Times New Roman" pitchFamily="18" charset="0"/>
              </a:rPr>
              <a:t>www.michigan.gov/miosha</a:t>
            </a:r>
            <a:endParaRPr lang="en-US" dirty="0">
              <a:cs typeface="Arial" charset="0"/>
            </a:endParaRPr>
          </a:p>
          <a:p>
            <a:endParaRPr lang="en-US" dirty="0"/>
          </a:p>
        </p:txBody>
      </p:sp>
    </p:spTree>
    <p:extLst>
      <p:ext uri="{BB962C8B-B14F-4D97-AF65-F5344CB8AC3E}">
        <p14:creationId xmlns:p14="http://schemas.microsoft.com/office/powerpoint/2010/main" val="230983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9AD5-DF44-4E41-9680-4F0374E9C2EA}"/>
              </a:ext>
            </a:extLst>
          </p:cNvPr>
          <p:cNvSpPr>
            <a:spLocks noGrp="1"/>
          </p:cNvSpPr>
          <p:nvPr>
            <p:ph type="title"/>
          </p:nvPr>
        </p:nvSpPr>
        <p:spPr/>
        <p:txBody>
          <a:bodyPr/>
          <a:lstStyle/>
          <a:p>
            <a:r>
              <a:rPr lang="en-US" dirty="0"/>
              <a:t>Overview – Signs &amp; Symptoms</a:t>
            </a:r>
          </a:p>
        </p:txBody>
      </p:sp>
      <p:sp>
        <p:nvSpPr>
          <p:cNvPr id="3" name="Content Placeholder 2">
            <a:extLst>
              <a:ext uri="{FF2B5EF4-FFF2-40B4-BE49-F238E27FC236}">
                <a16:creationId xmlns:a16="http://schemas.microsoft.com/office/drawing/2014/main" id="{53B15473-7A8B-45BB-BBE9-4DB1D39EBF2B}"/>
              </a:ext>
            </a:extLst>
          </p:cNvPr>
          <p:cNvSpPr>
            <a:spLocks noGrp="1"/>
          </p:cNvSpPr>
          <p:nvPr>
            <p:ph idx="1"/>
          </p:nvPr>
        </p:nvSpPr>
        <p:spPr/>
        <p:txBody>
          <a:bodyPr>
            <a:normAutofit/>
          </a:bodyPr>
          <a:lstStyle/>
          <a:p>
            <a:pPr>
              <a:buFont typeface="Wingdings" panose="05000000000000000000" pitchFamily="2" charset="2"/>
              <a:buChar char="§"/>
            </a:pPr>
            <a:r>
              <a:rPr lang="en-US" sz="2400" dirty="0"/>
              <a:t>COVID-19 causes mild to severe respiratory illness – can cause a severe pneumonia-like illness</a:t>
            </a:r>
          </a:p>
          <a:p>
            <a:pPr>
              <a:buFont typeface="Wingdings" panose="05000000000000000000" pitchFamily="2" charset="2"/>
              <a:buChar char="§"/>
            </a:pPr>
            <a:r>
              <a:rPr lang="en-US" sz="2400" dirty="0"/>
              <a:t>Typical symptoms</a:t>
            </a:r>
          </a:p>
          <a:p>
            <a:pPr lvl="1">
              <a:buFont typeface="Wingdings" panose="05000000000000000000" pitchFamily="2" charset="2"/>
              <a:buChar char="§"/>
            </a:pPr>
            <a:r>
              <a:rPr lang="en-US" sz="2000" dirty="0"/>
              <a:t>Fever (&gt;100.4°F)</a:t>
            </a:r>
          </a:p>
          <a:p>
            <a:pPr lvl="1">
              <a:buFont typeface="Wingdings" panose="05000000000000000000" pitchFamily="2" charset="2"/>
              <a:buChar char="§"/>
            </a:pPr>
            <a:r>
              <a:rPr lang="en-US" sz="2000" dirty="0"/>
              <a:t>Cough </a:t>
            </a:r>
          </a:p>
          <a:p>
            <a:pPr lvl="1">
              <a:buFont typeface="Wingdings" panose="05000000000000000000" pitchFamily="2" charset="2"/>
              <a:buChar char="§"/>
            </a:pPr>
            <a:r>
              <a:rPr lang="en-US" sz="2000" dirty="0"/>
              <a:t>Shortness of Breath</a:t>
            </a:r>
          </a:p>
          <a:p>
            <a:pPr lvl="1">
              <a:buFont typeface="Wingdings" panose="05000000000000000000" pitchFamily="2" charset="2"/>
              <a:buChar char="§"/>
            </a:pPr>
            <a:r>
              <a:rPr lang="en-US" sz="2000" dirty="0"/>
              <a:t>New loss of taste or smell</a:t>
            </a:r>
          </a:p>
          <a:p>
            <a:pPr>
              <a:buFont typeface="Wingdings" panose="05000000000000000000" pitchFamily="2" charset="2"/>
              <a:buChar char="§"/>
            </a:pPr>
            <a:r>
              <a:rPr lang="en-US" sz="2400" dirty="0"/>
              <a:t>Symptoms begin 2-14 days after exposure</a:t>
            </a:r>
          </a:p>
        </p:txBody>
      </p:sp>
    </p:spTree>
    <p:extLst>
      <p:ext uri="{BB962C8B-B14F-4D97-AF65-F5344CB8AC3E}">
        <p14:creationId xmlns:p14="http://schemas.microsoft.com/office/powerpoint/2010/main" val="194464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How COVID-19 is Spread?</a:t>
            </a:r>
          </a:p>
        </p:txBody>
      </p:sp>
      <p:sp>
        <p:nvSpPr>
          <p:cNvPr id="9" name="TextBox 2"/>
          <p:cNvSpPr txBox="1">
            <a:spLocks noChangeArrowheads="1"/>
          </p:cNvSpPr>
          <p:nvPr/>
        </p:nvSpPr>
        <p:spPr bwMode="auto">
          <a:xfrm>
            <a:off x="304800" y="1928813"/>
            <a:ext cx="6629399"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dirty="0">
                <a:latin typeface="Calibri" panose="020F0502020204030204" pitchFamily="34" charset="0"/>
              </a:rPr>
              <a:t>Person-to-person spread.</a:t>
            </a:r>
          </a:p>
          <a:p>
            <a:pPr lvl="1">
              <a:spcAft>
                <a:spcPts val="1800"/>
              </a:spcAft>
              <a:buClr>
                <a:srgbClr val="0070C0"/>
              </a:buClr>
              <a:buSzPct val="110000"/>
              <a:buFont typeface="Wingdings" panose="05000000000000000000" pitchFamily="2" charset="2"/>
              <a:buChar char="§"/>
            </a:pPr>
            <a:r>
              <a:rPr lang="en-US" altLang="en-US" sz="2200" dirty="0">
                <a:latin typeface="Calibri" panose="020F0502020204030204" pitchFamily="34" charset="0"/>
              </a:rPr>
              <a:t>Close contact from person-to-person in respiratory droplets from someone who is infected. </a:t>
            </a:r>
          </a:p>
          <a:p>
            <a:pPr lvl="1" eaLnBrk="1" hangingPunct="1">
              <a:spcAft>
                <a:spcPts val="1800"/>
              </a:spcAft>
              <a:buClr>
                <a:srgbClr val="0070C0"/>
              </a:buClr>
              <a:buSzPct val="110000"/>
              <a:buFont typeface="Wingdings" panose="05000000000000000000" pitchFamily="2" charset="2"/>
              <a:buChar char="§"/>
            </a:pPr>
            <a:r>
              <a:rPr lang="en-US" altLang="en-US" sz="2200" dirty="0">
                <a:latin typeface="Calibri" panose="020F0502020204030204" pitchFamily="34" charset="0"/>
              </a:rPr>
              <a:t>People without symptoms are able to spread virus.</a:t>
            </a:r>
          </a:p>
          <a:p>
            <a:pPr eaLnBrk="1" hangingPunct="1">
              <a:spcAft>
                <a:spcPts val="1800"/>
              </a:spcAft>
              <a:buClr>
                <a:srgbClr val="0070C0"/>
              </a:buClr>
              <a:buSzPct val="110000"/>
              <a:buFont typeface="Wingdings" panose="05000000000000000000" pitchFamily="2" charset="2"/>
              <a:buChar char="§"/>
            </a:pPr>
            <a:r>
              <a:rPr lang="en-US" altLang="en-US" sz="2200" dirty="0">
                <a:latin typeface="Calibri" panose="020F0502020204030204" pitchFamily="34" charset="0"/>
              </a:rPr>
              <a:t>Contact with contaminated surfaces and then touch eyes, nose or mouth. </a:t>
            </a:r>
          </a:p>
        </p:txBody>
      </p:sp>
      <p:sp>
        <p:nvSpPr>
          <p:cNvPr id="10" name="TextBox 3" descr="URL if needed" title="URL if needed"/>
          <p:cNvSpPr txBox="1">
            <a:spLocks noChangeArrowheads="1"/>
          </p:cNvSpPr>
          <p:nvPr/>
        </p:nvSpPr>
        <p:spPr bwMode="auto">
          <a:xfrm>
            <a:off x="7095359" y="2286000"/>
            <a:ext cx="47918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rgbClr val="0070C0"/>
                </a:solidFill>
                <a:latin typeface="Calibri" panose="020F0502020204030204" pitchFamily="34" charset="0"/>
              </a:rPr>
              <a:t>Latest situation summary:</a:t>
            </a:r>
          </a:p>
          <a:p>
            <a:pPr algn="ctr" eaLnBrk="1" hangingPunct="1"/>
            <a:r>
              <a:rPr lang="en-US" altLang="en-US" sz="2000" b="1" dirty="0">
                <a:solidFill>
                  <a:srgbClr val="0070C0"/>
                </a:solidFill>
                <a:latin typeface="Calibri" panose="020F0502020204030204" pitchFamily="34" charset="0"/>
              </a:rPr>
              <a:t>www.cdc.gov/coronavirus/2019-ncov/</a:t>
            </a:r>
          </a:p>
        </p:txBody>
      </p:sp>
      <p:pic>
        <p:nvPicPr>
          <p:cNvPr id="8" name="Picture 7"/>
          <p:cNvPicPr>
            <a:picLocks noChangeAspect="1"/>
          </p:cNvPicPr>
          <p:nvPr/>
        </p:nvPicPr>
        <p:blipFill>
          <a:blip r:embed="rId3"/>
          <a:stretch>
            <a:fillRect/>
          </a:stretch>
        </p:blipFill>
        <p:spPr>
          <a:xfrm>
            <a:off x="7160968" y="3023264"/>
            <a:ext cx="4741839" cy="28099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437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232B-8F04-4FAA-9B01-727D6FBFD857}"/>
              </a:ext>
            </a:extLst>
          </p:cNvPr>
          <p:cNvSpPr>
            <a:spLocks noGrp="1"/>
          </p:cNvSpPr>
          <p:nvPr>
            <p:ph type="ctrTitle"/>
          </p:nvPr>
        </p:nvSpPr>
        <p:spPr/>
        <p:txBody>
          <a:bodyPr/>
          <a:lstStyle/>
          <a:p>
            <a:r>
              <a:rPr lang="en-US" dirty="0"/>
              <a:t>Applicable Rules &amp; Regulations</a:t>
            </a:r>
          </a:p>
        </p:txBody>
      </p:sp>
      <p:sp>
        <p:nvSpPr>
          <p:cNvPr id="4" name="Subtitle 3">
            <a:extLst>
              <a:ext uri="{FF2B5EF4-FFF2-40B4-BE49-F238E27FC236}">
                <a16:creationId xmlns:a16="http://schemas.microsoft.com/office/drawing/2014/main" id="{CA8F3438-336C-419D-8C80-5C8C34BAF9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831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9609-33B7-49B6-AFCE-A2AA7CC6B25F}"/>
              </a:ext>
            </a:extLst>
          </p:cNvPr>
          <p:cNvSpPr>
            <a:spLocks noGrp="1"/>
          </p:cNvSpPr>
          <p:nvPr>
            <p:ph type="title"/>
          </p:nvPr>
        </p:nvSpPr>
        <p:spPr/>
        <p:txBody>
          <a:bodyPr/>
          <a:lstStyle/>
          <a:p>
            <a:r>
              <a:rPr lang="en-US" dirty="0"/>
              <a:t>Existing MIOSHA Standards</a:t>
            </a:r>
          </a:p>
        </p:txBody>
      </p:sp>
      <p:sp>
        <p:nvSpPr>
          <p:cNvPr id="3" name="Content Placeholder 2">
            <a:extLst>
              <a:ext uri="{FF2B5EF4-FFF2-40B4-BE49-F238E27FC236}">
                <a16:creationId xmlns:a16="http://schemas.microsoft.com/office/drawing/2014/main" id="{86A38E5D-902C-43F1-B0D6-EB678DBCE025}"/>
              </a:ext>
            </a:extLst>
          </p:cNvPr>
          <p:cNvSpPr>
            <a:spLocks noGrp="1"/>
          </p:cNvSpPr>
          <p:nvPr>
            <p:ph sz="half" idx="1"/>
          </p:nvPr>
        </p:nvSpPr>
        <p:spPr/>
        <p:txBody>
          <a:bodyPr>
            <a:normAutofit fontScale="92500" lnSpcReduction="10000"/>
          </a:bodyPr>
          <a:lstStyle/>
          <a:p>
            <a:pPr>
              <a:spcAft>
                <a:spcPts val="1800"/>
              </a:spcAft>
              <a:buClr>
                <a:srgbClr val="0070C0"/>
              </a:buClr>
              <a:buSzPct val="110000"/>
              <a:buFont typeface="Wingdings" panose="05000000000000000000" pitchFamily="2" charset="2"/>
              <a:buChar char="§"/>
            </a:pPr>
            <a:r>
              <a:rPr lang="en-US" altLang="en-US" dirty="0">
                <a:latin typeface="Calibri" panose="020F0502020204030204" pitchFamily="34" charset="0"/>
              </a:rPr>
              <a:t>Follow existing MIOSHA standards to help protect workers from exposure to SARS-CoV-2 and infection with COVID-19.</a:t>
            </a:r>
          </a:p>
          <a:p>
            <a:pPr>
              <a:spcAft>
                <a:spcPts val="1800"/>
              </a:spcAft>
              <a:buClr>
                <a:srgbClr val="0070C0"/>
              </a:buClr>
              <a:buSzPct val="110000"/>
              <a:buFont typeface="Wingdings" panose="05000000000000000000" pitchFamily="2" charset="2"/>
              <a:buChar char="§"/>
            </a:pPr>
            <a:r>
              <a:rPr lang="en-US" altLang="en-US" dirty="0">
                <a:latin typeface="Calibri" panose="020F0502020204030204" pitchFamily="34" charset="0"/>
              </a:rPr>
              <a:t>Employers should remember that MIOSHA can use the General Duty Clause, MIOSHA Act 154 408.1011 Sec 11 (a) Duties of Employer, to ensure that workers are protection from recognized safety and health hazards that may cause serious harm</a:t>
            </a:r>
          </a:p>
          <a:p>
            <a:pPr>
              <a:spcAft>
                <a:spcPts val="1800"/>
              </a:spcAft>
              <a:buClr>
                <a:srgbClr val="0070C0"/>
              </a:buClr>
              <a:buSzPct val="110000"/>
              <a:buFont typeface="Wingdings" panose="05000000000000000000" pitchFamily="2" charset="2"/>
              <a:buChar char="§"/>
            </a:pPr>
            <a:r>
              <a:rPr lang="en-US" dirty="0"/>
              <a:t>MIOSHA Enforcement Guidance - </a:t>
            </a:r>
            <a:r>
              <a:rPr lang="en-US" dirty="0">
                <a:hlinkClick r:id="rId3"/>
              </a:rPr>
              <a:t>COVID19 Interim Enforcement Plan</a:t>
            </a:r>
            <a:endParaRPr lang="en-US" dirty="0"/>
          </a:p>
          <a:p>
            <a:pPr>
              <a:spcAft>
                <a:spcPts val="1800"/>
              </a:spcAft>
              <a:buClr>
                <a:srgbClr val="0070C0"/>
              </a:buClr>
              <a:buSzPct val="110000"/>
              <a:buFont typeface="Wingdings" panose="05000000000000000000" pitchFamily="2" charset="2"/>
              <a:buChar char="§"/>
            </a:pPr>
            <a:endParaRPr lang="en-US" altLang="en-US" dirty="0">
              <a:latin typeface="Calibri" panose="020F0502020204030204" pitchFamily="34" charset="0"/>
            </a:endParaRPr>
          </a:p>
        </p:txBody>
      </p:sp>
      <p:sp>
        <p:nvSpPr>
          <p:cNvPr id="4" name="Content Placeholder 3">
            <a:extLst>
              <a:ext uri="{FF2B5EF4-FFF2-40B4-BE49-F238E27FC236}">
                <a16:creationId xmlns:a16="http://schemas.microsoft.com/office/drawing/2014/main" id="{29DA6E7B-F3AE-48AF-B344-183CD3C5536D}"/>
              </a:ext>
            </a:extLst>
          </p:cNvPr>
          <p:cNvSpPr>
            <a:spLocks noGrp="1"/>
          </p:cNvSpPr>
          <p:nvPr>
            <p:ph sz="half" idx="2"/>
          </p:nvPr>
        </p:nvSpPr>
        <p:spPr>
          <a:ln w="15875">
            <a:solidFill>
              <a:schemeClr val="accent1"/>
            </a:solidFill>
          </a:ln>
        </p:spPr>
        <p:txBody>
          <a:bodyPr>
            <a:normAutofit fontScale="92500" lnSpcReduction="10000"/>
          </a:bodyPr>
          <a:lstStyle/>
          <a:p>
            <a:pPr algn="ctr"/>
            <a:r>
              <a:rPr lang="en-US" b="1" u="sng" dirty="0"/>
              <a:t>Relevant MIOSHA Standards</a:t>
            </a:r>
          </a:p>
          <a:p>
            <a:pPr>
              <a:buFont typeface="Wingdings" panose="05000000000000000000" pitchFamily="2" charset="2"/>
              <a:buChar char="§"/>
            </a:pPr>
            <a:r>
              <a:rPr lang="en-US" dirty="0"/>
              <a:t>MIOSHA Emergency Rules for COVID-19</a:t>
            </a:r>
          </a:p>
          <a:p>
            <a:pPr>
              <a:buFont typeface="Wingdings" panose="05000000000000000000" pitchFamily="2" charset="2"/>
              <a:buChar char="§"/>
            </a:pPr>
            <a:r>
              <a:rPr lang="en-US" dirty="0"/>
              <a:t>Personal Protective Equipment Part 33 (OSHA 1910 Subpart I)</a:t>
            </a:r>
          </a:p>
          <a:p>
            <a:pPr>
              <a:buFont typeface="Wingdings" panose="05000000000000000000" pitchFamily="2" charset="2"/>
              <a:buChar char="§"/>
            </a:pPr>
            <a:r>
              <a:rPr lang="en-US" dirty="0"/>
              <a:t>Hazard Communication Part 430 (OSHA 1910.1200)</a:t>
            </a:r>
          </a:p>
          <a:p>
            <a:pPr>
              <a:buFont typeface="Wingdings" panose="05000000000000000000" pitchFamily="2" charset="2"/>
              <a:buChar char="§"/>
            </a:pPr>
            <a:r>
              <a:rPr lang="en-US" dirty="0"/>
              <a:t>Respiratory Protection Part 451 (OSHA 1910.134)</a:t>
            </a:r>
          </a:p>
          <a:p>
            <a:pPr>
              <a:buFont typeface="Wingdings" panose="05000000000000000000" pitchFamily="2" charset="2"/>
              <a:buChar char="§"/>
            </a:pPr>
            <a:r>
              <a:rPr lang="en-US" dirty="0"/>
              <a:t>Recordkeeping Part 11 (29 CFR 1904)</a:t>
            </a:r>
          </a:p>
          <a:p>
            <a:pPr>
              <a:buFont typeface="Wingdings" panose="05000000000000000000" pitchFamily="2" charset="2"/>
              <a:buChar char="§"/>
            </a:pPr>
            <a:r>
              <a:rPr lang="en-US" dirty="0"/>
              <a:t>Sanitation Part 474 (OSHA 1910.141)</a:t>
            </a:r>
          </a:p>
          <a:p>
            <a:pPr>
              <a:buFont typeface="Wingdings" panose="05000000000000000000" pitchFamily="2" charset="2"/>
              <a:buChar char="§"/>
            </a:pPr>
            <a:r>
              <a:rPr lang="en-US" dirty="0"/>
              <a:t>General Duty MIOSHA Act 154 Section 11(a) (</a:t>
            </a:r>
            <a:r>
              <a:rPr lang="en-US" dirty="0" err="1"/>
              <a:t>OSHAct</a:t>
            </a:r>
            <a:r>
              <a:rPr lang="en-US" dirty="0"/>
              <a:t> Sec 5(a)(1))</a:t>
            </a:r>
          </a:p>
        </p:txBody>
      </p:sp>
    </p:spTree>
    <p:extLst>
      <p:ext uri="{BB962C8B-B14F-4D97-AF65-F5344CB8AC3E}">
        <p14:creationId xmlns:p14="http://schemas.microsoft.com/office/powerpoint/2010/main" val="330730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4908-E19D-4494-B7EE-D90B19C4321A}"/>
              </a:ext>
            </a:extLst>
          </p:cNvPr>
          <p:cNvSpPr>
            <a:spLocks noGrp="1"/>
          </p:cNvSpPr>
          <p:nvPr>
            <p:ph type="ctrTitle"/>
          </p:nvPr>
        </p:nvSpPr>
        <p:spPr/>
        <p:txBody>
          <a:bodyPr>
            <a:normAutofit/>
          </a:bodyPr>
          <a:lstStyle/>
          <a:p>
            <a:r>
              <a:rPr lang="en-US" sz="5400" dirty="0"/>
              <a:t>Hazard Assessment</a:t>
            </a:r>
          </a:p>
        </p:txBody>
      </p:sp>
      <p:sp>
        <p:nvSpPr>
          <p:cNvPr id="4" name="Subtitle 3">
            <a:extLst>
              <a:ext uri="{FF2B5EF4-FFF2-40B4-BE49-F238E27FC236}">
                <a16:creationId xmlns:a16="http://schemas.microsoft.com/office/drawing/2014/main" id="{D34CAE9C-B52A-4FB1-BFAE-9658B425510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674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A442-1B69-4B93-9156-CFE3378BEABA}"/>
              </a:ext>
            </a:extLst>
          </p:cNvPr>
          <p:cNvSpPr>
            <a:spLocks noGrp="1"/>
          </p:cNvSpPr>
          <p:nvPr>
            <p:ph type="title"/>
          </p:nvPr>
        </p:nvSpPr>
        <p:spPr>
          <a:xfrm>
            <a:off x="1075765" y="286604"/>
            <a:ext cx="10079915" cy="1152232"/>
          </a:xfrm>
        </p:spPr>
        <p:txBody>
          <a:bodyPr>
            <a:normAutofit/>
          </a:bodyPr>
          <a:lstStyle/>
          <a:p>
            <a:r>
              <a:rPr lang="en-US" dirty="0"/>
              <a:t>Hazard Assessment – Exposure Risk</a:t>
            </a:r>
          </a:p>
        </p:txBody>
      </p:sp>
      <p:sp>
        <p:nvSpPr>
          <p:cNvPr id="3" name="Content Placeholder 2">
            <a:extLst>
              <a:ext uri="{FF2B5EF4-FFF2-40B4-BE49-F238E27FC236}">
                <a16:creationId xmlns:a16="http://schemas.microsoft.com/office/drawing/2014/main" id="{A216C8D7-7899-496C-B349-F45D43292421}"/>
              </a:ext>
            </a:extLst>
          </p:cNvPr>
          <p:cNvSpPr>
            <a:spLocks noGrp="1"/>
          </p:cNvSpPr>
          <p:nvPr>
            <p:ph idx="1"/>
          </p:nvPr>
        </p:nvSpPr>
        <p:spPr>
          <a:xfrm>
            <a:off x="430306" y="1990165"/>
            <a:ext cx="8892115" cy="4265669"/>
          </a:xfrm>
        </p:spPr>
        <p:txBody>
          <a:bodyPr>
            <a:normAutofit fontScale="92500" lnSpcReduction="20000"/>
          </a:bodyPr>
          <a:lstStyle/>
          <a:p>
            <a:pPr>
              <a:buFont typeface="Wingdings" panose="05000000000000000000" pitchFamily="2" charset="2"/>
              <a:buChar char="§"/>
            </a:pPr>
            <a:r>
              <a:rPr lang="en-US" sz="1800" dirty="0"/>
              <a:t>Very High Risk</a:t>
            </a:r>
          </a:p>
          <a:p>
            <a:pPr lvl="1">
              <a:buFont typeface="Wingdings" panose="05000000000000000000" pitchFamily="2" charset="2"/>
              <a:buChar char="§"/>
            </a:pPr>
            <a:r>
              <a:rPr lang="en-US" dirty="0"/>
              <a:t>High potential for exposure to known sources of COVID-19</a:t>
            </a:r>
          </a:p>
          <a:p>
            <a:pPr lvl="1">
              <a:buFont typeface="Wingdings" panose="05000000000000000000" pitchFamily="2" charset="2"/>
              <a:buChar char="§"/>
            </a:pPr>
            <a:r>
              <a:rPr lang="en-US" dirty="0"/>
              <a:t>Healthcare, laboratory, morgue employees with contact to known COVID-19 patients</a:t>
            </a:r>
          </a:p>
          <a:p>
            <a:pPr>
              <a:buFont typeface="Wingdings" panose="05000000000000000000" pitchFamily="2" charset="2"/>
              <a:buChar char="§"/>
            </a:pPr>
            <a:r>
              <a:rPr lang="en-US" sz="1800" dirty="0"/>
              <a:t>High Risk</a:t>
            </a:r>
          </a:p>
          <a:p>
            <a:pPr lvl="1">
              <a:buFont typeface="Wingdings" panose="05000000000000000000" pitchFamily="2" charset="2"/>
              <a:buChar char="§"/>
            </a:pPr>
            <a:r>
              <a:rPr lang="en-US" dirty="0"/>
              <a:t>High potential for exposure to known or suspected COVID-19 cases</a:t>
            </a:r>
          </a:p>
          <a:p>
            <a:pPr lvl="1">
              <a:buFont typeface="Wingdings" panose="05000000000000000000" pitchFamily="2" charset="2"/>
              <a:buChar char="§"/>
            </a:pPr>
            <a:r>
              <a:rPr lang="en-US" dirty="0"/>
              <a:t>Healthcare delivery, support staff, medical transport workers</a:t>
            </a:r>
          </a:p>
          <a:p>
            <a:pPr>
              <a:buFont typeface="Wingdings" panose="05000000000000000000" pitchFamily="2" charset="2"/>
              <a:buChar char="§"/>
            </a:pPr>
            <a:r>
              <a:rPr lang="en-US" sz="1800" dirty="0"/>
              <a:t>Medium Risk</a:t>
            </a:r>
          </a:p>
          <a:p>
            <a:pPr lvl="1">
              <a:buFont typeface="Wingdings" panose="05000000000000000000" pitchFamily="2" charset="2"/>
              <a:buChar char="§"/>
            </a:pPr>
            <a:r>
              <a:rPr lang="en-US" dirty="0"/>
              <a:t>Jobs that require frequent and/or close contact (within 6 ft) with people who may be infected, but are not known or suspected COVID-19 patients</a:t>
            </a:r>
          </a:p>
          <a:p>
            <a:pPr lvl="1">
              <a:buFont typeface="Wingdings" panose="05000000000000000000" pitchFamily="2" charset="2"/>
              <a:buChar char="§"/>
            </a:pPr>
            <a:r>
              <a:rPr lang="en-US" dirty="0"/>
              <a:t>Contact with the general public, schools, high population density work environments</a:t>
            </a:r>
          </a:p>
          <a:p>
            <a:pPr>
              <a:buFont typeface="Wingdings" panose="05000000000000000000" pitchFamily="2" charset="2"/>
              <a:buChar char="§"/>
            </a:pPr>
            <a:r>
              <a:rPr lang="en-US" sz="1800" dirty="0"/>
              <a:t>Low Risk</a:t>
            </a:r>
          </a:p>
          <a:p>
            <a:pPr lvl="1">
              <a:buFont typeface="Wingdings" panose="05000000000000000000" pitchFamily="2" charset="2"/>
              <a:buChar char="§"/>
            </a:pPr>
            <a:r>
              <a:rPr lang="en-US" dirty="0"/>
              <a:t>Jobs that do not require contact with people known or suspected of being infected with coronavirus</a:t>
            </a:r>
          </a:p>
          <a:p>
            <a:pPr lvl="1">
              <a:buFont typeface="Wingdings" panose="05000000000000000000" pitchFamily="2" charset="2"/>
              <a:buChar char="§"/>
            </a:pPr>
            <a:r>
              <a:rPr lang="en-US" dirty="0"/>
              <a:t>No frequent close contact (within 6ft) with the general public</a:t>
            </a:r>
          </a:p>
          <a:p>
            <a:pPr lvl="1">
              <a:buFont typeface="Wingdings" panose="05000000000000000000" pitchFamily="2" charset="2"/>
              <a:buChar char="§"/>
            </a:pPr>
            <a:r>
              <a:rPr lang="en-US" dirty="0"/>
              <a:t>Minimal contact with co-workers</a:t>
            </a:r>
          </a:p>
        </p:txBody>
      </p:sp>
      <p:pic>
        <p:nvPicPr>
          <p:cNvPr id="5" name="Picture 4">
            <a:extLst>
              <a:ext uri="{FF2B5EF4-FFF2-40B4-BE49-F238E27FC236}">
                <a16:creationId xmlns:a16="http://schemas.microsoft.com/office/drawing/2014/main" id="{A26C8110-A1F1-4C5F-87B5-970098637D83}"/>
              </a:ext>
            </a:extLst>
          </p:cNvPr>
          <p:cNvPicPr>
            <a:picLocks noChangeAspect="1"/>
          </p:cNvPicPr>
          <p:nvPr/>
        </p:nvPicPr>
        <p:blipFill rotWithShape="1">
          <a:blip r:embed="rId3">
            <a:extLst>
              <a:ext uri="{28A0092B-C50C-407E-A947-70E740481C1C}">
                <a14:useLocalDpi xmlns:a14="http://schemas.microsoft.com/office/drawing/2010/main" val="0"/>
              </a:ext>
            </a:extLst>
          </a:blip>
          <a:srcRect l="23409" r="25333" b="12246"/>
          <a:stretch/>
        </p:blipFill>
        <p:spPr>
          <a:xfrm>
            <a:off x="9056890" y="2212078"/>
            <a:ext cx="3135110" cy="3045975"/>
          </a:xfrm>
          <a:prstGeom prst="rect">
            <a:avLst/>
          </a:prstGeom>
        </p:spPr>
      </p:pic>
    </p:spTree>
    <p:extLst>
      <p:ext uri="{BB962C8B-B14F-4D97-AF65-F5344CB8AC3E}">
        <p14:creationId xmlns:p14="http://schemas.microsoft.com/office/powerpoint/2010/main" val="3199174105"/>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17406D"/>
      </a:dk2>
      <a:lt2>
        <a:srgbClr val="DBEFF9"/>
      </a:lt2>
      <a:accent1>
        <a:srgbClr val="2190C8"/>
      </a:accent1>
      <a:accent2>
        <a:srgbClr val="54A838"/>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2E838A19A76B4ABED403E717EEEC63" ma:contentTypeVersion="6" ma:contentTypeDescription="Create a new document." ma:contentTypeScope="" ma:versionID="3ca775ef004abd3b549f886b8a25f69e">
  <xsd:schema xmlns:xsd="http://www.w3.org/2001/XMLSchema" xmlns:xs="http://www.w3.org/2001/XMLSchema" xmlns:p="http://schemas.microsoft.com/office/2006/metadata/properties" xmlns:ns3="839db3aa-6c51-48cb-b4de-c120bf7341a0" targetNamespace="http://schemas.microsoft.com/office/2006/metadata/properties" ma:root="true" ma:fieldsID="7ead506ad560cc4fd73be54398c81d4e" ns3:_="">
    <xsd:import namespace="839db3aa-6c51-48cb-b4de-c120bf7341a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9db3aa-6c51-48cb-b4de-c120bf7341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36A3EC-E6AC-442B-A47E-B29F9684224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0C4A1A7-DF44-476E-ABCB-DFEE02AA1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9db3aa-6c51-48cb-b4de-c120bf7341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4A0BFC-DF4D-47C9-A064-70256A4A62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6927</TotalTime>
  <Words>4366</Words>
  <Application>Microsoft Macintosh PowerPoint</Application>
  <PresentationFormat>Widescreen</PresentationFormat>
  <Paragraphs>473</Paragraphs>
  <Slides>38</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MS PGothic</vt:lpstr>
      <vt:lpstr>Arial</vt:lpstr>
      <vt:lpstr>Calibri</vt:lpstr>
      <vt:lpstr>Calibri Light</vt:lpstr>
      <vt:lpstr>Times New Roman</vt:lpstr>
      <vt:lpstr>Wingdings</vt:lpstr>
      <vt:lpstr>Wingdings 2</vt:lpstr>
      <vt:lpstr>Retrospect</vt:lpstr>
      <vt:lpstr>Returning Post COVID-19</vt:lpstr>
      <vt:lpstr>Objectives</vt:lpstr>
      <vt:lpstr>Overview - Coronavirus</vt:lpstr>
      <vt:lpstr>Overview – Signs &amp; Symptoms</vt:lpstr>
      <vt:lpstr>How COVID-19 is Spread?</vt:lpstr>
      <vt:lpstr>Applicable Rules &amp; Regulations</vt:lpstr>
      <vt:lpstr>Existing MIOSHA Standards</vt:lpstr>
      <vt:lpstr>Hazard Assessment</vt:lpstr>
      <vt:lpstr>Hazard Assessment – Exposure Risk</vt:lpstr>
      <vt:lpstr>Hazard Assessment</vt:lpstr>
      <vt:lpstr>Exposure Control </vt:lpstr>
      <vt:lpstr>Workplace Controls</vt:lpstr>
      <vt:lpstr>Personal Protective Equipment (PPE)</vt:lpstr>
      <vt:lpstr>Workplace Controls</vt:lpstr>
      <vt:lpstr>PPE – Respirators vs Face Coverings</vt:lpstr>
      <vt:lpstr>Establish Workplace Procedures  </vt:lpstr>
      <vt:lpstr>Existing MIOSHA Standards</vt:lpstr>
      <vt:lpstr>Establish Workplace Procedures </vt:lpstr>
      <vt:lpstr>List of EPA Disinfectants for Coronavirus</vt:lpstr>
      <vt:lpstr>Workplace Procedures – Key Elements</vt:lpstr>
      <vt:lpstr>Workplace Procedures – Key Elements </vt:lpstr>
      <vt:lpstr>Workplace Procedures – Key Elements</vt:lpstr>
      <vt:lpstr>Workplace Procedures – Key Elements</vt:lpstr>
      <vt:lpstr>Workplace Procedures – Cleaning &amp; Disinfecting </vt:lpstr>
      <vt:lpstr>Workplace Procedures – Sick Employees</vt:lpstr>
      <vt:lpstr>Workplace Procedures – Sick Employees</vt:lpstr>
      <vt:lpstr>Provide Employee Training </vt:lpstr>
      <vt:lpstr>Employee Training – Hygiene Etiquette</vt:lpstr>
      <vt:lpstr>Employee Training – Hygiene Posters</vt:lpstr>
      <vt:lpstr>Employee Training  </vt:lpstr>
      <vt:lpstr>JOINT EMPLOYMENT STRUCTURE</vt:lpstr>
      <vt:lpstr>Joint Employment Structure</vt:lpstr>
      <vt:lpstr>Shared Responsibility</vt:lpstr>
      <vt:lpstr>Protecting temporary employees    </vt:lpstr>
      <vt:lpstr>PROTECTING TEMPORARY WORKERS</vt:lpstr>
      <vt:lpstr>MIOSHA Resources</vt:lpstr>
      <vt:lpstr>Resources</vt:lpstr>
      <vt:lpstr>MIOSHA Contact Information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Returning Post COVID-19</dc:title>
  <dc:creator>Carlstrom, Audrey (LEO)</dc:creator>
  <cp:lastModifiedBy>Gloria McMullan</cp:lastModifiedBy>
  <cp:revision>11</cp:revision>
  <dcterms:created xsi:type="dcterms:W3CDTF">2020-04-22T17:50:09Z</dcterms:created>
  <dcterms:modified xsi:type="dcterms:W3CDTF">2020-05-01T13:11:33Z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iteId">
    <vt:lpwstr>d5fb7087-3777-42ad-966a-892ef47225d1</vt:lpwstr>
  </property>
  <property fmtid="{D5CDD505-2E9C-101B-9397-08002B2CF9AE}" pid="4" name="MSIP_Label_3a2fed65-62e7-46ea-af74-187e0c17143a_Owner">
    <vt:lpwstr>CarlstromA@michigan.gov</vt:lpwstr>
  </property>
  <property fmtid="{D5CDD505-2E9C-101B-9397-08002B2CF9AE}" pid="5" name="MSIP_Label_3a2fed65-62e7-46ea-af74-187e0c17143a_SetDate">
    <vt:lpwstr>2020-04-22T17:51:50.8312348Z</vt:lpwstr>
  </property>
  <property fmtid="{D5CDD505-2E9C-101B-9397-08002B2CF9AE}" pid="6" name="MSIP_Label_3a2fed65-62e7-46ea-af74-187e0c17143a_Name">
    <vt:lpwstr>Internal Data (Standard State Data)</vt:lpwstr>
  </property>
  <property fmtid="{D5CDD505-2E9C-101B-9397-08002B2CF9AE}" pid="7" name="MSIP_Label_3a2fed65-62e7-46ea-af74-187e0c17143a_Application">
    <vt:lpwstr>Microsoft Azure Information Protection</vt:lpwstr>
  </property>
  <property fmtid="{D5CDD505-2E9C-101B-9397-08002B2CF9AE}" pid="8" name="MSIP_Label_3a2fed65-62e7-46ea-af74-187e0c17143a_ActionId">
    <vt:lpwstr>1e90efba-fabf-4358-ac20-8e6cc93f99e5</vt:lpwstr>
  </property>
  <property fmtid="{D5CDD505-2E9C-101B-9397-08002B2CF9AE}" pid="9" name="MSIP_Label_3a2fed65-62e7-46ea-af74-187e0c17143a_Extended_MSFT_Method">
    <vt:lpwstr>Manual</vt:lpwstr>
  </property>
  <property fmtid="{D5CDD505-2E9C-101B-9397-08002B2CF9AE}" pid="10" name="Sensitivity">
    <vt:lpwstr>Internal Data (Standard State Data)</vt:lpwstr>
  </property>
</Properties>
</file>