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3D38"/>
    <a:srgbClr val="97C354"/>
    <a:srgbClr val="337BAA"/>
    <a:srgbClr val="5C2825"/>
    <a:srgbClr val="468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960" autoAdjust="0"/>
    <p:restoredTop sz="86101" autoAdjust="0"/>
  </p:normalViewPr>
  <p:slideViewPr>
    <p:cSldViewPr snapToGrid="0">
      <p:cViewPr varScale="1">
        <p:scale>
          <a:sx n="67" d="100"/>
          <a:sy n="67" d="100"/>
        </p:scale>
        <p:origin x="8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44"/>
    </p:cViewPr>
  </p:sorterViewPr>
  <p:notesViewPr>
    <p:cSldViewPr snapToGrid="0" showGuides="1">
      <p:cViewPr varScale="1">
        <p:scale>
          <a:sx n="69" d="100"/>
          <a:sy n="69" d="100"/>
        </p:scale>
        <p:origin x="2928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 Future that Includes Employment: </a:t>
            </a:r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 Workshop for Families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F6AC269-D81C-4339-90D6-59659E7E121B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088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D2A63-6E54-4C42-8FC1-BD46066D9D98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B2391-1F68-034A-821C-1FD10A16A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1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78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2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20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05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895599"/>
            <a:ext cx="8667750" cy="1395413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383088"/>
            <a:ext cx="8667750" cy="106521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22AED1A-5F51-C641-A549-9C8CF3A91F4B}"/>
              </a:ext>
            </a:extLst>
          </p:cNvPr>
          <p:cNvSpPr/>
          <p:nvPr userDrawn="1"/>
        </p:nvSpPr>
        <p:spPr>
          <a:xfrm rot="16200000">
            <a:off x="-1470994" y="5148470"/>
            <a:ext cx="3180523" cy="2385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251C3A5-4582-A144-969E-77DBE8A76F1F}"/>
              </a:ext>
            </a:extLst>
          </p:cNvPr>
          <p:cNvSpPr/>
          <p:nvPr userDrawn="1"/>
        </p:nvSpPr>
        <p:spPr>
          <a:xfrm rot="5400000">
            <a:off x="-442104" y="1344929"/>
            <a:ext cx="1122744" cy="238536"/>
          </a:xfrm>
          <a:prstGeom prst="rect">
            <a:avLst/>
          </a:prstGeom>
          <a:solidFill>
            <a:srgbClr val="337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5D8F600-EBC3-D64D-ADFE-9E6A9767240B}"/>
              </a:ext>
            </a:extLst>
          </p:cNvPr>
          <p:cNvSpPr/>
          <p:nvPr userDrawn="1"/>
        </p:nvSpPr>
        <p:spPr>
          <a:xfrm rot="16200000">
            <a:off x="-706683" y="2732252"/>
            <a:ext cx="1651907" cy="238537"/>
          </a:xfrm>
          <a:prstGeom prst="rect">
            <a:avLst/>
          </a:prstGeom>
          <a:solidFill>
            <a:srgbClr val="97C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94610E2-A714-F442-9DE0-399BD632D9CB}"/>
              </a:ext>
            </a:extLst>
          </p:cNvPr>
          <p:cNvSpPr/>
          <p:nvPr userDrawn="1"/>
        </p:nvSpPr>
        <p:spPr>
          <a:xfrm rot="16200000">
            <a:off x="-332148" y="332142"/>
            <a:ext cx="902827" cy="2385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AE76A5C-86E7-5B43-BE69-2AC8BD0888D6}"/>
              </a:ext>
            </a:extLst>
          </p:cNvPr>
          <p:cNvSpPr/>
          <p:nvPr userDrawn="1"/>
        </p:nvSpPr>
        <p:spPr>
          <a:xfrm rot="16200000" flipV="1">
            <a:off x="5168266" y="3175"/>
            <a:ext cx="45719" cy="8667749"/>
          </a:xfrm>
          <a:prstGeom prst="rect">
            <a:avLst/>
          </a:prstGeom>
          <a:solidFill>
            <a:srgbClr val="337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84D144B9-A573-9347-9D2C-F6FC6C91F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DDEDF4-883C-4159-966D-7CEF8ED53D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Young boy with his mom, dad, and brother " title="Young boy with family ">
            <a:extLst>
              <a:ext uri="{FF2B5EF4-FFF2-40B4-BE49-F238E27FC236}">
                <a16:creationId xmlns:a16="http://schemas.microsoft.com/office/drawing/2014/main" xmlns="" id="{FF30CB64-7875-6541-A657-DF3F16B99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719" y="148856"/>
            <a:ext cx="3985327" cy="2654667"/>
          </a:xfrm>
          <a:prstGeom prst="rect">
            <a:avLst/>
          </a:prstGeom>
        </p:spPr>
      </p:pic>
      <p:pic>
        <p:nvPicPr>
          <p:cNvPr id="16" name="Picture 15" descr="Youth hugging his mom and dad" title="Youth with family ">
            <a:extLst>
              <a:ext uri="{FF2B5EF4-FFF2-40B4-BE49-F238E27FC236}">
                <a16:creationId xmlns:a16="http://schemas.microsoft.com/office/drawing/2014/main" xmlns="" id="{DB7D7751-F9C4-C64C-ABF4-E77E519E8B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48856"/>
            <a:ext cx="3890332" cy="26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2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98C053A-C481-6442-9709-E72139FAA957}"/>
              </a:ext>
            </a:extLst>
          </p:cNvPr>
          <p:cNvSpPr/>
          <p:nvPr userDrawn="1"/>
        </p:nvSpPr>
        <p:spPr>
          <a:xfrm rot="16200000">
            <a:off x="-1470992" y="5148469"/>
            <a:ext cx="3180521" cy="2385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18E5075-397F-8140-A366-83B57C627CA8}"/>
              </a:ext>
            </a:extLst>
          </p:cNvPr>
          <p:cNvSpPr/>
          <p:nvPr userDrawn="1"/>
        </p:nvSpPr>
        <p:spPr>
          <a:xfrm rot="5400000">
            <a:off x="-442104" y="1344929"/>
            <a:ext cx="1122744" cy="238536"/>
          </a:xfrm>
          <a:prstGeom prst="rect">
            <a:avLst/>
          </a:prstGeom>
          <a:solidFill>
            <a:srgbClr val="337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ED57D72-A9A8-C14A-AB68-EC8A54E60215}"/>
              </a:ext>
            </a:extLst>
          </p:cNvPr>
          <p:cNvSpPr/>
          <p:nvPr userDrawn="1"/>
        </p:nvSpPr>
        <p:spPr>
          <a:xfrm rot="16200000">
            <a:off x="-706683" y="2732252"/>
            <a:ext cx="1651907" cy="238537"/>
          </a:xfrm>
          <a:prstGeom prst="rect">
            <a:avLst/>
          </a:prstGeom>
          <a:solidFill>
            <a:srgbClr val="97C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C1C3D3D-A874-6340-9E1A-0E42B52643B2}"/>
              </a:ext>
            </a:extLst>
          </p:cNvPr>
          <p:cNvSpPr/>
          <p:nvPr userDrawn="1"/>
        </p:nvSpPr>
        <p:spPr>
          <a:xfrm rot="16200000">
            <a:off x="-332147" y="332145"/>
            <a:ext cx="902827" cy="2385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E7E3C16-8EF8-7B49-9817-03F46A984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6076903" y="1690688"/>
            <a:ext cx="10052" cy="4486275"/>
          </a:xfrm>
          <a:prstGeom prst="line">
            <a:avLst/>
          </a:prstGeom>
          <a:ln>
            <a:solidFill>
              <a:srgbClr val="97C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69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74F0B52-B97C-3048-A5DB-4E010739C6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DDEDF4-883C-4159-966D-7CEF8ED53D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94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83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FAF5844-4098-3945-A55D-910C5D6A5831}"/>
              </a:ext>
            </a:extLst>
          </p:cNvPr>
          <p:cNvSpPr/>
          <p:nvPr userDrawn="1"/>
        </p:nvSpPr>
        <p:spPr>
          <a:xfrm rot="16200000">
            <a:off x="-1470992" y="5148469"/>
            <a:ext cx="3180521" cy="2385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1CA7911-341C-3D45-A2A4-06DBCE2C4760}"/>
              </a:ext>
            </a:extLst>
          </p:cNvPr>
          <p:cNvSpPr/>
          <p:nvPr userDrawn="1"/>
        </p:nvSpPr>
        <p:spPr>
          <a:xfrm rot="5400000">
            <a:off x="-442104" y="1344929"/>
            <a:ext cx="1122744" cy="238536"/>
          </a:xfrm>
          <a:prstGeom prst="rect">
            <a:avLst/>
          </a:prstGeom>
          <a:solidFill>
            <a:srgbClr val="337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D4C88C2-9213-0B41-8E02-AFBCDFDA22A3}"/>
              </a:ext>
            </a:extLst>
          </p:cNvPr>
          <p:cNvSpPr/>
          <p:nvPr userDrawn="1"/>
        </p:nvSpPr>
        <p:spPr>
          <a:xfrm rot="16200000">
            <a:off x="-706683" y="2732252"/>
            <a:ext cx="1651907" cy="238537"/>
          </a:xfrm>
          <a:prstGeom prst="rect">
            <a:avLst/>
          </a:prstGeom>
          <a:solidFill>
            <a:srgbClr val="97C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55FFCF3-48B3-C246-A2DE-2BCF5CF92E90}"/>
              </a:ext>
            </a:extLst>
          </p:cNvPr>
          <p:cNvSpPr/>
          <p:nvPr userDrawn="1"/>
        </p:nvSpPr>
        <p:spPr>
          <a:xfrm rot="16200000">
            <a:off x="-332147" y="332145"/>
            <a:ext cx="902827" cy="2385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55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8B2593C-DF92-9446-88E5-5DB494ED77E9}"/>
              </a:ext>
            </a:extLst>
          </p:cNvPr>
          <p:cNvSpPr/>
          <p:nvPr userDrawn="1"/>
        </p:nvSpPr>
        <p:spPr>
          <a:xfrm rot="16200000">
            <a:off x="-1470992" y="5148469"/>
            <a:ext cx="3180521" cy="2385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5785FC-DEB5-BA4B-AB2B-27A87AD73045}"/>
              </a:ext>
            </a:extLst>
          </p:cNvPr>
          <p:cNvSpPr/>
          <p:nvPr userDrawn="1"/>
        </p:nvSpPr>
        <p:spPr>
          <a:xfrm rot="5400000">
            <a:off x="-442104" y="1344929"/>
            <a:ext cx="1122744" cy="238536"/>
          </a:xfrm>
          <a:prstGeom prst="rect">
            <a:avLst/>
          </a:prstGeom>
          <a:solidFill>
            <a:srgbClr val="337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641C408-4353-4743-B309-BA26CEE5351C}"/>
              </a:ext>
            </a:extLst>
          </p:cNvPr>
          <p:cNvSpPr/>
          <p:nvPr userDrawn="1"/>
        </p:nvSpPr>
        <p:spPr>
          <a:xfrm rot="16200000">
            <a:off x="-706683" y="2732252"/>
            <a:ext cx="1651907" cy="238537"/>
          </a:xfrm>
          <a:prstGeom prst="rect">
            <a:avLst/>
          </a:prstGeom>
          <a:solidFill>
            <a:srgbClr val="97C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6C1A79E-5DB6-6D45-9CAC-3BBAEA3BB911}"/>
              </a:ext>
            </a:extLst>
          </p:cNvPr>
          <p:cNvSpPr/>
          <p:nvPr userDrawn="1"/>
        </p:nvSpPr>
        <p:spPr>
          <a:xfrm rot="16200000">
            <a:off x="-332147" y="332145"/>
            <a:ext cx="902827" cy="2385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3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ECB1B11-9E28-4C4C-851D-DA3922407F84}"/>
              </a:ext>
            </a:extLst>
          </p:cNvPr>
          <p:cNvSpPr/>
          <p:nvPr userDrawn="1"/>
        </p:nvSpPr>
        <p:spPr>
          <a:xfrm rot="10800000">
            <a:off x="0" y="6751782"/>
            <a:ext cx="4241018" cy="1222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9B71087-2231-EE4F-BCB8-EC61EDBC71D3}"/>
              </a:ext>
            </a:extLst>
          </p:cNvPr>
          <p:cNvSpPr/>
          <p:nvPr userDrawn="1"/>
        </p:nvSpPr>
        <p:spPr>
          <a:xfrm>
            <a:off x="7829594" y="6750426"/>
            <a:ext cx="2432924" cy="123643"/>
          </a:xfrm>
          <a:prstGeom prst="rect">
            <a:avLst/>
          </a:prstGeom>
          <a:solidFill>
            <a:srgbClr val="337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AE3B849-499B-C642-B6D7-18C970296B10}"/>
              </a:ext>
            </a:extLst>
          </p:cNvPr>
          <p:cNvSpPr/>
          <p:nvPr userDrawn="1"/>
        </p:nvSpPr>
        <p:spPr>
          <a:xfrm rot="10800000">
            <a:off x="4241016" y="6750424"/>
            <a:ext cx="3588577" cy="123644"/>
          </a:xfrm>
          <a:prstGeom prst="rect">
            <a:avLst/>
          </a:prstGeom>
          <a:solidFill>
            <a:srgbClr val="97C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B48E9AD-E60D-9940-81BB-94D335F08F8B}"/>
              </a:ext>
            </a:extLst>
          </p:cNvPr>
          <p:cNvSpPr/>
          <p:nvPr userDrawn="1"/>
        </p:nvSpPr>
        <p:spPr>
          <a:xfrm>
            <a:off x="10235624" y="6750424"/>
            <a:ext cx="1956376" cy="1236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14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2DB3666-FE48-E14A-86FE-8D09D3D7DD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DDEDF4-883C-4159-966D-7CEF8ED53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1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73D2446-1E83-7D4A-9061-EBD8D0EC1717}"/>
              </a:ext>
            </a:extLst>
          </p:cNvPr>
          <p:cNvSpPr/>
          <p:nvPr userDrawn="1"/>
        </p:nvSpPr>
        <p:spPr>
          <a:xfrm rot="16200000">
            <a:off x="-1470992" y="5148469"/>
            <a:ext cx="3180521" cy="2385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7621404-531C-2247-975C-715932478D63}"/>
              </a:ext>
            </a:extLst>
          </p:cNvPr>
          <p:cNvSpPr/>
          <p:nvPr userDrawn="1"/>
        </p:nvSpPr>
        <p:spPr>
          <a:xfrm rot="5400000">
            <a:off x="-442104" y="1344929"/>
            <a:ext cx="1122744" cy="238536"/>
          </a:xfrm>
          <a:prstGeom prst="rect">
            <a:avLst/>
          </a:prstGeom>
          <a:solidFill>
            <a:srgbClr val="337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5499C09-8414-DD4F-A1F3-20F8C0B4705D}"/>
              </a:ext>
            </a:extLst>
          </p:cNvPr>
          <p:cNvSpPr/>
          <p:nvPr userDrawn="1"/>
        </p:nvSpPr>
        <p:spPr>
          <a:xfrm rot="16200000">
            <a:off x="-706683" y="2732252"/>
            <a:ext cx="1651907" cy="238537"/>
          </a:xfrm>
          <a:prstGeom prst="rect">
            <a:avLst/>
          </a:prstGeom>
          <a:solidFill>
            <a:srgbClr val="97C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B231E35-8D30-1949-940A-ECF9FD1D028B}"/>
              </a:ext>
            </a:extLst>
          </p:cNvPr>
          <p:cNvSpPr/>
          <p:nvPr userDrawn="1"/>
        </p:nvSpPr>
        <p:spPr>
          <a:xfrm rot="16200000">
            <a:off x="-332147" y="332145"/>
            <a:ext cx="902827" cy="2385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7F63F83-FEDE-2B41-9577-3FF36C61F4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570592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7339"/>
            <a:ext cx="10515600" cy="150018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DDEDF4-883C-4159-966D-7CEF8ED53D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0E8E225-A9DE-D946-8826-9CB7A562794A}"/>
              </a:ext>
            </a:extLst>
          </p:cNvPr>
          <p:cNvSpPr/>
          <p:nvPr userDrawn="1"/>
        </p:nvSpPr>
        <p:spPr>
          <a:xfrm rot="16200000" flipV="1">
            <a:off x="6061945" y="-750337"/>
            <a:ext cx="45719" cy="10537994"/>
          </a:xfrm>
          <a:prstGeom prst="rect">
            <a:avLst/>
          </a:prstGeom>
          <a:solidFill>
            <a:srgbClr val="97C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9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2E24686-3DF5-D645-97F1-DFB9574085E8}"/>
              </a:ext>
            </a:extLst>
          </p:cNvPr>
          <p:cNvSpPr/>
          <p:nvPr userDrawn="1"/>
        </p:nvSpPr>
        <p:spPr>
          <a:xfrm rot="10800000">
            <a:off x="0" y="6751782"/>
            <a:ext cx="4241018" cy="1222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19B75A3-6832-2941-843C-2B8CFCCF85DE}"/>
              </a:ext>
            </a:extLst>
          </p:cNvPr>
          <p:cNvSpPr/>
          <p:nvPr userDrawn="1"/>
        </p:nvSpPr>
        <p:spPr>
          <a:xfrm>
            <a:off x="7829594" y="6750426"/>
            <a:ext cx="2432924" cy="123643"/>
          </a:xfrm>
          <a:prstGeom prst="rect">
            <a:avLst/>
          </a:prstGeom>
          <a:solidFill>
            <a:srgbClr val="337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CEF1394-1161-F542-8E8A-76DBF3661C4E}"/>
              </a:ext>
            </a:extLst>
          </p:cNvPr>
          <p:cNvSpPr/>
          <p:nvPr userDrawn="1"/>
        </p:nvSpPr>
        <p:spPr>
          <a:xfrm rot="10800000">
            <a:off x="4241016" y="6750424"/>
            <a:ext cx="3588577" cy="123644"/>
          </a:xfrm>
          <a:prstGeom prst="rect">
            <a:avLst/>
          </a:prstGeom>
          <a:solidFill>
            <a:srgbClr val="97C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D4035ED-E658-8D4C-B86F-1805CF13E8E3}"/>
              </a:ext>
            </a:extLst>
          </p:cNvPr>
          <p:cNvSpPr/>
          <p:nvPr userDrawn="1"/>
        </p:nvSpPr>
        <p:spPr>
          <a:xfrm>
            <a:off x="10235624" y="6750424"/>
            <a:ext cx="1956376" cy="1236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2CFA0C11-3CA6-6C4B-8F64-8761279FAAC3}"/>
              </a:ext>
            </a:extLst>
          </p:cNvPr>
          <p:cNvCxnSpPr/>
          <p:nvPr userDrawn="1"/>
        </p:nvCxnSpPr>
        <p:spPr>
          <a:xfrm>
            <a:off x="6098168" y="1814992"/>
            <a:ext cx="0" cy="4351338"/>
          </a:xfrm>
          <a:prstGeom prst="line">
            <a:avLst/>
          </a:prstGeom>
          <a:ln>
            <a:solidFill>
              <a:srgbClr val="97C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09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2E24686-3DF5-D645-97F1-DFB9574085E8}"/>
              </a:ext>
            </a:extLst>
          </p:cNvPr>
          <p:cNvSpPr/>
          <p:nvPr userDrawn="1"/>
        </p:nvSpPr>
        <p:spPr>
          <a:xfrm rot="10800000">
            <a:off x="0" y="6751782"/>
            <a:ext cx="4241018" cy="1222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19B75A3-6832-2941-843C-2B8CFCCF85DE}"/>
              </a:ext>
            </a:extLst>
          </p:cNvPr>
          <p:cNvSpPr/>
          <p:nvPr userDrawn="1"/>
        </p:nvSpPr>
        <p:spPr>
          <a:xfrm>
            <a:off x="7829594" y="6750426"/>
            <a:ext cx="2432924" cy="123643"/>
          </a:xfrm>
          <a:prstGeom prst="rect">
            <a:avLst/>
          </a:prstGeom>
          <a:solidFill>
            <a:srgbClr val="337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CEF1394-1161-F542-8E8A-76DBF3661C4E}"/>
              </a:ext>
            </a:extLst>
          </p:cNvPr>
          <p:cNvSpPr/>
          <p:nvPr userDrawn="1"/>
        </p:nvSpPr>
        <p:spPr>
          <a:xfrm rot="10800000">
            <a:off x="4241016" y="6750424"/>
            <a:ext cx="3588577" cy="123644"/>
          </a:xfrm>
          <a:prstGeom prst="rect">
            <a:avLst/>
          </a:prstGeom>
          <a:solidFill>
            <a:srgbClr val="97C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D4035ED-E658-8D4C-B86F-1805CF13E8E3}"/>
              </a:ext>
            </a:extLst>
          </p:cNvPr>
          <p:cNvSpPr/>
          <p:nvPr userDrawn="1"/>
        </p:nvSpPr>
        <p:spPr>
          <a:xfrm>
            <a:off x="10235624" y="6750424"/>
            <a:ext cx="1956376" cy="1236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9F4A4C8-DE10-FC45-9E26-5B75867008E8}"/>
              </a:ext>
            </a:extLst>
          </p:cNvPr>
          <p:cNvSpPr/>
          <p:nvPr userDrawn="1"/>
        </p:nvSpPr>
        <p:spPr>
          <a:xfrm rot="16200000">
            <a:off x="-1470992" y="5148469"/>
            <a:ext cx="3180521" cy="2385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A44113C-A35B-8941-B932-3EDF9304947D}"/>
              </a:ext>
            </a:extLst>
          </p:cNvPr>
          <p:cNvSpPr/>
          <p:nvPr userDrawn="1"/>
        </p:nvSpPr>
        <p:spPr>
          <a:xfrm rot="5400000">
            <a:off x="-442104" y="1344929"/>
            <a:ext cx="1122744" cy="238536"/>
          </a:xfrm>
          <a:prstGeom prst="rect">
            <a:avLst/>
          </a:prstGeom>
          <a:solidFill>
            <a:srgbClr val="337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0645B22-08C5-6F46-A4EA-4FB5DA44CFCF}"/>
              </a:ext>
            </a:extLst>
          </p:cNvPr>
          <p:cNvSpPr/>
          <p:nvPr userDrawn="1"/>
        </p:nvSpPr>
        <p:spPr>
          <a:xfrm rot="16200000">
            <a:off x="-706683" y="2732252"/>
            <a:ext cx="1651907" cy="238537"/>
          </a:xfrm>
          <a:prstGeom prst="rect">
            <a:avLst/>
          </a:prstGeom>
          <a:solidFill>
            <a:srgbClr val="97C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531721F-8725-2041-B905-B45CF13AA080}"/>
              </a:ext>
            </a:extLst>
          </p:cNvPr>
          <p:cNvSpPr/>
          <p:nvPr userDrawn="1"/>
        </p:nvSpPr>
        <p:spPr>
          <a:xfrm rot="16200000">
            <a:off x="-332147" y="332145"/>
            <a:ext cx="902827" cy="2385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E158B97D-9D07-454F-A1E3-28D35C64891F}"/>
              </a:ext>
            </a:extLst>
          </p:cNvPr>
          <p:cNvCxnSpPr/>
          <p:nvPr userDrawn="1"/>
        </p:nvCxnSpPr>
        <p:spPr>
          <a:xfrm>
            <a:off x="6098168" y="1814992"/>
            <a:ext cx="0" cy="4351338"/>
          </a:xfrm>
          <a:prstGeom prst="line">
            <a:avLst/>
          </a:prstGeom>
          <a:ln>
            <a:solidFill>
              <a:srgbClr val="97C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32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86266A8-E3C7-7E49-B494-F1AD84FF951A}"/>
              </a:ext>
            </a:extLst>
          </p:cNvPr>
          <p:cNvSpPr/>
          <p:nvPr userDrawn="1"/>
        </p:nvSpPr>
        <p:spPr>
          <a:xfrm rot="10800000">
            <a:off x="0" y="6751782"/>
            <a:ext cx="4241018" cy="1222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29FA378-7239-534B-80DF-B70358811CB1}"/>
              </a:ext>
            </a:extLst>
          </p:cNvPr>
          <p:cNvSpPr/>
          <p:nvPr userDrawn="1"/>
        </p:nvSpPr>
        <p:spPr>
          <a:xfrm>
            <a:off x="7829594" y="6750426"/>
            <a:ext cx="2432924" cy="123643"/>
          </a:xfrm>
          <a:prstGeom prst="rect">
            <a:avLst/>
          </a:prstGeom>
          <a:solidFill>
            <a:srgbClr val="337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9DD08DB-CFEE-1243-8B27-0A902536212F}"/>
              </a:ext>
            </a:extLst>
          </p:cNvPr>
          <p:cNvSpPr/>
          <p:nvPr userDrawn="1"/>
        </p:nvSpPr>
        <p:spPr>
          <a:xfrm rot="10800000">
            <a:off x="4241016" y="6750424"/>
            <a:ext cx="3588577" cy="123644"/>
          </a:xfrm>
          <a:prstGeom prst="rect">
            <a:avLst/>
          </a:prstGeom>
          <a:solidFill>
            <a:srgbClr val="97C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3BC0038-E2A8-D746-9FC2-B3108EE792A8}"/>
              </a:ext>
            </a:extLst>
          </p:cNvPr>
          <p:cNvSpPr/>
          <p:nvPr userDrawn="1"/>
        </p:nvSpPr>
        <p:spPr>
          <a:xfrm>
            <a:off x="10235624" y="6750424"/>
            <a:ext cx="1956376" cy="1236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523EBE8C-4BD0-CB44-A40A-8D6077D88CE5}"/>
              </a:ext>
            </a:extLst>
          </p:cNvPr>
          <p:cNvCxnSpPr>
            <a:cxnSpLocks/>
          </p:cNvCxnSpPr>
          <p:nvPr userDrawn="1"/>
        </p:nvCxnSpPr>
        <p:spPr>
          <a:xfrm flipH="1">
            <a:off x="6076903" y="1690688"/>
            <a:ext cx="10052" cy="4486275"/>
          </a:xfrm>
          <a:prstGeom prst="line">
            <a:avLst/>
          </a:prstGeom>
          <a:ln>
            <a:solidFill>
              <a:srgbClr val="97C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01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DDEDF4-883C-4159-966D-7CEF8ED53D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221FCC-7735-6443-9908-4CF18D0108B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55" y="6302932"/>
            <a:ext cx="1314450" cy="3869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8397F45-4EC4-0F40-A39A-C511DB1023C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218" y="6220644"/>
            <a:ext cx="2540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7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8" r:id="rId4"/>
    <p:sldLayoutId id="2147483651" r:id="rId5"/>
    <p:sldLayoutId id="2147483652" r:id="rId6"/>
    <p:sldLayoutId id="2147483662" r:id="rId7"/>
    <p:sldLayoutId id="2147483659" r:id="rId8"/>
    <p:sldLayoutId id="2147483653" r:id="rId9"/>
    <p:sldLayoutId id="2147483660" r:id="rId10"/>
    <p:sldLayoutId id="2147483654" r:id="rId11"/>
    <p:sldLayoutId id="2147483655" r:id="rId12"/>
    <p:sldLayoutId id="2147483656" r:id="rId13"/>
    <p:sldLayoutId id="214748365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maro.org/employment-first/member-resourc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lifecoursetools.com/" TargetMode="External"/><Relationship Id="rId5" Type="http://schemas.openxmlformats.org/officeDocument/2006/relationships/hyperlink" Target="https://www.transcen.org/" TargetMode="External"/><Relationship Id="rId4" Type="http://schemas.openxmlformats.org/officeDocument/2006/relationships/hyperlink" Target="http://miwipa.org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Presenters: add information such as presenter’s names, location, date or event.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Lighting the Way: Helping Families See Possibilities in Competitive Employment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C72B469-EC58-E346-A1CF-9C594F964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DD0FD14-B7D8-ED4B-8CF8-8796F6285E33}"/>
              </a:ext>
            </a:extLst>
          </p:cNvPr>
          <p:cNvSpPr txBox="1"/>
          <p:nvPr/>
        </p:nvSpPr>
        <p:spPr>
          <a:xfrm>
            <a:off x="9096419" y="4710196"/>
            <a:ext cx="2634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Already sold.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Families might push you harder than you push them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C062882-8BCD-0245-A578-023F497D4F88}"/>
              </a:ext>
            </a:extLst>
          </p:cNvPr>
          <p:cNvSpPr txBox="1"/>
          <p:nvPr/>
        </p:nvSpPr>
        <p:spPr>
          <a:xfrm>
            <a:off x="4778644" y="4710197"/>
            <a:ext cx="2634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Tell me more.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Families want to know how this will impact things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C31DFB-AEBA-BA45-9EE2-7FA479EDD777}"/>
              </a:ext>
            </a:extLst>
          </p:cNvPr>
          <p:cNvSpPr txBox="1"/>
          <p:nvPr/>
        </p:nvSpPr>
        <p:spPr>
          <a:xfrm>
            <a:off x="331641" y="4710198"/>
            <a:ext cx="32224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Are not ready yet.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Our goal is to be patient and get families to consider possibility</a:t>
            </a:r>
          </a:p>
        </p:txBody>
      </p:sp>
      <p:pic>
        <p:nvPicPr>
          <p:cNvPr id="5" name="Content Placeholder 4" descr="Graphic shows a Bell curve which is smaller on the ends and thicker in the middle. The left side of the curve is marked &quot;Are not ready yet&quot; and indictes small percentage of families who are not ready to discuss competitive employment. Middle is marked &quot;Tell me more&quot; and indicates large percentage of families who need more information to make a decision. Smaeer right section is marked &quot;Already sold&quot; and indicated small percentage of famiies who are ready no questions asked. " title="Bell curve ">
            <a:extLst>
              <a:ext uri="{FF2B5EF4-FFF2-40B4-BE49-F238E27FC236}">
                <a16:creationId xmlns:a16="http://schemas.microsoft.com/office/drawing/2014/main" xmlns="" id="{586CB442-6C96-4749-BF5B-8F8867AAF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436" t="28013" r="5164" b="30120"/>
          <a:stretch/>
        </p:blipFill>
        <p:spPr>
          <a:xfrm>
            <a:off x="668337" y="1245131"/>
            <a:ext cx="10855326" cy="34650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126116-47F1-2948-9401-203939A42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Source: Don Lavin, Strengths at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7DED0E0-9807-6A47-9EF9-E66D7B847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5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68E29C-6596-C948-8AA2-20CCACA3A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</a:t>
            </a:r>
            <a:br>
              <a:rPr lang="en-US" dirty="0"/>
            </a:br>
            <a:r>
              <a:rPr lang="en-US" dirty="0"/>
              <a:t>Apprehension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19C9A1-20C3-254E-A570-CFB0E4C8CD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Fear of disruption of routine and services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Fears over vulnerability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Questions about ability to work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Fear of losing benefits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58F5EB-73D5-BF4B-8D9B-9E52DA4F8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11</a:t>
            </a:fld>
            <a:endParaRPr lang="en-US"/>
          </a:p>
        </p:txBody>
      </p:sp>
      <p:pic>
        <p:nvPicPr>
          <p:cNvPr id="6" name="Content Placeholder 5" descr="Text: Don't judge my choices without understanding my reasons " title="Don't judge ">
            <a:extLst>
              <a:ext uri="{FF2B5EF4-FFF2-40B4-BE49-F238E27FC236}">
                <a16:creationId xmlns:a16="http://schemas.microsoft.com/office/drawing/2014/main" xmlns="" id="{42AFDA06-024E-EF4C-9193-0F2D8F2227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" r="5587"/>
          <a:stretch/>
        </p:blipFill>
        <p:spPr>
          <a:xfrm>
            <a:off x="6086117" y="0"/>
            <a:ext cx="6105883" cy="6858000"/>
          </a:xfrm>
        </p:spPr>
      </p:pic>
    </p:spTree>
    <p:extLst>
      <p:ext uri="{BB962C8B-B14F-4D97-AF65-F5344CB8AC3E}">
        <p14:creationId xmlns:p14="http://schemas.microsoft.com/office/powerpoint/2010/main" val="352888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48701A-6232-A949-9D6D-87EC8C929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Additional Reasons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37D7F5-533D-E941-9BEA-B6230EAE7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Poor communication – misunderstanding what work can look like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Idea appears driven by professionals (what is this thing you are trying to get me to do?)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Being told to “let go”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Have not seen examples of how it can work</a:t>
            </a:r>
          </a:p>
          <a:p>
            <a:pPr>
              <a:lnSpc>
                <a:spcPct val="100000"/>
              </a:lnSpc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7A17884-1FEE-5347-8F39-5C89E260D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3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 descr="Chalkboard with a lightbulb leading to a space to write down ideas " title="lightbulb ">
            <a:extLst>
              <a:ext uri="{FF2B5EF4-FFF2-40B4-BE49-F238E27FC236}">
                <a16:creationId xmlns:a16="http://schemas.microsoft.com/office/drawing/2014/main" xmlns="" id="{A94B38C0-F6D8-6144-AE2F-4D505043E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5" b="3735"/>
          <a:stretch/>
        </p:blipFill>
        <p:spPr>
          <a:xfrm>
            <a:off x="0" y="-1"/>
            <a:ext cx="12192000" cy="685806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16E11AA3-D200-A44F-8E8F-552FEEE8D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59331"/>
            <a:ext cx="12192000" cy="1325563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Strategies to Work Through Apprehension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B8D9980-4DC0-A34E-87B8-E0B7B2A5B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2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B15C44-E48A-4E4A-8975-8FEA6677B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Group Question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03BFD5-3B34-E14A-9B6A-CC220B08C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What are some ways that you have helped families work through apprehension so paid, competitive employment becomes an option?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1024631-5B2A-0A4F-975E-F037BD0FC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23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2E7FEF-8BCD-7749-B453-F9AED7F78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Build Trusting Relationships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A92553-F52A-CD47-A096-EA6B8FD9E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Families want to know that you </a:t>
            </a:r>
            <a:r>
              <a:rPr lang="en-US" sz="3200" b="1" u="sng" dirty="0"/>
              <a:t>understand</a:t>
            </a:r>
            <a:r>
              <a:rPr lang="en-US" sz="3200" b="1" dirty="0"/>
              <a:t> their son or daughter and want what is the best for them.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Pitfall: Not taking the time to get to know the family, their child, their hopes, and their concerns. </a:t>
            </a:r>
          </a:p>
          <a:p>
            <a:r>
              <a:rPr lang="en-US" sz="3200" dirty="0"/>
              <a:t>Strategy: A solid person-center planning process will allow you to gather information and show families you understand the uniqueness of their son or daughter.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052EBA0-D5CD-9D49-9396-FDC8DC1AB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81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7485DA-5787-9A4D-B6A3-CFCA2578E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Focus on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73E0C8-AD32-074F-9654-7961311AE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200" b="1" dirty="0"/>
              <a:t>“If you have not gotten a response you have not communicated.”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800" i="1" dirty="0"/>
              <a:t>Barb </a:t>
            </a:r>
            <a:r>
              <a:rPr lang="en-US" sz="1800" i="1" dirty="0" err="1"/>
              <a:t>Ziemke</a:t>
            </a:r>
            <a:r>
              <a:rPr lang="en-US" sz="1800" i="1" dirty="0"/>
              <a:t>, PACER Center</a:t>
            </a:r>
          </a:p>
          <a:p>
            <a:pPr marL="0" indent="0">
              <a:lnSpc>
                <a:spcPct val="110000"/>
              </a:lnSpc>
              <a:buNone/>
            </a:pPr>
            <a:endParaRPr lang="en-US" sz="3200" i="1" dirty="0"/>
          </a:p>
          <a:p>
            <a:pPr>
              <a:lnSpc>
                <a:spcPct val="110000"/>
              </a:lnSpc>
            </a:pPr>
            <a:r>
              <a:rPr lang="en-US" sz="3200" dirty="0"/>
              <a:t>Pitfall: Assuming families know what you are trying to accomplish and of the importance of competitive employment. 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Strategy: Figure out what method of communication works best for each family, give frequent updates and celebrate success.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4BE70B0-1204-C947-BC0A-AFDF065D6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9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63017B-20D5-E24A-88E7-E312983F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Help Families See Youth in a New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62859C-7580-5E4C-AD72-9287A94B6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dirty="0"/>
              <a:t>Sometimes families just don’t see how their son or daughter will be able to be employed in the community.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b="1" dirty="0"/>
          </a:p>
          <a:p>
            <a:pPr>
              <a:lnSpc>
                <a:spcPct val="100000"/>
              </a:lnSpc>
            </a:pPr>
            <a:r>
              <a:rPr lang="en-US" dirty="0"/>
              <a:t>Pitfall: Believing families “are the problem” for not seeing how their youth can be employed. </a:t>
            </a:r>
          </a:p>
          <a:p>
            <a:pPr>
              <a:lnSpc>
                <a:spcPct val="100000"/>
              </a:lnSpc>
            </a:pPr>
            <a:r>
              <a:rPr lang="en-US" dirty="0"/>
              <a:t>Strategy: Use tools like the Positive Personal Profile to identify strengths and talents, and show families how those talents translate into an employment setting.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F614F3-CDBF-6144-AC78-ECA72C27D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60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8242A4-116D-D645-87F6-8D5489386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Let Youth be the Driver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CEE93A-0DA9-EB4D-BB47-B4B7E9E2E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dirty="0"/>
              <a:t>Families might be more open to exploring jobs in the community if their sons or daughters are the ones asking for that opportunity.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b="1" dirty="0"/>
          </a:p>
          <a:p>
            <a:pPr>
              <a:lnSpc>
                <a:spcPct val="100000"/>
              </a:lnSpc>
            </a:pPr>
            <a:r>
              <a:rPr lang="en-US" dirty="0"/>
              <a:t>Pitfall: Ignoring the impact youth can have in convincing their families that their dreams for the future include a job in the community. </a:t>
            </a:r>
          </a:p>
          <a:p>
            <a:pPr>
              <a:lnSpc>
                <a:spcPct val="100000"/>
              </a:lnSpc>
            </a:pPr>
            <a:r>
              <a:rPr lang="en-US" dirty="0"/>
              <a:t>Strategy: Use assistive technology and multimedia (slide show or collages) to give youth a voice. Help them express their vision to their families. 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3AB9D41-6C42-0A4C-A3C4-CE3EFAD61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91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C74FA6-2367-8042-8817-D0EF230F2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Negotiate the Risk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427170-1610-AA4E-B293-3D4B79F50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dirty="0"/>
              <a:t>Families have valid concerns over vulnerability. This includes taking public transportation, working unsupervised, or fitting into the workplace.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2400" b="1" dirty="0"/>
          </a:p>
          <a:p>
            <a:pPr>
              <a:lnSpc>
                <a:spcPct val="100000"/>
              </a:lnSpc>
            </a:pPr>
            <a:r>
              <a:rPr lang="en-US" dirty="0"/>
              <a:t>Pitfall: Blaming families for being too protective, or pushing for things that you know the family is not comfortable with. </a:t>
            </a:r>
          </a:p>
          <a:p>
            <a:pPr>
              <a:lnSpc>
                <a:spcPct val="100000"/>
              </a:lnSpc>
            </a:pPr>
            <a:r>
              <a:rPr lang="en-US" dirty="0"/>
              <a:t>Strategy: Work closely with the family to negotiate the risk. For example, how can we break down taking the bus into small steps so families see progress rather than something scary? 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77064C1-EF74-7044-8A5F-41AF84F00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41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59357-8541-EB42-B19A-537844C02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DEA8E9-8C7A-4047-A663-EC977F80A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Understanding the impact of disability on families</a:t>
            </a:r>
          </a:p>
          <a:p>
            <a:r>
              <a:rPr lang="en-US" dirty="0"/>
              <a:t>Why families are apprehensive about competitive employment</a:t>
            </a:r>
          </a:p>
          <a:p>
            <a:r>
              <a:rPr lang="en-US" dirty="0"/>
              <a:t>Strategies to work through that apprehension</a:t>
            </a:r>
          </a:p>
          <a:p>
            <a:r>
              <a:rPr lang="en-US" dirty="0"/>
              <a:t>Tips for your agency to create a family-centered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0C79A61-A76C-244E-ACA6-57DD24B34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3E4E23-E684-5A4A-BA47-0F141F6F5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Partner to Provide Parent Training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DC1E7E-672F-6F4E-8A65-A6A855F8A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dirty="0"/>
              <a:t>Parents need reliable information from reliable sources so they can make informed decisions and feel comfortable with employment.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b="1" dirty="0"/>
          </a:p>
          <a:p>
            <a:pPr>
              <a:lnSpc>
                <a:spcPct val="100000"/>
              </a:lnSpc>
            </a:pPr>
            <a:r>
              <a:rPr lang="en-US" dirty="0"/>
              <a:t>Pitfall: Parents who lack good information, resources, or connections to advocates and other families. </a:t>
            </a:r>
          </a:p>
          <a:p>
            <a:pPr>
              <a:lnSpc>
                <a:spcPct val="100000"/>
              </a:lnSpc>
            </a:pPr>
            <a:r>
              <a:rPr lang="en-US" dirty="0"/>
              <a:t>Strategy: Build partnerships with local advocacy groups and conduct periodic training sessions for families. Providing information early can ease apprehension later. 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7062577-94C7-0F42-A770-0ABE5B807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83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75AF5B-B4CF-6441-8ACB-2797E3A24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Provide Benefits Counseling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5359A8-302D-D243-BBD5-2305B1BDE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dirty="0"/>
              <a:t>Families work hard to get the youth onto Social Security benefits without understanding the long-term impacts.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b="1" dirty="0"/>
          </a:p>
          <a:p>
            <a:pPr>
              <a:lnSpc>
                <a:spcPct val="100000"/>
              </a:lnSpc>
            </a:pPr>
            <a:r>
              <a:rPr lang="en-US" dirty="0"/>
              <a:t>Pitfall: Families who refuse to entertain competitive employment for fear of losing benefits. </a:t>
            </a:r>
          </a:p>
          <a:p>
            <a:pPr>
              <a:lnSpc>
                <a:spcPct val="100000"/>
              </a:lnSpc>
            </a:pPr>
            <a:r>
              <a:rPr lang="en-US" dirty="0"/>
              <a:t>Strategy: Partner with local Work Incentives Planning and Assistance projects to provide accurate information and benefits counseling to families.</a:t>
            </a:r>
            <a:br>
              <a:rPr lang="en-US" dirty="0"/>
            </a:b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45DB2FA-8EA4-9440-B931-24E5B1D96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90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009448-F6A2-D44E-9463-AF86CD1CF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Train Staff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958BAA-690E-654B-A573-2F956C9E6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dirty="0"/>
              <a:t>Building working relationships with families is a job skill that does not always come naturally.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b="1" dirty="0"/>
          </a:p>
          <a:p>
            <a:pPr>
              <a:lnSpc>
                <a:spcPct val="100000"/>
              </a:lnSpc>
            </a:pPr>
            <a:r>
              <a:rPr lang="en-US" dirty="0"/>
              <a:t>Pitfall: Assuming that your staff know how to build relationships with families and caregivers, including those from diverse backgrounds. </a:t>
            </a:r>
          </a:p>
          <a:p>
            <a:pPr>
              <a:lnSpc>
                <a:spcPct val="100000"/>
              </a:lnSpc>
            </a:pPr>
            <a:r>
              <a:rPr lang="en-US" dirty="0"/>
              <a:t>Strategy: Make family partnerships a stated priority and provide training to staff on how to do it effectively. 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B04228-AC1E-594C-AC61-0731C5A3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24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C2346C-B3C6-DD41-A6A4-2D7AD88F9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 Patient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A8746C-C9F7-F544-BDE7-B4A266445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dirty="0"/>
              <a:t>It may take some families longer to become comfortable with the idea of community-based jobs for their son or daughter.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b="1" dirty="0"/>
          </a:p>
          <a:p>
            <a:pPr>
              <a:lnSpc>
                <a:spcPct val="100000"/>
              </a:lnSpc>
            </a:pPr>
            <a:r>
              <a:rPr lang="en-US" dirty="0"/>
              <a:t>Pitfall: Giving up on working with families if they do not embrace employment within a certain time frame. </a:t>
            </a:r>
          </a:p>
          <a:p>
            <a:pPr>
              <a:lnSpc>
                <a:spcPct val="100000"/>
              </a:lnSpc>
            </a:pPr>
            <a:r>
              <a:rPr lang="en-US" dirty="0"/>
              <a:t>Strategy: Continue to focus on relationship building and revisit the idea frequently. Find ways to show families skills are being acquired and supports are available. 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EFC070-EFC7-BC43-9549-80B1FB971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94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3831F2-9B36-AD42-A239-7806558FE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Family </a:t>
            </a:r>
            <a:br>
              <a:rPr lang="en-US" dirty="0"/>
            </a:br>
            <a:r>
              <a:rPr lang="en-US" dirty="0"/>
              <a:t>Centered Approach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72B7B93-A94B-D242-BEE3-C75CEFA2CB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685AE8A-BE3B-174A-BA70-BADA61715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93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90A6C1-4FF9-024F-9EDD-833CDA9E7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007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Benefits of Partnering </a:t>
            </a:r>
            <a:br>
              <a:rPr lang="en-US" sz="4000" dirty="0"/>
            </a:br>
            <a:r>
              <a:rPr lang="en-US" sz="4000" dirty="0"/>
              <a:t>with Families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E2E3ED-F2C3-F14C-AA60-4F3FDE70D7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Families become public champions for your services</a:t>
            </a:r>
          </a:p>
          <a:p>
            <a:r>
              <a:rPr lang="en-US" sz="3200" dirty="0"/>
              <a:t>They become your best sales people</a:t>
            </a:r>
          </a:p>
          <a:p>
            <a:r>
              <a:rPr lang="en-US" sz="3200" dirty="0"/>
              <a:t>Staff may enjoy connections</a:t>
            </a:r>
          </a:p>
          <a:p>
            <a:r>
              <a:rPr lang="en-US" sz="3200" dirty="0"/>
              <a:t>OUTCOMES!!!!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2130391-1BB3-394D-AF09-E0D8EC8C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25</a:t>
            </a:fld>
            <a:endParaRPr lang="en-US"/>
          </a:p>
        </p:txBody>
      </p:sp>
      <p:pic>
        <p:nvPicPr>
          <p:cNvPr id="6" name="Content Placeholder 5" descr="Chalkboard with the words win win with checkboxes checked " title="Win Win ">
            <a:extLst>
              <a:ext uri="{FF2B5EF4-FFF2-40B4-BE49-F238E27FC236}">
                <a16:creationId xmlns:a16="http://schemas.microsoft.com/office/drawing/2014/main" xmlns="" id="{6AB45424-9B2B-C044-8844-DDBFD6A3EF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33330"/>
          <a:stretch/>
        </p:blipFill>
        <p:spPr>
          <a:xfrm>
            <a:off x="6616460" y="0"/>
            <a:ext cx="5575540" cy="6858000"/>
          </a:xfrm>
        </p:spPr>
      </p:pic>
    </p:spTree>
    <p:extLst>
      <p:ext uri="{BB962C8B-B14F-4D97-AF65-F5344CB8AC3E}">
        <p14:creationId xmlns:p14="http://schemas.microsoft.com/office/powerpoint/2010/main" val="411599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F29ECD-D695-F84F-9861-8F6FE8D8A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Family-Centered Agencies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333DAD-D73F-C044-84A7-AF874BD85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Have buy-in from staff and board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Assign family liaison and outreach lead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Budget time and resources for family outreach and staff training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Create opportunities to listen (and use what they hear)</a:t>
            </a:r>
          </a:p>
          <a:p>
            <a:pPr>
              <a:lnSpc>
                <a:spcPct val="100000"/>
              </a:lnSpc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B427024-74B6-974A-BC76-45C57E424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53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B15C44-E48A-4E4A-8975-8FEA6677B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Group Question 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03BFD5-3B34-E14A-9B6A-CC220B08C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Based on the information you heard today, what are 1 or 2 things you can do right away to improve partnerships with the families you work with?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1024631-5B2A-0A4F-975E-F037BD0FC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53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05642A-3038-5C42-A3E7-0FBE52DD0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 and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5BC745-803D-E848-BBAF-0DF6836E3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MARO Webinar on Partnering with Families</a:t>
            </a:r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http://maro.org/employment-first/member-resources/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Michigan WIPA Projects</a:t>
            </a:r>
          </a:p>
          <a:p>
            <a:pPr marL="0" indent="0">
              <a:buNone/>
            </a:pPr>
            <a:r>
              <a:rPr lang="en-US" sz="1800" dirty="0">
                <a:hlinkClick r:id="rId4"/>
              </a:rPr>
              <a:t>http://miwipa.org/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TransCen, Inc.</a:t>
            </a:r>
          </a:p>
          <a:p>
            <a:pPr marL="0" indent="0">
              <a:buNone/>
            </a:pPr>
            <a:r>
              <a:rPr lang="en-US" sz="1800" dirty="0">
                <a:hlinkClick r:id="rId5"/>
              </a:rPr>
              <a:t>https://www.transcen.org/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Charting the </a:t>
            </a:r>
            <a:r>
              <a:rPr lang="en-US" sz="1800" dirty="0" err="1"/>
              <a:t>LifeCourse</a:t>
            </a:r>
            <a:r>
              <a:rPr lang="en-US" sz="1800" dirty="0"/>
              <a:t> Tools</a:t>
            </a:r>
          </a:p>
          <a:p>
            <a:pPr marL="0" indent="0">
              <a:buNone/>
            </a:pPr>
            <a:r>
              <a:rPr lang="en-US" sz="1800" dirty="0">
                <a:hlinkClick r:id="rId6"/>
              </a:rPr>
              <a:t>https://www.lifecoursetools.com/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C19A55-361C-014C-AE3E-A4943898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62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27E18D-403E-434B-BBEE-98C6CBEE4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D871AC-D2BC-E145-A9DB-806FC89B2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Presenters, add your contact information here so attendees can reach you with any questions.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301D055-CDED-E940-9188-12863B7B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98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B15C44-E48A-4E4A-8975-8FEA6677B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Group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03BFD5-3B34-E14A-9B6A-CC220B08C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What has been your experience when discussing the prospect of paid, competitive employment with families of youth and individuals with disabilities?</a:t>
            </a:r>
          </a:p>
          <a:p>
            <a:pPr algn="ctr"/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1024631-5B2A-0A4F-975E-F037BD0FC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8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 descr="young adult with a disability hugging his parents outside " title="Family ">
            <a:extLst>
              <a:ext uri="{FF2B5EF4-FFF2-40B4-BE49-F238E27FC236}">
                <a16:creationId xmlns:a16="http://schemas.microsoft.com/office/drawing/2014/main" xmlns="" id="{B598E95D-DB91-7D4D-B3DB-E0500FF01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0"/>
          <a:stretch/>
        </p:blipFill>
        <p:spPr>
          <a:xfrm>
            <a:off x="0" y="28576"/>
            <a:ext cx="12192000" cy="69217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245968-2242-634B-8E08-BE744B69F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96227"/>
            <a:ext cx="12192000" cy="1325563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Understanding the Impact of </a:t>
            </a:r>
            <a:br>
              <a:rPr lang="en-US" dirty="0"/>
            </a:br>
            <a:r>
              <a:rPr lang="en-US" dirty="0"/>
              <a:t>Disability on Families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2FDAEA-BE9F-E745-9F99-1CD6C8D90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2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3E1617-BF67-A44F-A4D0-0DE7AC246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Initial Emotions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C5C629-7A3B-6C49-90D1-8E5840EC5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Denial </a:t>
            </a:r>
          </a:p>
          <a:p>
            <a:r>
              <a:rPr lang="en-US" sz="3600" dirty="0"/>
              <a:t>Anger </a:t>
            </a:r>
          </a:p>
          <a:p>
            <a:r>
              <a:rPr lang="en-US" sz="3600" dirty="0"/>
              <a:t>Guilt </a:t>
            </a:r>
          </a:p>
          <a:p>
            <a:r>
              <a:rPr lang="en-US" sz="3600" dirty="0"/>
              <a:t>Fear/uncertainty </a:t>
            </a:r>
          </a:p>
          <a:p>
            <a:r>
              <a:rPr lang="en-US" sz="3600" dirty="0"/>
              <a:t>Strength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FD3E7A-84DC-C446-83A8-C635EE8BC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9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031340-5659-6C4E-927D-25611F5AC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Impact on Daily Life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EE15EE-93D5-D24D-AAF3-52F6488EE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Marriage</a:t>
            </a:r>
          </a:p>
          <a:p>
            <a:r>
              <a:rPr lang="en-US" sz="3600" dirty="0"/>
              <a:t>Employment</a:t>
            </a:r>
          </a:p>
          <a:p>
            <a:r>
              <a:rPr lang="en-US" sz="3600" dirty="0"/>
              <a:t>Finding healthcare</a:t>
            </a:r>
          </a:p>
          <a:p>
            <a:r>
              <a:rPr lang="en-US" sz="3600" dirty="0"/>
              <a:t>Finding Supports</a:t>
            </a:r>
          </a:p>
          <a:p>
            <a:r>
              <a:rPr lang="en-US" sz="3600" dirty="0"/>
              <a:t>Social Relationships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0FD01EC-ED1E-F94C-8A76-BE07CF597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1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A0640E-2CBF-C747-BD6B-1D9F2F8EE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Impact of Negative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9B8197-5BA9-3F41-A5DE-BF2E5B3E2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dirty="0"/>
              <a:t>Families of youth and individuals with significant disabilities are often confronted with negative messages about what their son or daughter will achieve. 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Begins at birth</a:t>
            </a:r>
          </a:p>
          <a:p>
            <a:pPr>
              <a:lnSpc>
                <a:spcPct val="100000"/>
              </a:lnSpc>
            </a:pPr>
            <a:r>
              <a:rPr lang="en-US" dirty="0"/>
              <a:t>Friends, family, society</a:t>
            </a:r>
          </a:p>
          <a:p>
            <a:pPr>
              <a:lnSpc>
                <a:spcPct val="100000"/>
              </a:lnSpc>
            </a:pPr>
            <a:r>
              <a:rPr lang="en-US" dirty="0"/>
              <a:t>Early childhood</a:t>
            </a:r>
          </a:p>
          <a:p>
            <a:pPr>
              <a:lnSpc>
                <a:spcPct val="100000"/>
              </a:lnSpc>
            </a:pPr>
            <a:r>
              <a:rPr lang="en-US" dirty="0"/>
              <a:t>School years</a:t>
            </a:r>
          </a:p>
          <a:p>
            <a:pPr>
              <a:lnSpc>
                <a:spcPct val="100000"/>
              </a:lnSpc>
            </a:pPr>
            <a:r>
              <a:rPr lang="en-US" dirty="0"/>
              <a:t>Transitioning into adult life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29F54E4-95FE-8A40-926C-D69498945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4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D4BD80-7678-694D-9BD4-27E87389E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Families are Apprehensive About Exploring Competitive Employment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065AF4-F04B-1448-80CF-0CC2DAB1D8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04111D3-3E7E-3E45-AB89-F0C3A5DA0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2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B15C44-E48A-4E4A-8975-8FEA6677B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Group Question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03BFD5-3B34-E14A-9B6A-CC220B08C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Why do you think families might be apprehensive to explore paid, competitive employment as an option for their son or daughter?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1024631-5B2A-0A4F-975E-F037BD0FC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3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6353</TotalTime>
  <Words>1133</Words>
  <Application>Microsoft Office PowerPoint</Application>
  <PresentationFormat>Widescreen</PresentationFormat>
  <Paragraphs>159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Lighting the Way: Helping Families See Possibilities in Competitive Employment</vt:lpstr>
      <vt:lpstr>Today’s Agenda</vt:lpstr>
      <vt:lpstr>Group Question</vt:lpstr>
      <vt:lpstr>Understanding the Impact of  Disability on Families </vt:lpstr>
      <vt:lpstr>Initial Emotions </vt:lpstr>
      <vt:lpstr>Impact on Daily Life </vt:lpstr>
      <vt:lpstr>Impact of Negative Messages</vt:lpstr>
      <vt:lpstr>Why Families are Apprehensive About Exploring Competitive Employment</vt:lpstr>
      <vt:lpstr>Group Question 1</vt:lpstr>
      <vt:lpstr>Source: Don Lavin, Strengths at Work</vt:lpstr>
      <vt:lpstr>Reasons for  Apprehension</vt:lpstr>
      <vt:lpstr>Additional Reasons </vt:lpstr>
      <vt:lpstr>Strategies to Work Through Apprehension</vt:lpstr>
      <vt:lpstr>Group Question 2</vt:lpstr>
      <vt:lpstr>Build Trusting Relationships </vt:lpstr>
      <vt:lpstr>Focus on Communication</vt:lpstr>
      <vt:lpstr>Help Families See Youth in a New Way</vt:lpstr>
      <vt:lpstr>Let Youth be the Driver</vt:lpstr>
      <vt:lpstr>Negotiate the Risk </vt:lpstr>
      <vt:lpstr>Partner to Provide Parent Training </vt:lpstr>
      <vt:lpstr>Provide Benefits Counseling </vt:lpstr>
      <vt:lpstr>Train Staff </vt:lpstr>
      <vt:lpstr>Be Patient </vt:lpstr>
      <vt:lpstr>Creating a Family  Centered Approach</vt:lpstr>
      <vt:lpstr>Benefits of Partnering  with Families </vt:lpstr>
      <vt:lpstr>Family-Centered Agencies </vt:lpstr>
      <vt:lpstr>Group Question 3</vt:lpstr>
      <vt:lpstr>Questions and Resources</vt:lpstr>
      <vt:lpstr>Contact Information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Future that Includes Employment: A Workshop for Families</dc:title>
  <dc:creator>Sean Roy</dc:creator>
  <cp:lastModifiedBy>Sean Roy</cp:lastModifiedBy>
  <cp:revision>97</cp:revision>
  <cp:lastPrinted>2018-09-10T02:07:06Z</cp:lastPrinted>
  <dcterms:created xsi:type="dcterms:W3CDTF">2018-09-06T20:26:57Z</dcterms:created>
  <dcterms:modified xsi:type="dcterms:W3CDTF">2018-11-02T14:16:14Z</dcterms:modified>
</cp:coreProperties>
</file>